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PT Sans Narrow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12dfbc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12dfbc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0825563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0825563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0825563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0825563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082556317_1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082556317_1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0825563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0825563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0825563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0825563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0825563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0825563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0825563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0825563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0825563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0825563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082556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082556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0825563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0825563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aea488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aea488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0825563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0825563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0825563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0825563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0825563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0825563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082556317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082556317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082556317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082556317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082556317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082556317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082556317_1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082556317_1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082556317_1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082556317_1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082556317_1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082556317_1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082556317_1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082556317_1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aea488b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aea488b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082556317_1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082556317_1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082556317_1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082556317_1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082556317_1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082556317_1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082556317_14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082556317_1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082556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082556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aea488b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aea488b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ea488b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aea488b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0825563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0825563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0825563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0825563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0825563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0825563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Font typeface="Montserrat"/>
              <a:buNone/>
              <a:defRPr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1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4"/>
          <p:cNvGrpSpPr/>
          <p:nvPr/>
        </p:nvGrpSpPr>
        <p:grpSpPr>
          <a:xfrm>
            <a:off x="1004151" y="3969098"/>
            <a:ext cx="7136668" cy="152400"/>
            <a:chOff x="1346435" y="3969088"/>
            <a:chExt cx="6452100" cy="152400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Font typeface="Montserrat"/>
              <a:buNone/>
              <a:defRPr sz="3500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1004144" y="793424"/>
            <a:ext cx="7136668" cy="152400"/>
            <a:chOff x="1346429" y="1011300"/>
            <a:chExt cx="6452100" cy="152400"/>
          </a:xfrm>
        </p:grpSpPr>
        <p:cxnSp>
          <p:nvCxnSpPr>
            <p:cNvPr id="25" name="Google Shape;25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96D0"/>
              </a:buClr>
              <a:buSzPts val="2000"/>
              <a:buFont typeface="Montserrat"/>
              <a:buNone/>
              <a:defRPr sz="2000">
                <a:solidFill>
                  <a:srgbClr val="5496D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100"/>
              <a:buNone/>
              <a:defRPr sz="2500"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8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21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496D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None/>
              <a:defRPr sz="3500">
                <a:solidFill>
                  <a:srgbClr val="F7942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000"/>
              <a:buFont typeface="Montserrat"/>
              <a:buChar char="■"/>
              <a:defRPr b="0" i="0" sz="10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800"/>
              <a:buFont typeface="Montserrat"/>
              <a:buChar char="●"/>
              <a:defRPr b="0" i="0" sz="8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Springboard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Example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Here is a code example of inheritance using an </a:t>
            </a:r>
            <a:r>
              <a:rPr b="1" lang="en" sz="1900"/>
              <a:t>Animal</a:t>
            </a:r>
            <a:r>
              <a:rPr lang="en" sz="1900"/>
              <a:t> class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Note that the first parameter for </a:t>
            </a:r>
            <a:r>
              <a:rPr b="1" lang="en" sz="1900"/>
              <a:t>Dog</a:t>
            </a:r>
            <a:r>
              <a:rPr lang="en" sz="1900"/>
              <a:t> and </a:t>
            </a:r>
            <a:r>
              <a:rPr b="1" lang="en" sz="1900"/>
              <a:t>Cat</a:t>
            </a:r>
            <a:r>
              <a:rPr lang="en" sz="1900"/>
              <a:t> is </a:t>
            </a:r>
            <a:r>
              <a:rPr b="1" lang="en" sz="1900"/>
              <a:t>Animal</a:t>
            </a:r>
            <a:r>
              <a:rPr lang="en" sz="1900"/>
              <a:t>, meaning that both </a:t>
            </a:r>
            <a:r>
              <a:rPr b="1" lang="en" sz="1900"/>
              <a:t>Dog</a:t>
            </a:r>
            <a:r>
              <a:rPr lang="en" sz="1900"/>
              <a:t> and </a:t>
            </a:r>
            <a:r>
              <a:rPr b="1" lang="en" sz="1900"/>
              <a:t>Cat</a:t>
            </a:r>
            <a:r>
              <a:rPr lang="en" sz="1900"/>
              <a:t> inherit properties from </a:t>
            </a:r>
            <a:r>
              <a:rPr b="1" lang="en" sz="1900"/>
              <a:t>Animal</a:t>
            </a:r>
            <a:endParaRPr sz="19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87" y="2153024"/>
            <a:ext cx="3087825" cy="27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Example (Cont’d)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What properties are inherited exactly?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Well, in our </a:t>
            </a:r>
            <a:r>
              <a:rPr b="1" lang="en" sz="1900"/>
              <a:t>Animal</a:t>
            </a:r>
            <a:r>
              <a:rPr lang="en" sz="1900"/>
              <a:t> example, </a:t>
            </a:r>
            <a:r>
              <a:rPr b="1" lang="en" sz="1900"/>
              <a:t>Dog</a:t>
            </a:r>
            <a:r>
              <a:rPr lang="en" sz="1900"/>
              <a:t> and </a:t>
            </a:r>
            <a:r>
              <a:rPr b="1" lang="en" sz="1900"/>
              <a:t>Cat</a:t>
            </a:r>
            <a:r>
              <a:rPr lang="en" sz="1900"/>
              <a:t> inherit the </a:t>
            </a:r>
            <a:r>
              <a:rPr b="1" lang="en" sz="1900"/>
              <a:t>speak()</a:t>
            </a:r>
            <a:r>
              <a:rPr lang="en" sz="1900"/>
              <a:t> method from </a:t>
            </a:r>
            <a:r>
              <a:rPr b="1" lang="en" sz="1900"/>
              <a:t>Animal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Animals do not all sound the same, so this method is not defined in the </a:t>
            </a:r>
            <a:r>
              <a:rPr b="1" lang="en" sz="1700"/>
              <a:t>Animal</a:t>
            </a:r>
            <a:r>
              <a:rPr lang="en" sz="1700"/>
              <a:t> class itself; rather, the subclasses define it as needed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Attribute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Below is an example of adding an attribute to a subclass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Note that we access the superclass with </a:t>
            </a:r>
            <a:r>
              <a:rPr b="1" lang="en" sz="1600"/>
              <a:t>super()</a:t>
            </a:r>
            <a:endParaRPr sz="16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00" y="1829775"/>
            <a:ext cx="6097400" cy="24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Key Points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Subclasses can override or extend the functionalities of the superclass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Python supports multiple inheritance, meaning that a child class can inherit from more than one parent class  (example on next page!)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Example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600" y="944225"/>
            <a:ext cx="4454800" cy="40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Wrap</a:t>
            </a:r>
            <a:r>
              <a:rPr lang="en"/>
              <a:t>-up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As we have seen, inheritance is super cool!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We can use it to model real-world relationships, while keeping our code cleaner and more reusable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This coding practice is widely used and is useful in many applications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Practice Problems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Navigate to today’s Google Colab notebook and work up to the “***PAUSE***”</a:t>
            </a:r>
            <a:endParaRPr sz="18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100" y="1798472"/>
            <a:ext cx="4453800" cy="29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Polymorphism allows objects of different classes to be treated as objects of a common superclass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Closely related to inheritance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Examples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is an </a:t>
            </a:r>
            <a:r>
              <a:rPr lang="en"/>
              <a:t>example of polymorphism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create a list of </a:t>
            </a:r>
            <a:r>
              <a:rPr b="1" lang="en"/>
              <a:t>Animal</a:t>
            </a:r>
            <a:r>
              <a:rPr lang="en"/>
              <a:t> objects called </a:t>
            </a:r>
            <a:r>
              <a:rPr b="1" lang="en"/>
              <a:t>animals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we call the </a:t>
            </a:r>
            <a:r>
              <a:rPr b="1" lang="en"/>
              <a:t>speak()</a:t>
            </a:r>
            <a:r>
              <a:rPr lang="en"/>
              <a:t> method of each </a:t>
            </a:r>
            <a:r>
              <a:rPr b="1" lang="en"/>
              <a:t>Animal</a:t>
            </a:r>
            <a:r>
              <a:rPr lang="en"/>
              <a:t> object, which behaves differently depending on the object’s class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616" y="2571750"/>
            <a:ext cx="5838774" cy="11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Examples (Cont’d)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Here is an example of polymorphism with fantasy character classes</a:t>
            </a:r>
            <a:endParaRPr sz="17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24" y="1379100"/>
            <a:ext cx="5371550" cy="35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Day 8: OOP &amp; Real World</a:t>
            </a:r>
            <a:endParaRPr sz="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Wrap-Up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Polymorphism promotes flexibility and integration between components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Enables the implementation of functions that can utilize objects of different classes through a common </a:t>
            </a:r>
            <a:r>
              <a:rPr lang="en" sz="1800"/>
              <a:t>interface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Practice Problems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Now, for our last practice problem set (sad times :( very sad), navigate to today’s Google Colab notebook and work through the rest of the problems</a:t>
            </a:r>
            <a:endParaRPr sz="18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38" y="1992821"/>
            <a:ext cx="4086525" cy="2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the Real-World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Real-World Applications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In this section, our goal is to explore how the </a:t>
            </a:r>
            <a:r>
              <a:rPr lang="en" sz="1700"/>
              <a:t>programming</a:t>
            </a:r>
            <a:r>
              <a:rPr lang="en" sz="1700"/>
              <a:t> concepts we’ve learned apply to real-world applications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The format will be as follows: a slide will be shown with a real-world application; this will be a slide for guesses and discussion.  The next slide will show specific details about what the applications likely use in their code; this can also be discussed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 1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Our first example will be Ride-Sharing Apps, such as Uber and Lyft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How do you think the coding concepts we have learned show up in these apps?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Discuss in groups or as a class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 1 (Cont’d)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Here are some likely uses of coding concepts in these apps: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Variables and Data Types: Store user profiles, location data, and trip details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Conditionals and Loops: Determine the closest available driver, calculate fares based on distance and traffic conditions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Functions: Modularize tasks like fare calculation, route optimization, and payment processing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Libraries: Use mapping and payment processing libraries for geolocation services and transactions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Objects: Model users, drivers, rides, and payment information as objects with specific attributes and behaviors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 2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Our next example will be Minecraft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How do you think the coding concepts we have learned show up in Minecraft?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Discuss in groups or as a class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 2 (Cont’d)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Here are some likely uses of coding concepts in Minecraft:</a:t>
            </a:r>
            <a:endParaRPr sz="19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1900"/>
              <a:t>Variables and Data Types: Store information about player health, inventory items, block types, and world coordinates</a:t>
            </a:r>
            <a:endParaRPr sz="19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1900"/>
              <a:t>Conditionals: Determine the outcomes of player interactions with the environment (e.g., if a player hits water or lava)</a:t>
            </a:r>
            <a:endParaRPr sz="19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1900"/>
              <a:t>Functions: Modularize actions such as breaking blocks, crafting items, and spawning mobs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Objects: Players, mobs, and blocks can be modeled as objects with specific attributes (health, type, position) and methods (move, attack, break).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 3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Our next example will be YouTube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How do you think the coding concepts we have learned show up in YouTube?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Discuss in groups or as a class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 3 (Cont’d)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Here are some likely uses of coding concepts in YouTube: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Variables and Data Types: </a:t>
            </a:r>
            <a:r>
              <a:rPr lang="en" sz="2000"/>
              <a:t>Store details about videos (title, description, length), user accounts (username, preferences), and comments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Conditionals and Loops: Determine video recommendations based on user history and preferences, looping through datasets to find matches.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Functions and Libraries: Use functions for video processing, encoding, and streaming. External libraries are integrated for data analysis, machine learning for recommendations, and handling video formats.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Review Discussion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Before hopping into today’s content, let’s make sure we remember what was covered yesterday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In groups or as a class, discuss the following topics and their uses: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Classes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Objects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Attributes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Methods</a:t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What do you want?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Time!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Since we are taking the time to talk about the real-world, let’s talk about our goals!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What would you like to use computer science for in the future?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What kinds of projects do you see yourself building with Python?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Where do you see yourself taking your first steps in computer science?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Development Time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As with yesterday, let’s </a:t>
            </a:r>
            <a:r>
              <a:rPr lang="en" sz="1900"/>
              <a:t>take some time to work on your final project while in class!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Use this time to make meaningful progress on your project and ask your professor any important questions you may have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You could also use this time to try to implement objects into your project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Continued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and Polymorphism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Inheritance and polymorphism are key concepts in OOP that allow for more efficient code reuse and flexibility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Inheritance enables a new class to inherit attributes and methods from an existing class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Polymorphism allows methods to do different things based on the object it is acting upon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Inheritance allows a </a:t>
            </a:r>
            <a:r>
              <a:rPr b="1" lang="en" sz="1900"/>
              <a:t>child</a:t>
            </a:r>
            <a:r>
              <a:rPr lang="en" sz="1900"/>
              <a:t> / </a:t>
            </a:r>
            <a:r>
              <a:rPr b="1" lang="en" sz="1900"/>
              <a:t>subclass</a:t>
            </a:r>
            <a:r>
              <a:rPr lang="en" sz="1900"/>
              <a:t> to inherit attributes and methods from a </a:t>
            </a:r>
            <a:r>
              <a:rPr b="1" lang="en" sz="1900"/>
              <a:t>parent</a:t>
            </a:r>
            <a:r>
              <a:rPr lang="en" sz="1900"/>
              <a:t> / </a:t>
            </a:r>
            <a:r>
              <a:rPr b="1" lang="en" sz="1900"/>
              <a:t>superclass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Think of this as different hierarchies of classes</a:t>
            </a:r>
            <a:endParaRPr sz="17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400" y="2360321"/>
            <a:ext cx="3909200" cy="23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Inheritance Examples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Let’s think of a way we could use inheritance to describe a relationship between objects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One example is Fruit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Apples, Bananas, Oranges, etc are fruits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Each of the above fruits then have subtypes; for example, there are Gala Apples, Granny Smith Apples, etc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Here, Fruit is the superclass / parent and Apple, Banana, Orange, etc are subclasses / children of Fruit</a:t>
            </a:r>
            <a:endParaRPr sz="16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Further, Gala, Granny Smith, etc are subclasses of Apple</a:t>
            </a:r>
            <a:endParaRPr sz="1600"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5388" l="17361" r="19459" t="9106"/>
          <a:stretch/>
        </p:blipFill>
        <p:spPr>
          <a:xfrm>
            <a:off x="4137487" y="4014750"/>
            <a:ext cx="869026" cy="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Inheritance Examples (Cont’d)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Another example we could think of is Pet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Cats, Dogs, Snakes could be Pets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Each of the above pets then have subtypes; for example, for Dogs there are Golden Retrievers, Dalmations, Pugs, etc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Here, Pet is the superclass / parent and Cat, Dog, Snake, etc are subclasses / children of Fruit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Further, Golden Retriever, </a:t>
            </a:r>
            <a:r>
              <a:rPr lang="en" sz="1700"/>
              <a:t>Dalmatian</a:t>
            </a:r>
            <a:r>
              <a:rPr lang="en" sz="1700"/>
              <a:t>, Pug are subclasses of Dog</a:t>
            </a:r>
            <a:endParaRPr sz="17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75" y="3395350"/>
            <a:ext cx="2549850" cy="1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Inheritance Examples (Cont’d)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Now, come up with your own ideas!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In groups or pairs, think of some real-life examples of things you could represent in a class structure with many superclasses / subclasses.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mmer Springboard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