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Montserrat"/>
      <p:regular r:id="rId46"/>
      <p:bold r:id="rId47"/>
      <p:italic r:id="rId48"/>
      <p:boldItalic r:id="rId49"/>
    </p:embeddedFont>
    <p:embeddedFont>
      <p:font typeface="PT Sans Narrow"/>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DAB2AF-D6DC-4C52-95EB-71CEBAC6246B}">
  <a:tblStyle styleId="{D5DAB2AF-D6DC-4C52-95EB-71CEBAC624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Montserrat-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bold.fntdata"/><Relationship Id="rId50" Type="http://schemas.openxmlformats.org/officeDocument/2006/relationships/font" Target="fonts/PTSansNarrow-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88bba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88bba0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af50523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af50523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af505233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af505233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af50523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af50523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af50523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af50523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af505233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af505233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af50523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af50523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af505233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af505233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af505233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af505233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af5052331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af5052331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af505233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af505233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788bba0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788bba0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af505233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af505233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af505233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af505233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af5052331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af5052331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f5052331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af5052331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af5052331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af5052331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af5052331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af5052331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af5052331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af5052331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af5052331_8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af5052331_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af5052331_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af5052331_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af5052331_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af5052331_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788bba0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788bba0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af5052331_8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af5052331_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f5052331_8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af5052331_8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af5052331_8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af5052331_8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af5052331_8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af5052331_8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af5052331_8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af5052331_8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af5052331_8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af5052331_8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af5052331_8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af5052331_8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af5052331_8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af5052331_8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af5052331_8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af5052331_8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af5052331_8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af5052331_8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af5052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af5052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af50523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af50523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af50523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af50523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af5052331_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af5052331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af50523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af50523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af50523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af50523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sp>
        <p:nvSpPr>
          <p:cNvPr id="9" name="Google Shape;9;p2"/>
          <p:cNvSpPr/>
          <p:nvPr/>
        </p:nvSpPr>
        <p:spPr>
          <a:xfrm>
            <a:off x="-50" y="2571900"/>
            <a:ext cx="9144000" cy="25716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600"/>
              <a:buFont typeface="Montserrat"/>
              <a:buNone/>
              <a:defRPr>
                <a:solidFill>
                  <a:srgbClr val="F79428"/>
                </a:solidFill>
                <a:latin typeface="Montserrat"/>
                <a:ea typeface="Montserrat"/>
                <a:cs typeface="Montserrat"/>
                <a:sym typeface="Montserrat"/>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pic>
        <p:nvPicPr>
          <p:cNvPr id="11" name="Google Shape;11;p2"/>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
        <p:nvSpPr>
          <p:cNvPr id="12" name="Google Shape;12;p2"/>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
          <p:cNvSpPr txBox="1"/>
          <p:nvPr>
            <p:ph type="title"/>
          </p:nvPr>
        </p:nvSpPr>
        <p:spPr>
          <a:xfrm>
            <a:off x="311700" y="2418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id="15" name="Google Shape;15;p3"/>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
        <p:nvSpPr>
          <p:cNvPr id="16" name="Google Shape;16;p3"/>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slide" type="title">
  <p:cSld name="TITLE">
    <p:spTree>
      <p:nvGrpSpPr>
        <p:cNvPr id="17" name="Shape 17"/>
        <p:cNvGrpSpPr/>
        <p:nvPr/>
      </p:nvGrpSpPr>
      <p:grpSpPr>
        <a:xfrm>
          <a:off x="0" y="0"/>
          <a:ext cx="0" cy="0"/>
          <a:chOff x="0" y="0"/>
          <a:chExt cx="0" cy="0"/>
        </a:xfrm>
      </p:grpSpPr>
      <p:cxnSp>
        <p:nvCxnSpPr>
          <p:cNvPr id="18" name="Google Shape;18;p4"/>
          <p:cNvCxnSpPr/>
          <p:nvPr/>
        </p:nvCxnSpPr>
        <p:spPr>
          <a:xfrm>
            <a:off x="7007735" y="3176888"/>
            <a:ext cx="562200" cy="0"/>
          </a:xfrm>
          <a:prstGeom prst="straightConnector1">
            <a:avLst/>
          </a:prstGeom>
          <a:noFill/>
          <a:ln cap="flat" cmpd="sng" w="76200">
            <a:solidFill>
              <a:srgbClr val="34678E"/>
            </a:solidFill>
            <a:prstDash val="solid"/>
            <a:round/>
            <a:headEnd len="sm" w="sm" type="none"/>
            <a:tailEnd len="sm" w="sm" type="none"/>
          </a:ln>
        </p:spPr>
      </p:cxnSp>
      <p:cxnSp>
        <p:nvCxnSpPr>
          <p:cNvPr id="19" name="Google Shape;19;p4"/>
          <p:cNvCxnSpPr/>
          <p:nvPr/>
        </p:nvCxnSpPr>
        <p:spPr>
          <a:xfrm>
            <a:off x="1575035" y="3158252"/>
            <a:ext cx="562200" cy="0"/>
          </a:xfrm>
          <a:prstGeom prst="straightConnector1">
            <a:avLst/>
          </a:prstGeom>
          <a:noFill/>
          <a:ln cap="flat" cmpd="sng" w="76200">
            <a:solidFill>
              <a:srgbClr val="34678E"/>
            </a:solidFill>
            <a:prstDash val="solid"/>
            <a:round/>
            <a:headEnd len="sm" w="sm" type="none"/>
            <a:tailEnd len="sm" w="sm" type="none"/>
          </a:ln>
        </p:spPr>
      </p:cxnSp>
      <p:grpSp>
        <p:nvGrpSpPr>
          <p:cNvPr id="20" name="Google Shape;20;p4"/>
          <p:cNvGrpSpPr/>
          <p:nvPr/>
        </p:nvGrpSpPr>
        <p:grpSpPr>
          <a:xfrm>
            <a:off x="1004151" y="3969098"/>
            <a:ext cx="7136668" cy="152400"/>
            <a:chOff x="1346435" y="3969088"/>
            <a:chExt cx="6452100" cy="152400"/>
          </a:xfrm>
        </p:grpSpPr>
        <p:cxnSp>
          <p:nvCxnSpPr>
            <p:cNvPr id="21" name="Google Shape;21;p4"/>
            <p:cNvCxnSpPr/>
            <p:nvPr/>
          </p:nvCxnSpPr>
          <p:spPr>
            <a:xfrm>
              <a:off x="1346435" y="4121488"/>
              <a:ext cx="6452100" cy="0"/>
            </a:xfrm>
            <a:prstGeom prst="straightConnector1">
              <a:avLst/>
            </a:prstGeom>
            <a:noFill/>
            <a:ln cap="flat" cmpd="sng" w="76200">
              <a:solidFill>
                <a:srgbClr val="34678E"/>
              </a:solidFill>
              <a:prstDash val="solid"/>
              <a:round/>
              <a:headEnd len="sm" w="sm" type="none"/>
              <a:tailEnd len="sm" w="sm" type="none"/>
            </a:ln>
          </p:spPr>
        </p:cxnSp>
        <p:cxnSp>
          <p:nvCxnSpPr>
            <p:cNvPr id="22" name="Google Shape;22;p4"/>
            <p:cNvCxnSpPr/>
            <p:nvPr/>
          </p:nvCxnSpPr>
          <p:spPr>
            <a:xfrm>
              <a:off x="1346435" y="3969088"/>
              <a:ext cx="6452100" cy="0"/>
            </a:xfrm>
            <a:prstGeom prst="straightConnector1">
              <a:avLst/>
            </a:prstGeom>
            <a:noFill/>
            <a:ln cap="flat" cmpd="sng" w="9525">
              <a:solidFill>
                <a:srgbClr val="34678E"/>
              </a:solidFill>
              <a:prstDash val="solid"/>
              <a:round/>
              <a:headEnd len="sm" w="sm" type="none"/>
              <a:tailEnd len="sm" w="sm" type="none"/>
            </a:ln>
          </p:spPr>
        </p:cxnSp>
      </p:grpSp>
      <p:sp>
        <p:nvSpPr>
          <p:cNvPr id="23" name="Google Shape;23;p4"/>
          <p:cNvSpPr txBox="1"/>
          <p:nvPr>
            <p:ph type="ctrTitle"/>
          </p:nvPr>
        </p:nvSpPr>
        <p:spPr>
          <a:xfrm>
            <a:off x="1004150" y="1523164"/>
            <a:ext cx="7136700" cy="10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Font typeface="Montserrat"/>
              <a:buNone/>
              <a:defRPr sz="3500">
                <a:solidFill>
                  <a:srgbClr val="F79428"/>
                </a:solidFill>
                <a:latin typeface="Montserrat"/>
                <a:ea typeface="Montserrat"/>
                <a:cs typeface="Montserrat"/>
                <a:sym typeface="Montserrat"/>
              </a:defRPr>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grpSp>
        <p:nvGrpSpPr>
          <p:cNvPr id="24" name="Google Shape;24;p4"/>
          <p:cNvGrpSpPr/>
          <p:nvPr/>
        </p:nvGrpSpPr>
        <p:grpSpPr>
          <a:xfrm>
            <a:off x="1004144" y="793424"/>
            <a:ext cx="7136668" cy="152400"/>
            <a:chOff x="1346429" y="1011300"/>
            <a:chExt cx="6452100" cy="152400"/>
          </a:xfrm>
        </p:grpSpPr>
        <p:cxnSp>
          <p:nvCxnSpPr>
            <p:cNvPr id="25" name="Google Shape;25;p4"/>
            <p:cNvCxnSpPr/>
            <p:nvPr/>
          </p:nvCxnSpPr>
          <p:spPr>
            <a:xfrm rot="10800000">
              <a:off x="1346429" y="1011300"/>
              <a:ext cx="6452100" cy="0"/>
            </a:xfrm>
            <a:prstGeom prst="straightConnector1">
              <a:avLst/>
            </a:prstGeom>
            <a:noFill/>
            <a:ln cap="flat" cmpd="sng" w="76200">
              <a:solidFill>
                <a:srgbClr val="34678E"/>
              </a:solidFill>
              <a:prstDash val="solid"/>
              <a:round/>
              <a:headEnd len="sm" w="sm" type="none"/>
              <a:tailEnd len="sm" w="sm" type="none"/>
            </a:ln>
          </p:spPr>
        </p:cxnSp>
        <p:cxnSp>
          <p:nvCxnSpPr>
            <p:cNvPr id="26" name="Google Shape;26;p4"/>
            <p:cNvCxnSpPr/>
            <p:nvPr/>
          </p:nvCxnSpPr>
          <p:spPr>
            <a:xfrm rot="10800000">
              <a:off x="1346429" y="1163700"/>
              <a:ext cx="6452100" cy="0"/>
            </a:xfrm>
            <a:prstGeom prst="straightConnector1">
              <a:avLst/>
            </a:prstGeom>
            <a:noFill/>
            <a:ln cap="flat" cmpd="sng" w="9525">
              <a:solidFill>
                <a:srgbClr val="34678E"/>
              </a:solidFill>
              <a:prstDash val="solid"/>
              <a:round/>
              <a:headEnd len="sm" w="sm" type="none"/>
              <a:tailEnd len="sm" w="sm" type="none"/>
            </a:ln>
          </p:spPr>
        </p:cxnSp>
      </p:grpSp>
      <p:sp>
        <p:nvSpPr>
          <p:cNvPr id="27" name="Google Shape;27;p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496D0"/>
              </a:buClr>
              <a:buSzPts val="2000"/>
              <a:buFont typeface="Montserrat"/>
              <a:buNone/>
              <a:defRPr sz="2000">
                <a:solidFill>
                  <a:srgbClr val="5496D0"/>
                </a:solidFill>
                <a:latin typeface="Montserrat"/>
                <a:ea typeface="Montserrat"/>
                <a:cs typeface="Montserrat"/>
                <a:sym typeface="Montserrat"/>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4"/>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29" name="Google Shape;29;p4"/>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5"/>
          <p:cNvSpPr txBox="1"/>
          <p:nvPr>
            <p:ph type="title"/>
          </p:nvPr>
        </p:nvSpPr>
        <p:spPr>
          <a:xfrm>
            <a:off x="311700" y="159050"/>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100"/>
              <a:buNone/>
              <a:defRPr sz="2500">
                <a:solidFill>
                  <a:srgbClr val="F79428"/>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847525"/>
            <a:ext cx="8520600" cy="3504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34678E"/>
              </a:buClr>
              <a:buSzPts val="1800"/>
              <a:buFont typeface="Montserrat"/>
              <a:buChar char="●"/>
              <a:defRPr>
                <a:solidFill>
                  <a:srgbClr val="34678E"/>
                </a:solidFill>
                <a:latin typeface="Montserrat"/>
                <a:ea typeface="Montserrat"/>
                <a:cs typeface="Montserrat"/>
                <a:sym typeface="Montserrat"/>
              </a:defRPr>
            </a:lvl1pPr>
            <a:lvl2pPr indent="-317500" lvl="1" marL="914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2pPr>
            <a:lvl3pPr indent="-317500" lvl="2" marL="1371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3pPr>
            <a:lvl4pPr indent="-317500" lvl="3" marL="18288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4pPr>
            <a:lvl5pPr indent="-317500" lvl="4" marL="22860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5pPr>
            <a:lvl6pPr indent="-317500" lvl="5" marL="27432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6pPr>
            <a:lvl7pPr indent="-317500" lvl="6" marL="32004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7pPr>
            <a:lvl8pPr indent="-317500" lvl="7" marL="3657600" algn="l">
              <a:lnSpc>
                <a:spcPct val="115000"/>
              </a:lnSpc>
              <a:spcBef>
                <a:spcPts val="1600"/>
              </a:spcBef>
              <a:spcAft>
                <a:spcPts val="0"/>
              </a:spcAft>
              <a:buClr>
                <a:srgbClr val="34678E"/>
              </a:buClr>
              <a:buSzPts val="1400"/>
              <a:buFont typeface="Montserrat"/>
              <a:buChar char="○"/>
              <a:defRPr>
                <a:solidFill>
                  <a:srgbClr val="34678E"/>
                </a:solidFill>
                <a:latin typeface="Montserrat"/>
                <a:ea typeface="Montserrat"/>
                <a:cs typeface="Montserrat"/>
                <a:sym typeface="Montserrat"/>
              </a:defRPr>
            </a:lvl8pPr>
            <a:lvl9pPr indent="-317500" lvl="8" marL="4114800" algn="l">
              <a:lnSpc>
                <a:spcPct val="115000"/>
              </a:lnSpc>
              <a:spcBef>
                <a:spcPts val="1600"/>
              </a:spcBef>
              <a:spcAft>
                <a:spcPts val="1600"/>
              </a:spcAft>
              <a:buClr>
                <a:srgbClr val="34678E"/>
              </a:buClr>
              <a:buSzPts val="1400"/>
              <a:buFont typeface="Montserrat"/>
              <a:buChar char="■"/>
              <a:defRPr>
                <a:solidFill>
                  <a:srgbClr val="34678E"/>
                </a:solidFill>
                <a:latin typeface="Montserrat"/>
                <a:ea typeface="Montserrat"/>
                <a:cs typeface="Montserrat"/>
                <a:sym typeface="Montserrat"/>
              </a:defRPr>
            </a:lvl9pPr>
          </a:lstStyle>
          <a:p/>
        </p:txBody>
      </p:sp>
      <p:sp>
        <p:nvSpPr>
          <p:cNvPr id="33" name="Google Shape;33;p5"/>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34" name="Google Shape;34;p5"/>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311700" y="121425"/>
            <a:ext cx="8520600" cy="7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79428"/>
              </a:buClr>
              <a:buSzPts val="3600"/>
              <a:buNone/>
              <a:defRPr>
                <a:solidFill>
                  <a:srgbClr val="F79428"/>
                </a:solidFill>
              </a:defRPr>
            </a:lvl1pPr>
            <a:lvl2pPr lvl="1" algn="l">
              <a:lnSpc>
                <a:spcPct val="100000"/>
              </a:lnSpc>
              <a:spcBef>
                <a:spcPts val="0"/>
              </a:spcBef>
              <a:spcAft>
                <a:spcPts val="0"/>
              </a:spcAft>
              <a:buSzPts val="36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36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36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36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36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36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36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3600"/>
              <a:buFont typeface="Montserrat"/>
              <a:buNone/>
              <a:defRPr>
                <a:latin typeface="Montserrat"/>
                <a:ea typeface="Montserrat"/>
                <a:cs typeface="Montserrat"/>
                <a:sym typeface="Montserrat"/>
              </a:defRPr>
            </a:lvl9pPr>
          </a:lstStyle>
          <a:p/>
        </p:txBody>
      </p:sp>
      <p:sp>
        <p:nvSpPr>
          <p:cNvPr id="37" name="Google Shape;37;p6"/>
          <p:cNvSpPr txBox="1"/>
          <p:nvPr>
            <p:ph idx="1" type="body"/>
          </p:nvPr>
        </p:nvSpPr>
        <p:spPr>
          <a:xfrm>
            <a:off x="3117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6"/>
          <p:cNvSpPr txBox="1"/>
          <p:nvPr>
            <p:ph idx="2" type="body"/>
          </p:nvPr>
        </p:nvSpPr>
        <p:spPr>
          <a:xfrm>
            <a:off x="4832400" y="1266175"/>
            <a:ext cx="3999900" cy="3120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292100" lvl="2" marL="1371600" algn="l">
              <a:lnSpc>
                <a:spcPct val="115000"/>
              </a:lnSpc>
              <a:spcBef>
                <a:spcPts val="1600"/>
              </a:spcBef>
              <a:spcAft>
                <a:spcPts val="0"/>
              </a:spcAft>
              <a:buSzPts val="1000"/>
              <a:buChar char="■"/>
              <a:defRPr/>
            </a:lvl3pPr>
            <a:lvl4pPr indent="-279400" lvl="3" marL="1828800" algn="l">
              <a:lnSpc>
                <a:spcPct val="115000"/>
              </a:lnSpc>
              <a:spcBef>
                <a:spcPts val="1600"/>
              </a:spcBef>
              <a:spcAft>
                <a:spcPts val="0"/>
              </a:spcAft>
              <a:buSzPts val="800"/>
              <a:buChar char="●"/>
              <a:defRPr/>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6"/>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40" name="Google Shape;40;p6"/>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5496D0"/>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490250" y="526350"/>
            <a:ext cx="8179500" cy="360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None/>
              <a:defRPr b="0" sz="5400">
                <a:solidFill>
                  <a:schemeClr val="lt1"/>
                </a:solidFill>
              </a:defRPr>
            </a:lvl1pPr>
            <a:lvl2pPr lvl="1" algn="l">
              <a:lnSpc>
                <a:spcPct val="100000"/>
              </a:lnSpc>
              <a:spcBef>
                <a:spcPts val="0"/>
              </a:spcBef>
              <a:spcAft>
                <a:spcPts val="0"/>
              </a:spcAft>
              <a:buClr>
                <a:schemeClr val="lt1"/>
              </a:buClr>
              <a:buSzPts val="5400"/>
              <a:buNone/>
              <a:defRPr b="0" sz="5400">
                <a:solidFill>
                  <a:schemeClr val="lt1"/>
                </a:solidFill>
              </a:defRPr>
            </a:lvl2pPr>
            <a:lvl3pPr lvl="2" algn="l">
              <a:lnSpc>
                <a:spcPct val="100000"/>
              </a:lnSpc>
              <a:spcBef>
                <a:spcPts val="0"/>
              </a:spcBef>
              <a:spcAft>
                <a:spcPts val="0"/>
              </a:spcAft>
              <a:buClr>
                <a:schemeClr val="lt1"/>
              </a:buClr>
              <a:buSzPts val="5400"/>
              <a:buNone/>
              <a:defRPr b="0" sz="5400">
                <a:solidFill>
                  <a:schemeClr val="lt1"/>
                </a:solidFill>
              </a:defRPr>
            </a:lvl3pPr>
            <a:lvl4pPr lvl="3" algn="l">
              <a:lnSpc>
                <a:spcPct val="100000"/>
              </a:lnSpc>
              <a:spcBef>
                <a:spcPts val="0"/>
              </a:spcBef>
              <a:spcAft>
                <a:spcPts val="0"/>
              </a:spcAft>
              <a:buClr>
                <a:schemeClr val="lt1"/>
              </a:buClr>
              <a:buSzPts val="5400"/>
              <a:buNone/>
              <a:defRPr b="0" sz="5400">
                <a:solidFill>
                  <a:schemeClr val="lt1"/>
                </a:solidFill>
              </a:defRPr>
            </a:lvl4pPr>
            <a:lvl5pPr lvl="4" algn="l">
              <a:lnSpc>
                <a:spcPct val="100000"/>
              </a:lnSpc>
              <a:spcBef>
                <a:spcPts val="0"/>
              </a:spcBef>
              <a:spcAft>
                <a:spcPts val="0"/>
              </a:spcAft>
              <a:buClr>
                <a:schemeClr val="lt1"/>
              </a:buClr>
              <a:buSzPts val="5400"/>
              <a:buNone/>
              <a:defRPr b="0" sz="5400">
                <a:solidFill>
                  <a:schemeClr val="lt1"/>
                </a:solidFill>
              </a:defRPr>
            </a:lvl5pPr>
            <a:lvl6pPr lvl="5" algn="l">
              <a:lnSpc>
                <a:spcPct val="100000"/>
              </a:lnSpc>
              <a:spcBef>
                <a:spcPts val="0"/>
              </a:spcBef>
              <a:spcAft>
                <a:spcPts val="0"/>
              </a:spcAft>
              <a:buClr>
                <a:schemeClr val="lt1"/>
              </a:buClr>
              <a:buSzPts val="5400"/>
              <a:buNone/>
              <a:defRPr b="0" sz="5400">
                <a:solidFill>
                  <a:schemeClr val="lt1"/>
                </a:solidFill>
              </a:defRPr>
            </a:lvl6pPr>
            <a:lvl7pPr lvl="6" algn="l">
              <a:lnSpc>
                <a:spcPct val="100000"/>
              </a:lnSpc>
              <a:spcBef>
                <a:spcPts val="0"/>
              </a:spcBef>
              <a:spcAft>
                <a:spcPts val="0"/>
              </a:spcAft>
              <a:buClr>
                <a:schemeClr val="lt1"/>
              </a:buClr>
              <a:buSzPts val="5400"/>
              <a:buNone/>
              <a:defRPr b="0" sz="5400">
                <a:solidFill>
                  <a:schemeClr val="lt1"/>
                </a:solidFill>
              </a:defRPr>
            </a:lvl7pPr>
            <a:lvl8pPr lvl="7" algn="l">
              <a:lnSpc>
                <a:spcPct val="100000"/>
              </a:lnSpc>
              <a:spcBef>
                <a:spcPts val="0"/>
              </a:spcBef>
              <a:spcAft>
                <a:spcPts val="0"/>
              </a:spcAft>
              <a:buClr>
                <a:schemeClr val="lt1"/>
              </a:buClr>
              <a:buSzPts val="5400"/>
              <a:buNone/>
              <a:defRPr b="0" sz="5400">
                <a:solidFill>
                  <a:schemeClr val="lt1"/>
                </a:solidFill>
              </a:defRPr>
            </a:lvl8pPr>
            <a:lvl9pPr lvl="8" algn="l">
              <a:lnSpc>
                <a:spcPct val="100000"/>
              </a:lnSpc>
              <a:spcBef>
                <a:spcPts val="0"/>
              </a:spcBef>
              <a:spcAft>
                <a:spcPts val="0"/>
              </a:spcAft>
              <a:buClr>
                <a:schemeClr val="lt1"/>
              </a:buClr>
              <a:buSzPts val="5400"/>
              <a:buNone/>
              <a:defRPr b="0" sz="5400">
                <a:solidFill>
                  <a:schemeClr val="lt1"/>
                </a:solidFill>
              </a:defRPr>
            </a:lvl9pPr>
          </a:lstStyle>
          <a:p/>
        </p:txBody>
      </p:sp>
      <p:sp>
        <p:nvSpPr>
          <p:cNvPr id="43" name="Google Shape;43;p7"/>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pic>
        <p:nvPicPr>
          <p:cNvPr id="44" name="Google Shape;44;p7"/>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8"/>
          <p:cNvSpPr/>
          <p:nvPr/>
        </p:nvSpPr>
        <p:spPr>
          <a:xfrm>
            <a:off x="4572000" y="0"/>
            <a:ext cx="4572000" cy="5143500"/>
          </a:xfrm>
          <a:prstGeom prst="rect">
            <a:avLst/>
          </a:prstGeom>
          <a:solidFill>
            <a:srgbClr val="5496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8"/>
          <p:cNvSpPr txBox="1"/>
          <p:nvPr>
            <p:ph type="title"/>
          </p:nvPr>
        </p:nvSpPr>
        <p:spPr>
          <a:xfrm>
            <a:off x="265500" y="1039675"/>
            <a:ext cx="4045200" cy="167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79428"/>
              </a:buClr>
              <a:buSzPts val="3500"/>
              <a:buNone/>
              <a:defRPr sz="3500">
                <a:solidFill>
                  <a:srgbClr val="F79428"/>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8"/>
          <p:cNvSpPr txBox="1"/>
          <p:nvPr>
            <p:ph idx="1" type="subTitle"/>
          </p:nvPr>
        </p:nvSpPr>
        <p:spPr>
          <a:xfrm>
            <a:off x="265500" y="27268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8"/>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2" name="Google Shape;52;p8"/>
          <p:cNvPicPr preferRelativeResize="0"/>
          <p:nvPr/>
        </p:nvPicPr>
        <p:blipFill rotWithShape="1">
          <a:blip r:embed="rId2">
            <a:alphaModFix/>
          </a:blip>
          <a:srcRect b="0" l="248" r="258" t="0"/>
          <a:stretch/>
        </p:blipFill>
        <p:spPr>
          <a:xfrm>
            <a:off x="7616730" y="4478825"/>
            <a:ext cx="1266270" cy="444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9"/>
          <p:cNvSpPr txBox="1"/>
          <p:nvPr/>
        </p:nvSpPr>
        <p:spPr>
          <a:xfrm>
            <a:off x="0" y="4698600"/>
            <a:ext cx="1899900" cy="444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317" r="317" t="0"/>
          <a:stretch/>
        </p:blipFill>
        <p:spPr>
          <a:xfrm>
            <a:off x="7570424" y="4450025"/>
            <a:ext cx="1261872" cy="4480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79428"/>
              </a:buClr>
              <a:buSzPts val="3000"/>
              <a:buFont typeface="Montserrat"/>
              <a:buNone/>
              <a:defRPr b="1" i="0" sz="3000" u="none" cap="none" strike="noStrike">
                <a:solidFill>
                  <a:srgbClr val="F79428"/>
                </a:solidFill>
                <a:latin typeface="Montserrat"/>
                <a:ea typeface="Montserrat"/>
                <a:cs typeface="Montserrat"/>
                <a:sym typeface="Montserrat"/>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34678E"/>
              </a:buClr>
              <a:buSzPts val="1400"/>
              <a:buFont typeface="Montserrat"/>
              <a:buChar char="●"/>
              <a:defRPr b="0" i="0" u="none" cap="none" strike="noStrike">
                <a:solidFill>
                  <a:srgbClr val="34678E"/>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rgbClr val="34678E"/>
              </a:buClr>
              <a:buSzPts val="1200"/>
              <a:buFont typeface="Montserrat"/>
              <a:buChar char="○"/>
              <a:defRPr b="0" i="0" sz="1200" u="none" cap="none" strike="noStrike">
                <a:solidFill>
                  <a:srgbClr val="34678E"/>
                </a:solidFill>
                <a:latin typeface="Montserrat"/>
                <a:ea typeface="Montserrat"/>
                <a:cs typeface="Montserrat"/>
                <a:sym typeface="Montserrat"/>
              </a:defRPr>
            </a:lvl2pPr>
            <a:lvl3pPr indent="-292100" lvl="2" marL="1371600" marR="0" rtl="0" algn="l">
              <a:lnSpc>
                <a:spcPct val="115000"/>
              </a:lnSpc>
              <a:spcBef>
                <a:spcPts val="1600"/>
              </a:spcBef>
              <a:spcAft>
                <a:spcPts val="0"/>
              </a:spcAft>
              <a:buClr>
                <a:srgbClr val="34678E"/>
              </a:buClr>
              <a:buSzPts val="1000"/>
              <a:buFont typeface="Montserrat"/>
              <a:buChar char="■"/>
              <a:defRPr b="0" i="0" sz="1000" u="none" cap="none" strike="noStrike">
                <a:solidFill>
                  <a:srgbClr val="34678E"/>
                </a:solidFill>
                <a:latin typeface="Montserrat"/>
                <a:ea typeface="Montserrat"/>
                <a:cs typeface="Montserrat"/>
                <a:sym typeface="Montserrat"/>
              </a:defRPr>
            </a:lvl3pPr>
            <a:lvl4pPr indent="-279400" lvl="3" marL="1828800" marR="0" rtl="0" algn="l">
              <a:lnSpc>
                <a:spcPct val="115000"/>
              </a:lnSpc>
              <a:spcBef>
                <a:spcPts val="1600"/>
              </a:spcBef>
              <a:spcAft>
                <a:spcPts val="0"/>
              </a:spcAft>
              <a:buClr>
                <a:srgbClr val="34678E"/>
              </a:buClr>
              <a:buSzPts val="800"/>
              <a:buFont typeface="Montserrat"/>
              <a:buChar char="●"/>
              <a:defRPr b="0" i="0" sz="800" u="none" cap="none" strike="noStrike">
                <a:solidFill>
                  <a:srgbClr val="34678E"/>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34678E"/>
              </a:buClr>
              <a:buSzPts val="1400"/>
              <a:buFont typeface="Montserrat"/>
              <a:buChar char="■"/>
              <a:defRPr b="0" i="0" sz="1400" u="none" cap="none" strike="noStrike">
                <a:solidFill>
                  <a:srgbClr val="34678E"/>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scratch.mit.edu/projects/edito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ctrTitle"/>
          </p:nvPr>
        </p:nvSpPr>
        <p:spPr>
          <a:xfrm>
            <a:off x="1004150" y="1523164"/>
            <a:ext cx="7136700" cy="102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Science</a:t>
            </a:r>
            <a:endParaRPr/>
          </a:p>
        </p:txBody>
      </p:sp>
      <p:sp>
        <p:nvSpPr>
          <p:cNvPr id="61" name="Google Shape;61;p10"/>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Summer Springboard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Anatomy of a Variable</a:t>
            </a:r>
            <a:endParaRPr/>
          </a:p>
        </p:txBody>
      </p:sp>
      <p:sp>
        <p:nvSpPr>
          <p:cNvPr id="114" name="Google Shape;114;p1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A variable in Python has a few special parts:</a:t>
            </a:r>
            <a:endParaRPr sz="2100"/>
          </a:p>
          <a:p>
            <a:pPr indent="-361950" lvl="1" marL="914400" rtl="0" algn="l">
              <a:spcBef>
                <a:spcPts val="0"/>
              </a:spcBef>
              <a:spcAft>
                <a:spcPts val="0"/>
              </a:spcAft>
              <a:buSzPts val="2100"/>
              <a:buChar char="○"/>
            </a:pPr>
            <a:r>
              <a:rPr lang="en" sz="1900"/>
              <a:t>Name - this should be lowercase.  If there are multiple words in the name, they should be separated by underscores</a:t>
            </a:r>
            <a:endParaRPr sz="1900"/>
          </a:p>
          <a:p>
            <a:pPr indent="-361950" lvl="1" marL="914400" rtl="0" algn="l">
              <a:spcBef>
                <a:spcPts val="0"/>
              </a:spcBef>
              <a:spcAft>
                <a:spcPts val="0"/>
              </a:spcAft>
              <a:buSzPts val="2100"/>
              <a:buChar char="○"/>
            </a:pPr>
            <a:r>
              <a:rPr lang="en" sz="1900"/>
              <a:t>Value - the object that the variable is holding</a:t>
            </a:r>
            <a:endParaRPr sz="1900"/>
          </a:p>
          <a:p>
            <a:pPr indent="-361950" lvl="1" marL="914400" rtl="0" algn="l">
              <a:spcBef>
                <a:spcPts val="0"/>
              </a:spcBef>
              <a:spcAft>
                <a:spcPts val="0"/>
              </a:spcAft>
              <a:buSzPts val="2100"/>
              <a:buChar char="○"/>
            </a:pPr>
            <a:r>
              <a:rPr lang="en" sz="1900"/>
              <a:t>Type - the category of data that the variable falls into</a:t>
            </a:r>
            <a:endParaRPr sz="1900"/>
          </a:p>
          <a:p>
            <a:pPr indent="-361950" lvl="1" marL="914400" rtl="0" algn="l">
              <a:spcBef>
                <a:spcPts val="0"/>
              </a:spcBef>
              <a:spcAft>
                <a:spcPts val="0"/>
              </a:spcAft>
              <a:buSzPts val="2100"/>
              <a:buChar char="○"/>
            </a:pPr>
            <a:r>
              <a:rPr lang="en" sz="1900"/>
              <a:t>Address - a place that your computer stores the variable in its memory</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make a variable!</a:t>
            </a:r>
            <a:endParaRPr/>
          </a:p>
        </p:txBody>
      </p:sp>
      <p:sp>
        <p:nvSpPr>
          <p:cNvPr id="120" name="Google Shape;120;p2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To make a variable, first determine what it’s name and initial value will be.</a:t>
            </a:r>
            <a:endParaRPr sz="2100"/>
          </a:p>
          <a:p>
            <a:pPr indent="-387350" lvl="0" marL="457200" rtl="0" algn="l">
              <a:spcBef>
                <a:spcPts val="0"/>
              </a:spcBef>
              <a:spcAft>
                <a:spcPts val="0"/>
              </a:spcAft>
              <a:buSzPts val="2500"/>
              <a:buChar char="●"/>
            </a:pPr>
            <a:r>
              <a:rPr lang="en" sz="2100"/>
              <a:t>Then, put the name on the left side of an equal sign and the value on the right side of the equal sign.</a:t>
            </a:r>
            <a:endParaRPr sz="2100"/>
          </a:p>
          <a:p>
            <a:pPr indent="-361950" lvl="1" marL="914400" rtl="0" algn="l">
              <a:spcBef>
                <a:spcPts val="0"/>
              </a:spcBef>
              <a:spcAft>
                <a:spcPts val="0"/>
              </a:spcAft>
              <a:buSzPts val="2100"/>
              <a:buChar char="○"/>
            </a:pPr>
            <a:r>
              <a:rPr lang="en" sz="1900"/>
              <a:t>For example, </a:t>
            </a:r>
            <a:r>
              <a:rPr b="1" lang="en" sz="1900"/>
              <a:t>my_first_var = 3.14</a:t>
            </a:r>
            <a:r>
              <a:rPr lang="en" sz="1900"/>
              <a:t> creates a variable with name </a:t>
            </a:r>
            <a:r>
              <a:rPr b="1" lang="en" sz="1900"/>
              <a:t>my_first_var</a:t>
            </a:r>
            <a:r>
              <a:rPr lang="en" sz="1900"/>
              <a:t> and an initial value of 3.14</a:t>
            </a:r>
            <a:endParaRPr sz="1900"/>
          </a:p>
          <a:p>
            <a:pPr indent="-361950" lvl="2" marL="1371600" rtl="0" algn="l">
              <a:spcBef>
                <a:spcPts val="0"/>
              </a:spcBef>
              <a:spcAft>
                <a:spcPts val="0"/>
              </a:spcAft>
              <a:buSzPts val="2100"/>
              <a:buChar char="■"/>
            </a:pPr>
            <a:r>
              <a:rPr lang="en" sz="1700"/>
              <a:t>The computer will remember this as long as the variable is “in scope” (more on this later)</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 we use variables?</a:t>
            </a:r>
            <a:endParaRPr/>
          </a:p>
        </p:txBody>
      </p:sp>
      <p:sp>
        <p:nvSpPr>
          <p:cNvPr id="126" name="Google Shape;126;p2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One way that we can use variables is in mathematical or logical operations.  </a:t>
            </a:r>
            <a:endParaRPr sz="1800"/>
          </a:p>
          <a:p>
            <a:pPr indent="-368300" lvl="0" marL="457200" rtl="0" algn="l">
              <a:spcBef>
                <a:spcPts val="0"/>
              </a:spcBef>
              <a:spcAft>
                <a:spcPts val="0"/>
              </a:spcAft>
              <a:buSzPts val="2200"/>
              <a:buChar char="●"/>
            </a:pPr>
            <a:r>
              <a:rPr lang="en" sz="1800"/>
              <a:t>Last lesson, we covered mathematical operations in Python, so let’s add some variables into our mathematical expressions.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Note that for a mathematical binary operation *, </a:t>
            </a:r>
            <a:r>
              <a:rPr b="1" lang="en" sz="1800"/>
              <a:t>some_var = some_var * other_var</a:t>
            </a:r>
            <a:r>
              <a:rPr lang="en" sz="1800"/>
              <a:t> is equivalent to </a:t>
            </a:r>
            <a:r>
              <a:rPr b="1" lang="en" sz="1800"/>
              <a:t>some_var *= other_var</a:t>
            </a:r>
            <a:endParaRPr b="1" sz="1800"/>
          </a:p>
        </p:txBody>
      </p:sp>
      <p:pic>
        <p:nvPicPr>
          <p:cNvPr id="127" name="Google Shape;127;p21"/>
          <p:cNvPicPr preferRelativeResize="0"/>
          <p:nvPr/>
        </p:nvPicPr>
        <p:blipFill>
          <a:blip r:embed="rId3">
            <a:alphaModFix/>
          </a:blip>
          <a:stretch>
            <a:fillRect/>
          </a:stretch>
        </p:blipFill>
        <p:spPr>
          <a:xfrm>
            <a:off x="2438400" y="2408900"/>
            <a:ext cx="426720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Types in Python</a:t>
            </a:r>
            <a:endParaRPr/>
          </a:p>
        </p:txBody>
      </p:sp>
      <p:sp>
        <p:nvSpPr>
          <p:cNvPr id="133" name="Google Shape;133;p2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We’ve mentioned data types, but have not really gotten into what they are yet.</a:t>
            </a:r>
            <a:endParaRPr sz="2100"/>
          </a:p>
          <a:p>
            <a:pPr indent="-387350" lvl="0" marL="457200" rtl="0" algn="l">
              <a:spcBef>
                <a:spcPts val="0"/>
              </a:spcBef>
              <a:spcAft>
                <a:spcPts val="0"/>
              </a:spcAft>
              <a:buSzPts val="2500"/>
              <a:buChar char="●"/>
            </a:pPr>
            <a:r>
              <a:rPr lang="en" sz="2100"/>
              <a:t>Data types define the type of data a variable can hold, such as numbers, text, or more complex types.</a:t>
            </a:r>
            <a:endParaRPr sz="2100"/>
          </a:p>
          <a:p>
            <a:pPr indent="-387350" lvl="0" marL="457200" rtl="0" algn="l">
              <a:spcBef>
                <a:spcPts val="0"/>
              </a:spcBef>
              <a:spcAft>
                <a:spcPts val="0"/>
              </a:spcAft>
              <a:buSzPts val="2500"/>
              <a:buChar char="●"/>
            </a:pPr>
            <a:r>
              <a:rPr lang="en" sz="2100"/>
              <a:t>Python's dynamic typing means the type is set at runtime (when the program runs the line of code assigning the variable), not in advance.</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Common Data Types</a:t>
            </a:r>
            <a:endParaRPr/>
          </a:p>
        </p:txBody>
      </p:sp>
      <p:sp>
        <p:nvSpPr>
          <p:cNvPr id="139" name="Google Shape;139;p2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1600"/>
              <a:t>Integer (int): Represents whole numbers without a decimal. Used for counting, indexing, and more. Example: </a:t>
            </a:r>
            <a:r>
              <a:rPr b="1" lang="en" sz="1600"/>
              <a:t>age = 30</a:t>
            </a:r>
            <a:r>
              <a:rPr lang="en" sz="1600"/>
              <a:t>.</a:t>
            </a:r>
            <a:endParaRPr sz="1600"/>
          </a:p>
          <a:p>
            <a:pPr indent="-355600" lvl="0" marL="457200" rtl="0" algn="l">
              <a:spcBef>
                <a:spcPts val="0"/>
              </a:spcBef>
              <a:spcAft>
                <a:spcPts val="0"/>
              </a:spcAft>
              <a:buSzPts val="2000"/>
              <a:buChar char="●"/>
            </a:pPr>
            <a:r>
              <a:rPr lang="en" sz="1600"/>
              <a:t>Floating Point (float): Handles numbers with decimals. Useful for precision in calculations. Example: </a:t>
            </a:r>
            <a:r>
              <a:rPr b="1" lang="en" sz="1600"/>
              <a:t>temperature = 98.6</a:t>
            </a:r>
            <a:endParaRPr sz="1600"/>
          </a:p>
          <a:p>
            <a:pPr indent="-355600" lvl="0" marL="457200" rtl="0" algn="l">
              <a:spcBef>
                <a:spcPts val="0"/>
              </a:spcBef>
              <a:spcAft>
                <a:spcPts val="0"/>
              </a:spcAft>
              <a:buSzPts val="2000"/>
              <a:buChar char="●"/>
            </a:pPr>
            <a:r>
              <a:rPr lang="en" sz="1600"/>
              <a:t>String (str): A sequence of characters, used for storing text. Can include letters, numbers, symbols. Example: </a:t>
            </a:r>
            <a:r>
              <a:rPr b="1" lang="en" sz="1600"/>
              <a:t>name = "Alice"</a:t>
            </a:r>
            <a:endParaRPr b="1" sz="1600"/>
          </a:p>
          <a:p>
            <a:pPr indent="-330200" lvl="1" marL="914400" rtl="0" algn="l">
              <a:spcBef>
                <a:spcPts val="0"/>
              </a:spcBef>
              <a:spcAft>
                <a:spcPts val="0"/>
              </a:spcAft>
              <a:buSzPts val="1600"/>
              <a:buChar char="○"/>
            </a:pPr>
            <a:r>
              <a:rPr lang="en" sz="1600"/>
              <a:t>Combine strings using + (this is called concatenation)</a:t>
            </a:r>
            <a:endParaRPr sz="1600"/>
          </a:p>
          <a:p>
            <a:pPr indent="-330200" lvl="2" marL="1371600" rtl="0" algn="l">
              <a:spcBef>
                <a:spcPts val="0"/>
              </a:spcBef>
              <a:spcAft>
                <a:spcPts val="0"/>
              </a:spcAft>
              <a:buSzPts val="1600"/>
              <a:buChar char="■"/>
            </a:pPr>
            <a:r>
              <a:rPr lang="en" sz="1600"/>
              <a:t>For example, </a:t>
            </a:r>
            <a:r>
              <a:rPr b="1" lang="en" sz="1600"/>
              <a:t>“Alice” + “Bob”</a:t>
            </a:r>
            <a:r>
              <a:rPr lang="en" sz="1600"/>
              <a:t> becomes </a:t>
            </a:r>
            <a:r>
              <a:rPr b="1" lang="en" sz="1600"/>
              <a:t>“AliceBob”</a:t>
            </a:r>
            <a:endParaRPr b="1" sz="1600"/>
          </a:p>
          <a:p>
            <a:pPr indent="-355600" lvl="0" marL="457200" rtl="0" algn="l">
              <a:spcBef>
                <a:spcPts val="0"/>
              </a:spcBef>
              <a:spcAft>
                <a:spcPts val="0"/>
              </a:spcAft>
              <a:buSzPts val="2000"/>
              <a:buChar char="●"/>
            </a:pPr>
            <a:r>
              <a:rPr lang="en" sz="1600"/>
              <a:t>Boolean (bool): Represents truth values. Only two possible values: True or False. Often used in conditionals. Example: </a:t>
            </a:r>
            <a:r>
              <a:rPr b="1" lang="en" sz="1600"/>
              <a:t>is_valid = True</a:t>
            </a:r>
            <a:endParaRPr b="1" sz="1600"/>
          </a:p>
          <a:p>
            <a:pPr indent="0" lvl="0" marL="457200" rtl="0" algn="l">
              <a:spcBef>
                <a:spcPts val="0"/>
              </a:spcBef>
              <a:spcAft>
                <a:spcPts val="0"/>
              </a:spcAft>
              <a:buNone/>
            </a:pPr>
            <a:r>
              <a:t/>
            </a:r>
            <a:endParaRPr b="1" sz="1600"/>
          </a:p>
          <a:p>
            <a:pPr indent="-355600" lvl="0" marL="457200" rtl="0" algn="l">
              <a:spcBef>
                <a:spcPts val="0"/>
              </a:spcBef>
              <a:spcAft>
                <a:spcPts val="0"/>
              </a:spcAft>
              <a:buSzPts val="2000"/>
              <a:buChar char="●"/>
            </a:pPr>
            <a:r>
              <a:rPr lang="en" sz="1600"/>
              <a:t>There are many other types, but this is all we will focus on for now.</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 Conversion</a:t>
            </a:r>
            <a:endParaRPr/>
          </a:p>
        </p:txBody>
      </p:sp>
      <p:sp>
        <p:nvSpPr>
          <p:cNvPr id="145" name="Google Shape;145;p2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Changing the type of a variable is common in Python. </a:t>
            </a:r>
            <a:endParaRPr sz="2100"/>
          </a:p>
          <a:p>
            <a:pPr indent="-361950" lvl="1" marL="914400" rtl="0" algn="l">
              <a:spcBef>
                <a:spcPts val="0"/>
              </a:spcBef>
              <a:spcAft>
                <a:spcPts val="0"/>
              </a:spcAft>
              <a:buSzPts val="2100"/>
              <a:buChar char="○"/>
            </a:pPr>
            <a:r>
              <a:rPr lang="en" sz="1900"/>
              <a:t>Example: Converting a string to an integer with </a:t>
            </a:r>
            <a:r>
              <a:rPr b="1" lang="en" sz="1900"/>
              <a:t>int("10")</a:t>
            </a:r>
            <a:r>
              <a:rPr lang="en" sz="1900"/>
              <a:t> means that </a:t>
            </a:r>
            <a:r>
              <a:rPr b="1" lang="en" sz="1900"/>
              <a:t>“10”</a:t>
            </a:r>
            <a:r>
              <a:rPr lang="en" sz="1900"/>
              <a:t> becomes </a:t>
            </a:r>
            <a:r>
              <a:rPr b="1" lang="en" sz="1900"/>
              <a:t>10</a:t>
            </a:r>
            <a:r>
              <a:rPr lang="en" sz="1900"/>
              <a:t> (an integer instead of a string)</a:t>
            </a:r>
            <a:endParaRPr sz="1900"/>
          </a:p>
          <a:p>
            <a:pPr indent="-374650" lvl="0" marL="457200" rtl="0" algn="l">
              <a:spcBef>
                <a:spcPts val="0"/>
              </a:spcBef>
              <a:spcAft>
                <a:spcPts val="0"/>
              </a:spcAft>
              <a:buSzPts val="2300"/>
              <a:buChar char="●"/>
            </a:pPr>
            <a:r>
              <a:rPr lang="en" sz="2100"/>
              <a:t>Other commonly used type conversion functions are:</a:t>
            </a:r>
            <a:endParaRPr sz="2100"/>
          </a:p>
          <a:p>
            <a:pPr indent="-361950" lvl="1" marL="914400" rtl="0" algn="l">
              <a:spcBef>
                <a:spcPts val="0"/>
              </a:spcBef>
              <a:spcAft>
                <a:spcPts val="0"/>
              </a:spcAft>
              <a:buSzPts val="2100"/>
              <a:buChar char="○"/>
            </a:pPr>
            <a:r>
              <a:rPr b="1" lang="en" sz="2100"/>
              <a:t>float()</a:t>
            </a:r>
            <a:r>
              <a:rPr lang="en" sz="2100"/>
              <a:t> - converts a value to a number with a decimal</a:t>
            </a:r>
            <a:endParaRPr sz="2100"/>
          </a:p>
          <a:p>
            <a:pPr indent="-361950" lvl="1" marL="914400" rtl="0" algn="l">
              <a:spcBef>
                <a:spcPts val="0"/>
              </a:spcBef>
              <a:spcAft>
                <a:spcPts val="0"/>
              </a:spcAft>
              <a:buSzPts val="2100"/>
              <a:buChar char="○"/>
            </a:pPr>
            <a:r>
              <a:rPr b="1" lang="en" sz="2100"/>
              <a:t>str()</a:t>
            </a:r>
            <a:r>
              <a:rPr lang="en" sz="2100"/>
              <a:t> - converts a value to a string</a:t>
            </a:r>
            <a:endParaRPr sz="2100"/>
          </a:p>
          <a:p>
            <a:pPr indent="-361950" lvl="1" marL="914400" rtl="0" algn="l">
              <a:spcBef>
                <a:spcPts val="0"/>
              </a:spcBef>
              <a:spcAft>
                <a:spcPts val="0"/>
              </a:spcAft>
              <a:buSzPts val="2100"/>
              <a:buChar char="○"/>
            </a:pPr>
            <a:r>
              <a:rPr b="1" lang="en" sz="2100"/>
              <a:t>bool()</a:t>
            </a:r>
            <a:r>
              <a:rPr lang="en" sz="2100"/>
              <a:t> - converts a value to a boolean</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Tips for Working with Data Types</a:t>
            </a:r>
            <a:endParaRPr/>
          </a:p>
        </p:txBody>
      </p:sp>
      <p:sp>
        <p:nvSpPr>
          <p:cNvPr id="151" name="Google Shape;151;p2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Choose the right data type based on what operations or methods will be performed.</a:t>
            </a:r>
            <a:endParaRPr sz="2100"/>
          </a:p>
          <a:p>
            <a:pPr indent="-387350" lvl="0" marL="457200" rtl="0" algn="l">
              <a:spcBef>
                <a:spcPts val="0"/>
              </a:spcBef>
              <a:spcAft>
                <a:spcPts val="0"/>
              </a:spcAft>
              <a:buSzPts val="2500"/>
              <a:buChar char="●"/>
            </a:pPr>
            <a:r>
              <a:rPr lang="en" sz="2100"/>
              <a:t>Be aware of type-related errors: trying to add a number and a string, for instance, will result in an error.</a:t>
            </a:r>
            <a:endParaRPr sz="2100"/>
          </a:p>
          <a:p>
            <a:pPr indent="-387350" lvl="0" marL="457200" rtl="0" algn="l">
              <a:spcBef>
                <a:spcPts val="0"/>
              </a:spcBef>
              <a:spcAft>
                <a:spcPts val="0"/>
              </a:spcAft>
              <a:buSzPts val="2500"/>
              <a:buChar char="●"/>
            </a:pPr>
            <a:r>
              <a:rPr lang="en" sz="2100"/>
              <a:t>Use built-in functions like </a:t>
            </a:r>
            <a:r>
              <a:rPr b="1" lang="en" sz="2100"/>
              <a:t>type()</a:t>
            </a:r>
            <a:r>
              <a:rPr lang="en" sz="2100"/>
              <a:t> to check a variable's data type if unsure.</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do some practice!</a:t>
            </a:r>
            <a:endParaRPr/>
          </a:p>
        </p:txBody>
      </p:sp>
      <p:sp>
        <p:nvSpPr>
          <p:cNvPr id="157" name="Google Shape;157;p2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Open today’s Google Colab notebook and follow the instructions up until the line that says “***PAUSE***”</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Booleans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Booleans</a:t>
            </a:r>
            <a:endParaRPr/>
          </a:p>
        </p:txBody>
      </p:sp>
      <p:sp>
        <p:nvSpPr>
          <p:cNvPr id="168" name="Google Shape;168;p2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A boolean is a data type that can only have one of two values: </a:t>
            </a:r>
            <a:r>
              <a:rPr b="1" lang="en" sz="2100"/>
              <a:t>“True”</a:t>
            </a:r>
            <a:r>
              <a:rPr lang="en" sz="2100"/>
              <a:t> or </a:t>
            </a:r>
            <a:r>
              <a:rPr b="1" lang="en" sz="2100"/>
              <a:t>“False”</a:t>
            </a:r>
            <a:endParaRPr sz="2100"/>
          </a:p>
          <a:p>
            <a:pPr indent="-387350" lvl="0" marL="457200" rtl="0" algn="l">
              <a:spcBef>
                <a:spcPts val="0"/>
              </a:spcBef>
              <a:spcAft>
                <a:spcPts val="0"/>
              </a:spcAft>
              <a:buSzPts val="2500"/>
              <a:buChar char="●"/>
            </a:pPr>
            <a:r>
              <a:rPr lang="en" sz="2100"/>
              <a:t>The name “boolean” comes from George Boole, who was an English mathematician.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490250" y="526350"/>
            <a:ext cx="8179500" cy="36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Day 2: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Booleans in Python</a:t>
            </a:r>
            <a:endParaRPr/>
          </a:p>
        </p:txBody>
      </p:sp>
      <p:sp>
        <p:nvSpPr>
          <p:cNvPr id="174" name="Google Shape;174;p2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Booleans are often used in conditional statements for decision-making</a:t>
            </a:r>
            <a:endParaRPr sz="2000"/>
          </a:p>
          <a:p>
            <a:pPr indent="-355600" lvl="1" marL="914400" rtl="0" algn="l">
              <a:spcBef>
                <a:spcPts val="0"/>
              </a:spcBef>
              <a:spcAft>
                <a:spcPts val="0"/>
              </a:spcAft>
              <a:buSzPts val="2000"/>
              <a:buChar char="○"/>
            </a:pPr>
            <a:r>
              <a:rPr lang="en" sz="1800"/>
              <a:t>For example, </a:t>
            </a:r>
            <a:r>
              <a:rPr b="1" lang="en" sz="1800"/>
              <a:t>is_adult = age &gt;= 18</a:t>
            </a:r>
            <a:r>
              <a:rPr lang="en" sz="1800"/>
              <a:t> will result in True if age is at least 18 and False otherwise</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Boolean Expressions</a:t>
            </a:r>
            <a:endParaRPr/>
          </a:p>
        </p:txBody>
      </p:sp>
      <p:sp>
        <p:nvSpPr>
          <p:cNvPr id="180" name="Google Shape;180;p3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Comparisons like </a:t>
            </a:r>
            <a:r>
              <a:rPr b="1" lang="en" sz="2100"/>
              <a:t>==</a:t>
            </a:r>
            <a:r>
              <a:rPr lang="en" sz="2100"/>
              <a:t>, </a:t>
            </a:r>
            <a:r>
              <a:rPr b="1" lang="en" sz="2100"/>
              <a:t>!=</a:t>
            </a:r>
            <a:r>
              <a:rPr lang="en" sz="2100"/>
              <a:t>, </a:t>
            </a:r>
            <a:r>
              <a:rPr b="1" lang="en" sz="2100"/>
              <a:t>&lt;</a:t>
            </a:r>
            <a:r>
              <a:rPr lang="en" sz="2100"/>
              <a:t>, and </a:t>
            </a:r>
            <a:r>
              <a:rPr b="1" lang="en" sz="2100"/>
              <a:t>&gt;</a:t>
            </a:r>
            <a:r>
              <a:rPr lang="en" sz="2100"/>
              <a:t> result in </a:t>
            </a:r>
            <a:r>
              <a:rPr lang="en" sz="2100"/>
              <a:t>boolean</a:t>
            </a:r>
            <a:r>
              <a:rPr lang="en" sz="2100"/>
              <a:t> values (either True or False)</a:t>
            </a:r>
            <a:endParaRPr sz="2100"/>
          </a:p>
          <a:p>
            <a:pPr indent="-387350" lvl="1" marL="914400" rtl="0" algn="l">
              <a:spcBef>
                <a:spcPts val="0"/>
              </a:spcBef>
              <a:spcAft>
                <a:spcPts val="0"/>
              </a:spcAft>
              <a:buSzPts val="2500"/>
              <a:buChar char="○"/>
            </a:pPr>
            <a:r>
              <a:rPr b="1" lang="en" sz="2100"/>
              <a:t>==</a:t>
            </a:r>
            <a:r>
              <a:rPr lang="en" sz="2100"/>
              <a:t> checks if two values are equal to each other</a:t>
            </a:r>
            <a:endParaRPr sz="2100"/>
          </a:p>
          <a:p>
            <a:pPr indent="-361950" lvl="2" marL="1371600" rtl="0" algn="l">
              <a:spcBef>
                <a:spcPts val="0"/>
              </a:spcBef>
              <a:spcAft>
                <a:spcPts val="0"/>
              </a:spcAft>
              <a:buSzPts val="2100"/>
              <a:buChar char="■"/>
            </a:pPr>
            <a:r>
              <a:rPr lang="en" sz="2100"/>
              <a:t>Note: This is different from </a:t>
            </a:r>
            <a:r>
              <a:rPr b="1" lang="en" sz="2100"/>
              <a:t>=</a:t>
            </a:r>
            <a:r>
              <a:rPr lang="en" sz="2100"/>
              <a:t> which assigns a value to a variable</a:t>
            </a:r>
            <a:endParaRPr sz="2100"/>
          </a:p>
          <a:p>
            <a:pPr indent="-387350" lvl="1" marL="914400" rtl="0" algn="l">
              <a:spcBef>
                <a:spcPts val="0"/>
              </a:spcBef>
              <a:spcAft>
                <a:spcPts val="0"/>
              </a:spcAft>
              <a:buSzPts val="2500"/>
              <a:buChar char="○"/>
            </a:pPr>
            <a:r>
              <a:rPr b="1" lang="en" sz="2100"/>
              <a:t>!=</a:t>
            </a:r>
            <a:r>
              <a:rPr lang="en" sz="2100"/>
              <a:t> checks if two values are NOT equal to each other</a:t>
            </a:r>
            <a:endParaRPr sz="2100"/>
          </a:p>
          <a:p>
            <a:pPr indent="-387350" lvl="1" marL="914400" rtl="0" algn="l">
              <a:spcBef>
                <a:spcPts val="0"/>
              </a:spcBef>
              <a:spcAft>
                <a:spcPts val="0"/>
              </a:spcAft>
              <a:buSzPts val="2500"/>
              <a:buChar char="○"/>
            </a:pPr>
            <a:r>
              <a:rPr b="1" lang="en" sz="2100"/>
              <a:t>&lt;</a:t>
            </a:r>
            <a:r>
              <a:rPr lang="en" sz="2100"/>
              <a:t> checks if a value is less than another</a:t>
            </a:r>
            <a:endParaRPr sz="2100"/>
          </a:p>
          <a:p>
            <a:pPr indent="-387350" lvl="1" marL="914400" rtl="0" algn="l">
              <a:spcBef>
                <a:spcPts val="0"/>
              </a:spcBef>
              <a:spcAft>
                <a:spcPts val="0"/>
              </a:spcAft>
              <a:buSzPts val="2500"/>
              <a:buChar char="○"/>
            </a:pPr>
            <a:r>
              <a:rPr b="1" lang="en" sz="2100"/>
              <a:t>&gt;</a:t>
            </a:r>
            <a:r>
              <a:rPr lang="en" sz="2100"/>
              <a:t> checks if a value is greater than another</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Logical Operators with Booleans</a:t>
            </a:r>
            <a:endParaRPr/>
          </a:p>
        </p:txBody>
      </p:sp>
      <p:sp>
        <p:nvSpPr>
          <p:cNvPr id="186" name="Google Shape;186;p3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Logical operators take two boolean arguments and returns either True or False.</a:t>
            </a:r>
            <a:endParaRPr/>
          </a:p>
          <a:p>
            <a:pPr indent="-342900" lvl="0" marL="457200" rtl="0" algn="l">
              <a:spcBef>
                <a:spcPts val="0"/>
              </a:spcBef>
              <a:spcAft>
                <a:spcPts val="0"/>
              </a:spcAft>
              <a:buSzPts val="1800"/>
              <a:buChar char="●"/>
            </a:pPr>
            <a:r>
              <a:rPr b="1" lang="en"/>
              <a:t>a</a:t>
            </a:r>
            <a:r>
              <a:rPr b="1" lang="en"/>
              <a:t>nd</a:t>
            </a:r>
            <a:r>
              <a:rPr lang="en"/>
              <a:t>: both conditions must be true</a:t>
            </a:r>
            <a:endParaRPr/>
          </a:p>
          <a:p>
            <a:pPr indent="-342900" lvl="0" marL="457200" rtl="0" algn="l">
              <a:spcBef>
                <a:spcPts val="0"/>
              </a:spcBef>
              <a:spcAft>
                <a:spcPts val="0"/>
              </a:spcAft>
              <a:buSzPts val="1800"/>
              <a:buChar char="●"/>
            </a:pPr>
            <a:r>
              <a:rPr b="1" lang="en"/>
              <a:t>o</a:t>
            </a:r>
            <a:r>
              <a:rPr b="1" lang="en"/>
              <a:t>r</a:t>
            </a:r>
            <a:r>
              <a:rPr lang="en"/>
              <a:t>: at least one condition must be true</a:t>
            </a:r>
            <a:endParaRPr/>
          </a:p>
          <a:p>
            <a:pPr indent="-342900" lvl="0" marL="457200" rtl="0" algn="l">
              <a:spcBef>
                <a:spcPts val="0"/>
              </a:spcBef>
              <a:spcAft>
                <a:spcPts val="0"/>
              </a:spcAft>
              <a:buSzPts val="1800"/>
              <a:buChar char="●"/>
            </a:pPr>
            <a:r>
              <a:rPr b="1" lang="en"/>
              <a:t>n</a:t>
            </a:r>
            <a:r>
              <a:rPr b="1" lang="en"/>
              <a:t>ot</a:t>
            </a:r>
            <a:r>
              <a:rPr lang="en"/>
              <a:t>: takes in only one boolean argument and inverts it</a:t>
            </a:r>
            <a:endParaRPr/>
          </a:p>
          <a:p>
            <a:pPr indent="-317500" lvl="1" marL="914400" rtl="0" algn="l">
              <a:spcBef>
                <a:spcPts val="0"/>
              </a:spcBef>
              <a:spcAft>
                <a:spcPts val="0"/>
              </a:spcAft>
              <a:buSzPts val="1400"/>
              <a:buChar char="○"/>
            </a:pPr>
            <a:r>
              <a:rPr b="1" lang="en"/>
              <a:t>n</a:t>
            </a:r>
            <a:r>
              <a:rPr b="1" lang="en"/>
              <a:t>ot True</a:t>
            </a:r>
            <a:r>
              <a:rPr lang="en"/>
              <a:t> results in </a:t>
            </a:r>
            <a:r>
              <a:rPr b="1" lang="en"/>
              <a:t>False</a:t>
            </a:r>
            <a:endParaRPr b="1"/>
          </a:p>
          <a:p>
            <a:pPr indent="-317500" lvl="1" marL="914400" rtl="0" algn="l">
              <a:spcBef>
                <a:spcPts val="0"/>
              </a:spcBef>
              <a:spcAft>
                <a:spcPts val="0"/>
              </a:spcAft>
              <a:buSzPts val="1400"/>
              <a:buChar char="○"/>
            </a:pPr>
            <a:r>
              <a:rPr b="1" lang="en"/>
              <a:t>n</a:t>
            </a:r>
            <a:r>
              <a:rPr b="1" lang="en"/>
              <a:t>ot False</a:t>
            </a:r>
            <a:r>
              <a:rPr lang="en"/>
              <a:t> results in </a:t>
            </a:r>
            <a:r>
              <a:rPr b="1" lang="en"/>
              <a:t>True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Truth Table</a:t>
            </a:r>
            <a:endParaRPr/>
          </a:p>
        </p:txBody>
      </p:sp>
      <p:sp>
        <p:nvSpPr>
          <p:cNvPr id="192" name="Google Shape;192;p3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This table shows what the output result of </a:t>
            </a:r>
            <a:r>
              <a:rPr b="1" lang="en" sz="2100"/>
              <a:t>and</a:t>
            </a:r>
            <a:r>
              <a:rPr lang="en" sz="2100"/>
              <a:t> is, depending on the inputs.</a:t>
            </a:r>
            <a:endParaRPr sz="2100"/>
          </a:p>
        </p:txBody>
      </p:sp>
      <p:graphicFrame>
        <p:nvGraphicFramePr>
          <p:cNvPr id="193" name="Google Shape;193;p32"/>
          <p:cNvGraphicFramePr/>
          <p:nvPr/>
        </p:nvGraphicFramePr>
        <p:xfrm>
          <a:off x="952500" y="1848125"/>
          <a:ext cx="3000000" cy="3000000"/>
        </p:xfrm>
        <a:graphic>
          <a:graphicData uri="http://schemas.openxmlformats.org/drawingml/2006/table">
            <a:tbl>
              <a:tblPr>
                <a:noFill/>
                <a:tableStyleId>{D5DAB2AF-D6DC-4C52-95EB-71CEBAC6246B}</a:tableStyleId>
              </a:tblPr>
              <a:tblGrid>
                <a:gridCol w="2413000"/>
                <a:gridCol w="2413000"/>
                <a:gridCol w="2413000"/>
              </a:tblGrid>
              <a:tr h="381000">
                <a:tc>
                  <a:txBody>
                    <a:bodyPr/>
                    <a:lstStyle/>
                    <a:p>
                      <a:pPr indent="0" lvl="0" marL="0" rtl="0" algn="ctr">
                        <a:spcBef>
                          <a:spcPts val="0"/>
                        </a:spcBef>
                        <a:spcAft>
                          <a:spcPts val="0"/>
                        </a:spcAft>
                        <a:buNone/>
                      </a:pPr>
                      <a:r>
                        <a:rPr b="1" lang="en"/>
                        <a:t>Input 1</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Input 2</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Output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True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False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False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True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r>
              <a:tr h="381000">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a:t>
            </a:r>
            <a:r>
              <a:rPr lang="en"/>
              <a:t> Truth Table</a:t>
            </a:r>
            <a:endParaRPr/>
          </a:p>
        </p:txBody>
      </p:sp>
      <p:sp>
        <p:nvSpPr>
          <p:cNvPr id="199" name="Google Shape;199;p3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This table shows what the output result of </a:t>
            </a:r>
            <a:r>
              <a:rPr b="1" lang="en" sz="2100"/>
              <a:t>or</a:t>
            </a:r>
            <a:r>
              <a:rPr lang="en" sz="2100"/>
              <a:t> is, depending on the inputs.</a:t>
            </a:r>
            <a:endParaRPr sz="2100"/>
          </a:p>
          <a:p>
            <a:pPr indent="0" lvl="0" marL="0" rtl="0" algn="l">
              <a:spcBef>
                <a:spcPts val="0"/>
              </a:spcBef>
              <a:spcAft>
                <a:spcPts val="0"/>
              </a:spcAft>
              <a:buNone/>
            </a:pPr>
            <a:r>
              <a:t/>
            </a:r>
            <a:endParaRPr/>
          </a:p>
        </p:txBody>
      </p:sp>
      <p:graphicFrame>
        <p:nvGraphicFramePr>
          <p:cNvPr id="200" name="Google Shape;200;p33"/>
          <p:cNvGraphicFramePr/>
          <p:nvPr/>
        </p:nvGraphicFramePr>
        <p:xfrm>
          <a:off x="952500" y="2401525"/>
          <a:ext cx="3000000" cy="3000000"/>
        </p:xfrm>
        <a:graphic>
          <a:graphicData uri="http://schemas.openxmlformats.org/drawingml/2006/table">
            <a:tbl>
              <a:tblPr>
                <a:noFill/>
                <a:tableStyleId>{D5DAB2AF-D6DC-4C52-95EB-71CEBAC6246B}</a:tableStyleId>
              </a:tblPr>
              <a:tblGrid>
                <a:gridCol w="2413000"/>
                <a:gridCol w="2413000"/>
                <a:gridCol w="2413000"/>
              </a:tblGrid>
              <a:tr h="381000">
                <a:tc>
                  <a:txBody>
                    <a:bodyPr/>
                    <a:lstStyle/>
                    <a:p>
                      <a:pPr indent="0" lvl="0" marL="0" rtl="0" algn="ctr">
                        <a:spcBef>
                          <a:spcPts val="0"/>
                        </a:spcBef>
                        <a:spcAft>
                          <a:spcPts val="0"/>
                        </a:spcAft>
                        <a:buNone/>
                      </a:pPr>
                      <a:r>
                        <a:rPr b="1" lang="en"/>
                        <a:t>Input 1</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Input 2</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Output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True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True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False</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True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True</a:t>
                      </a:r>
                      <a:endParaRPr/>
                    </a:p>
                  </a:txBody>
                  <a:tcPr marT="91425" marB="91425" marR="91425" marL="91425"/>
                </a:tc>
                <a:tc>
                  <a:txBody>
                    <a:bodyPr/>
                    <a:lstStyle/>
                    <a:p>
                      <a:pPr indent="0" lvl="0" marL="0" rtl="0" algn="ctr">
                        <a:spcBef>
                          <a:spcPts val="0"/>
                        </a:spcBef>
                        <a:spcAft>
                          <a:spcPts val="0"/>
                        </a:spcAft>
                        <a:buNone/>
                      </a:pPr>
                      <a:r>
                        <a:rPr lang="en"/>
                        <a:t>True</a:t>
                      </a:r>
                      <a:endParaRPr/>
                    </a:p>
                  </a:txBody>
                  <a:tcPr marT="91425" marB="91425" marR="91425" marL="91425"/>
                </a:tc>
              </a:tr>
              <a:tr h="381000">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 Truth Table</a:t>
            </a:r>
            <a:endParaRPr/>
          </a:p>
        </p:txBody>
      </p:sp>
      <p:sp>
        <p:nvSpPr>
          <p:cNvPr id="206" name="Google Shape;206;p3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This table shows what the output result of </a:t>
            </a:r>
            <a:r>
              <a:rPr b="1" lang="en" sz="2100"/>
              <a:t>and</a:t>
            </a:r>
            <a:r>
              <a:rPr lang="en" sz="2100"/>
              <a:t> is, depending on the inputs.</a:t>
            </a:r>
            <a:endParaRPr sz="2100"/>
          </a:p>
          <a:p>
            <a:pPr indent="0" lvl="0" marL="0" rtl="0" algn="l">
              <a:spcBef>
                <a:spcPts val="0"/>
              </a:spcBef>
              <a:spcAft>
                <a:spcPts val="0"/>
              </a:spcAft>
              <a:buNone/>
            </a:pPr>
            <a:r>
              <a:t/>
            </a:r>
            <a:endParaRPr/>
          </a:p>
        </p:txBody>
      </p:sp>
      <p:graphicFrame>
        <p:nvGraphicFramePr>
          <p:cNvPr id="207" name="Google Shape;207;p34"/>
          <p:cNvGraphicFramePr/>
          <p:nvPr/>
        </p:nvGraphicFramePr>
        <p:xfrm>
          <a:off x="952500" y="1977450"/>
          <a:ext cx="3000000" cy="3000000"/>
        </p:xfrm>
        <a:graphic>
          <a:graphicData uri="http://schemas.openxmlformats.org/drawingml/2006/table">
            <a:tbl>
              <a:tblPr>
                <a:noFill/>
                <a:tableStyleId>{D5DAB2AF-D6DC-4C52-95EB-71CEBAC6246B}</a:tableStyleId>
              </a:tblPr>
              <a:tblGrid>
                <a:gridCol w="3619500"/>
                <a:gridCol w="3619500"/>
              </a:tblGrid>
              <a:tr h="381000">
                <a:tc>
                  <a:txBody>
                    <a:bodyPr/>
                    <a:lstStyle/>
                    <a:p>
                      <a:pPr indent="0" lvl="0" marL="0" rtl="0" algn="ctr">
                        <a:spcBef>
                          <a:spcPts val="0"/>
                        </a:spcBef>
                        <a:spcAft>
                          <a:spcPts val="0"/>
                        </a:spcAft>
                        <a:buNone/>
                      </a:pPr>
                      <a:r>
                        <a:rPr b="1" lang="en"/>
                        <a:t>Input</a:t>
                      </a:r>
                      <a:endParaRPr b="1"/>
                    </a:p>
                  </a:txBody>
                  <a:tcPr marT="91425" marB="91425" marR="91425" marL="91425"/>
                </a:tc>
                <a:tc>
                  <a:txBody>
                    <a:bodyPr/>
                    <a:lstStyle/>
                    <a:p>
                      <a:pPr indent="0" lvl="0" marL="0" rtl="0" algn="ctr">
                        <a:spcBef>
                          <a:spcPts val="0"/>
                        </a:spcBef>
                        <a:spcAft>
                          <a:spcPts val="0"/>
                        </a:spcAft>
                        <a:buNone/>
                      </a:pPr>
                      <a:r>
                        <a:rPr b="1" lang="en"/>
                        <a:t>Output</a:t>
                      </a:r>
                      <a:endParaRPr b="1"/>
                    </a:p>
                  </a:txBody>
                  <a:tcPr marT="91425" marB="91425" marR="91425" marL="91425"/>
                </a:tc>
              </a:tr>
              <a:tr h="381000">
                <a:tc>
                  <a:txBody>
                    <a:bodyPr/>
                    <a:lstStyle/>
                    <a:p>
                      <a:pPr indent="0" lvl="0" marL="0" rtl="0" algn="ctr">
                        <a:spcBef>
                          <a:spcPts val="0"/>
                        </a:spcBef>
                        <a:spcAft>
                          <a:spcPts val="0"/>
                        </a:spcAft>
                        <a:buNone/>
                      </a:pPr>
                      <a:r>
                        <a:rPr lang="en"/>
                        <a:t>True</a:t>
                      </a:r>
                      <a:endParaRPr/>
                    </a:p>
                  </a:txBody>
                  <a:tcPr marT="91425" marB="91425" marR="91425" marL="91425"/>
                </a:tc>
                <a:tc>
                  <a:txBody>
                    <a:bodyPr/>
                    <a:lstStyle/>
                    <a:p>
                      <a:pPr indent="0" lvl="0" marL="0" rtl="0" algn="ctr">
                        <a:spcBef>
                          <a:spcPts val="0"/>
                        </a:spcBef>
                        <a:spcAft>
                          <a:spcPts val="0"/>
                        </a:spcAft>
                        <a:buNone/>
                      </a:pPr>
                      <a:r>
                        <a:rPr lang="en"/>
                        <a:t>False</a:t>
                      </a:r>
                      <a:endParaRPr/>
                    </a:p>
                  </a:txBody>
                  <a:tcPr marT="91425" marB="91425" marR="91425" marL="91425"/>
                </a:tc>
              </a:tr>
              <a:tr h="381000">
                <a:tc>
                  <a:txBody>
                    <a:bodyPr/>
                    <a:lstStyle/>
                    <a:p>
                      <a:pPr indent="0" lvl="0" marL="0" rtl="0" algn="ctr">
                        <a:spcBef>
                          <a:spcPts val="0"/>
                        </a:spcBef>
                        <a:spcAft>
                          <a:spcPts val="0"/>
                        </a:spcAft>
                        <a:buNone/>
                      </a:pPr>
                      <a:r>
                        <a:rPr lang="en"/>
                        <a:t>False</a:t>
                      </a:r>
                      <a:endParaRPr/>
                    </a:p>
                  </a:txBody>
                  <a:tcPr marT="91425" marB="91425" marR="91425" marL="91425"/>
                </a:tc>
                <a:tc>
                  <a:txBody>
                    <a:bodyPr/>
                    <a:lstStyle/>
                    <a:p>
                      <a:pPr indent="0" lvl="0" marL="0" rtl="0" algn="ctr">
                        <a:spcBef>
                          <a:spcPts val="0"/>
                        </a:spcBef>
                        <a:spcAft>
                          <a:spcPts val="0"/>
                        </a:spcAft>
                        <a:buNone/>
                      </a:pPr>
                      <a:r>
                        <a:rPr lang="en"/>
                        <a:t>True</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Real-Life Examples</a:t>
            </a:r>
            <a:endParaRPr/>
          </a:p>
        </p:txBody>
      </p:sp>
      <p:sp>
        <p:nvSpPr>
          <p:cNvPr id="213" name="Google Shape;213;p3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think of logical operators and boolean expressions using real-life examples!</a:t>
            </a:r>
            <a:endParaRPr/>
          </a:p>
          <a:p>
            <a:pPr indent="-342900" lvl="0" marL="457200" rtl="0" algn="l">
              <a:spcBef>
                <a:spcPts val="0"/>
              </a:spcBef>
              <a:spcAft>
                <a:spcPts val="0"/>
              </a:spcAft>
              <a:buSzPts val="1800"/>
              <a:buChar char="●"/>
            </a:pPr>
            <a:r>
              <a:rPr lang="en"/>
              <a:t>For example: if it is a weekday AND it is not a </a:t>
            </a:r>
            <a:r>
              <a:rPr lang="en"/>
              <a:t>holiday</a:t>
            </a:r>
            <a:r>
              <a:rPr lang="en"/>
              <a:t>, you should go to school</a:t>
            </a:r>
            <a:endParaRPr/>
          </a:p>
          <a:p>
            <a:pPr indent="-342900" lvl="0" marL="457200" rtl="0" algn="l">
              <a:spcBef>
                <a:spcPts val="0"/>
              </a:spcBef>
              <a:spcAft>
                <a:spcPts val="0"/>
              </a:spcAft>
              <a:buSzPts val="1800"/>
              <a:buChar char="●"/>
            </a:pPr>
            <a:r>
              <a:rPr lang="en"/>
              <a:t>You can have a movie night if you have a movie you want to watch AND it’s not too late in the day to start it</a:t>
            </a:r>
            <a:endParaRPr/>
          </a:p>
          <a:p>
            <a:pPr indent="-342900" lvl="0" marL="457200" rtl="0" algn="l">
              <a:spcBef>
                <a:spcPts val="0"/>
              </a:spcBef>
              <a:spcAft>
                <a:spcPts val="0"/>
              </a:spcAft>
              <a:buSzPts val="1800"/>
              <a:buChar char="●"/>
            </a:pPr>
            <a:r>
              <a:rPr lang="en"/>
              <a:t>Go grocery shopping if the fridge is empty OR you are out of essentials like milk or bread</a:t>
            </a:r>
            <a:endParaRPr/>
          </a:p>
          <a:p>
            <a:pPr indent="-342900" lvl="0" marL="457200" rtl="0" algn="l">
              <a:spcBef>
                <a:spcPts val="0"/>
              </a:spcBef>
              <a:spcAft>
                <a:spcPts val="0"/>
              </a:spcAft>
              <a:buSzPts val="1800"/>
              <a:buChar char="●"/>
            </a:pPr>
            <a:r>
              <a:rPr lang="en"/>
              <a:t>You can sleep in if it’s not a weekday OR you’re on vacation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Think of some other examples on your own or with a group!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More Practice!</a:t>
            </a:r>
            <a:endParaRPr/>
          </a:p>
        </p:txBody>
      </p:sp>
      <p:sp>
        <p:nvSpPr>
          <p:cNvPr id="219" name="Google Shape;219;p3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back to the Google Colab notebook and work through to the next “***PAUSE***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Conditionals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Conditionals</a:t>
            </a:r>
            <a:endParaRPr/>
          </a:p>
        </p:txBody>
      </p:sp>
      <p:sp>
        <p:nvSpPr>
          <p:cNvPr id="230" name="Google Shape;230;p3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Conditionals are constructs in programming that allow the execution of certain pieces of code depending on whether a specific condition (or set of conditions) is met. </a:t>
            </a:r>
            <a:endParaRPr sz="2100"/>
          </a:p>
          <a:p>
            <a:pPr indent="-387350" lvl="0" marL="457200" rtl="0" algn="l">
              <a:spcBef>
                <a:spcPts val="0"/>
              </a:spcBef>
              <a:spcAft>
                <a:spcPts val="0"/>
              </a:spcAft>
              <a:buSzPts val="2500"/>
              <a:buChar char="●"/>
            </a:pPr>
            <a:r>
              <a:rPr lang="en" sz="2100"/>
              <a:t>In simple terms, they let your program make decisions.</a:t>
            </a:r>
            <a:endParaRPr sz="2100"/>
          </a:p>
          <a:p>
            <a:pPr indent="-361950" lvl="0" marL="457200" rtl="0" algn="l">
              <a:spcBef>
                <a:spcPts val="0"/>
              </a:spcBef>
              <a:spcAft>
                <a:spcPts val="0"/>
              </a:spcAft>
              <a:buSzPts val="2100"/>
              <a:buChar char="●"/>
            </a:pPr>
            <a:r>
              <a:rPr lang="en" sz="2100"/>
              <a:t>In English, we see this in sentences like: </a:t>
            </a:r>
            <a:r>
              <a:rPr b="1" lang="en" sz="2100"/>
              <a:t>If</a:t>
            </a:r>
            <a:r>
              <a:rPr lang="en" sz="2100"/>
              <a:t> (some condition) </a:t>
            </a:r>
            <a:r>
              <a:rPr b="1" lang="en" sz="2100"/>
              <a:t>then</a:t>
            </a:r>
            <a:r>
              <a:rPr lang="en" sz="2100"/>
              <a:t> (do this thing)</a:t>
            </a:r>
            <a:r>
              <a:rPr b="1" lang="en" sz="2100"/>
              <a:t> else</a:t>
            </a:r>
            <a:r>
              <a:rPr lang="en" sz="2100"/>
              <a:t> (do this other thing)</a:t>
            </a:r>
            <a:endParaRPr sz="2100"/>
          </a:p>
          <a:p>
            <a:pPr indent="-361950" lvl="1" marL="914400" rtl="0" algn="l">
              <a:spcBef>
                <a:spcPts val="0"/>
              </a:spcBef>
              <a:spcAft>
                <a:spcPts val="0"/>
              </a:spcAft>
              <a:buSzPts val="2100"/>
              <a:buChar char="○"/>
            </a:pPr>
            <a:r>
              <a:rPr lang="en" sz="2100"/>
              <a:t>For example, </a:t>
            </a:r>
            <a:r>
              <a:rPr b="1" lang="en" sz="2100"/>
              <a:t>If</a:t>
            </a:r>
            <a:r>
              <a:rPr lang="en" sz="2100"/>
              <a:t> it is cold outside, </a:t>
            </a:r>
            <a:r>
              <a:rPr b="1" lang="en" sz="2100"/>
              <a:t>then</a:t>
            </a:r>
            <a:r>
              <a:rPr lang="en" sz="2100"/>
              <a:t> wear a jacket.  </a:t>
            </a:r>
            <a:r>
              <a:rPr b="1" lang="en" sz="2100"/>
              <a:t>Else</a:t>
            </a:r>
            <a:r>
              <a:rPr lang="en" sz="2100"/>
              <a:t>, don’t wear a jacket.</a:t>
            </a:r>
            <a:endParaRPr i="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First up: Syntax vs Semantics</a:t>
            </a:r>
            <a:endParaRPr/>
          </a:p>
        </p:txBody>
      </p:sp>
      <p:sp>
        <p:nvSpPr>
          <p:cNvPr id="72" name="Google Shape;72;p1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Just like any other language, spoken or otherwise, Python has a set of rules that need to be followed in order to be understood by others</a:t>
            </a:r>
            <a:endParaRPr sz="2000"/>
          </a:p>
          <a:p>
            <a:pPr indent="-355600" lvl="0" marL="457200" rtl="0" algn="l">
              <a:spcBef>
                <a:spcPts val="0"/>
              </a:spcBef>
              <a:spcAft>
                <a:spcPts val="0"/>
              </a:spcAft>
              <a:buSzPts val="2000"/>
              <a:buChar char="●"/>
            </a:pPr>
            <a:r>
              <a:rPr lang="en" sz="2000"/>
              <a:t>First, we will talk about Python’s syntax (the “grammar” of Python) and then semantics (“definitions”)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If</a:t>
            </a:r>
            <a:endParaRPr/>
          </a:p>
        </p:txBody>
      </p:sp>
      <p:sp>
        <p:nvSpPr>
          <p:cNvPr id="236" name="Google Shape;236;p39"/>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900"/>
              <a:t>The </a:t>
            </a:r>
            <a:r>
              <a:rPr b="1" lang="en" sz="1900"/>
              <a:t>if</a:t>
            </a:r>
            <a:r>
              <a:rPr lang="en" sz="1900"/>
              <a:t> statement is the most basic form of conditional.   It executes a block of code if a condition (boolean expression) is True.</a:t>
            </a:r>
            <a:endParaRPr sz="1900"/>
          </a:p>
          <a:p>
            <a:pPr indent="-349250" lvl="1" marL="914400" rtl="0" algn="l">
              <a:spcBef>
                <a:spcPts val="0"/>
              </a:spcBef>
              <a:spcAft>
                <a:spcPts val="0"/>
              </a:spcAft>
              <a:buSzPts val="1900"/>
              <a:buChar char="○"/>
            </a:pPr>
            <a:r>
              <a:rPr lang="en" sz="1700"/>
              <a:t>Make sure to indent the line of code that you want to be run if the condition is met</a:t>
            </a:r>
            <a:endParaRPr sz="1700"/>
          </a:p>
          <a:p>
            <a:pPr indent="-336550" lvl="1" marL="914400" rtl="0" algn="l">
              <a:spcBef>
                <a:spcPts val="0"/>
              </a:spcBef>
              <a:spcAft>
                <a:spcPts val="0"/>
              </a:spcAft>
              <a:buSzPts val="1700"/>
              <a:buChar char="○"/>
            </a:pPr>
            <a:r>
              <a:rPr lang="en" sz="1700"/>
              <a:t>Put a colon at the end of the line to let the computer know that the block you want to </a:t>
            </a:r>
            <a:r>
              <a:rPr lang="en" sz="1700"/>
              <a:t>run</a:t>
            </a:r>
            <a:r>
              <a:rPr lang="en" sz="1700"/>
              <a:t> if the condition is met is coming up next</a:t>
            </a:r>
            <a:endParaRPr sz="1700"/>
          </a:p>
        </p:txBody>
      </p:sp>
      <p:pic>
        <p:nvPicPr>
          <p:cNvPr id="237" name="Google Shape;237;p39"/>
          <p:cNvPicPr preferRelativeResize="0"/>
          <p:nvPr/>
        </p:nvPicPr>
        <p:blipFill>
          <a:blip r:embed="rId3">
            <a:alphaModFix/>
          </a:blip>
          <a:stretch>
            <a:fillRect/>
          </a:stretch>
        </p:blipFill>
        <p:spPr>
          <a:xfrm>
            <a:off x="1972424" y="3502024"/>
            <a:ext cx="5199150" cy="1318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Elif</a:t>
            </a:r>
            <a:endParaRPr/>
          </a:p>
        </p:txBody>
      </p:sp>
      <p:sp>
        <p:nvSpPr>
          <p:cNvPr id="243" name="Google Shape;243;p40"/>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The </a:t>
            </a:r>
            <a:r>
              <a:rPr b="1" lang="en" sz="2100"/>
              <a:t>elif</a:t>
            </a:r>
            <a:r>
              <a:rPr lang="en" sz="2100"/>
              <a:t> statement stands for “else if.”  This is used to check if multiple conditions, one after another.</a:t>
            </a:r>
            <a:endParaRPr sz="2100"/>
          </a:p>
          <a:p>
            <a:pPr indent="-387350" lvl="0" marL="457200" rtl="0" algn="l">
              <a:spcBef>
                <a:spcPts val="0"/>
              </a:spcBef>
              <a:spcAft>
                <a:spcPts val="0"/>
              </a:spcAft>
              <a:buSzPts val="2500"/>
              <a:buChar char="●"/>
            </a:pPr>
            <a:r>
              <a:rPr lang="en" sz="2100"/>
              <a:t>You can have as many </a:t>
            </a:r>
            <a:r>
              <a:rPr b="1" lang="en" sz="2100"/>
              <a:t>elif</a:t>
            </a:r>
            <a:r>
              <a:rPr lang="en" sz="2100"/>
              <a:t> statements as you want, but there must be an </a:t>
            </a:r>
            <a:r>
              <a:rPr b="1" lang="en" sz="2100"/>
              <a:t>if</a:t>
            </a:r>
            <a:r>
              <a:rPr lang="en" sz="2100"/>
              <a:t> statement before them.</a:t>
            </a:r>
            <a:endParaRPr sz="2100"/>
          </a:p>
          <a:p>
            <a:pPr indent="-387350" lvl="0" marL="457200" rtl="0" algn="l">
              <a:spcBef>
                <a:spcPts val="0"/>
              </a:spcBef>
              <a:spcAft>
                <a:spcPts val="0"/>
              </a:spcAft>
              <a:buSzPts val="2500"/>
              <a:buChar char="●"/>
            </a:pPr>
            <a:r>
              <a:rPr lang="en" sz="2100"/>
              <a:t>Put a colon at the end of the line to let the computer know that the block you want to run if the condition is met is coming up next</a:t>
            </a:r>
            <a:endParaRPr sz="2500"/>
          </a:p>
        </p:txBody>
      </p:sp>
      <p:pic>
        <p:nvPicPr>
          <p:cNvPr id="244" name="Google Shape;244;p40"/>
          <p:cNvPicPr preferRelativeResize="0"/>
          <p:nvPr/>
        </p:nvPicPr>
        <p:blipFill>
          <a:blip r:embed="rId3">
            <a:alphaModFix/>
          </a:blip>
          <a:stretch>
            <a:fillRect/>
          </a:stretch>
        </p:blipFill>
        <p:spPr>
          <a:xfrm>
            <a:off x="2594400" y="3835828"/>
            <a:ext cx="3955200" cy="1003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Else</a:t>
            </a:r>
            <a:endParaRPr/>
          </a:p>
        </p:txBody>
      </p:sp>
      <p:sp>
        <p:nvSpPr>
          <p:cNvPr id="250" name="Google Shape;250;p41"/>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1700"/>
              <a:t>The </a:t>
            </a:r>
            <a:r>
              <a:rPr b="1" lang="en" sz="1700"/>
              <a:t>else</a:t>
            </a:r>
            <a:r>
              <a:rPr lang="en" sz="1700"/>
              <a:t> statement catches anything which isn’t caught by the preceding conditions.</a:t>
            </a:r>
            <a:endParaRPr sz="1700"/>
          </a:p>
          <a:p>
            <a:pPr indent="-361950" lvl="0" marL="457200" rtl="0" algn="l">
              <a:spcBef>
                <a:spcPts val="0"/>
              </a:spcBef>
              <a:spcAft>
                <a:spcPts val="0"/>
              </a:spcAft>
              <a:buSzPts val="2100"/>
              <a:buChar char="●"/>
            </a:pPr>
            <a:r>
              <a:rPr lang="en" sz="1700"/>
              <a:t>There is no condition checked in the </a:t>
            </a:r>
            <a:r>
              <a:rPr b="1" lang="en" sz="1700"/>
              <a:t>else</a:t>
            </a:r>
            <a:r>
              <a:rPr lang="en" sz="1700"/>
              <a:t> block.</a:t>
            </a:r>
            <a:endParaRPr sz="1700"/>
          </a:p>
          <a:p>
            <a:pPr indent="-361950" lvl="0" marL="457200" rtl="0" algn="l">
              <a:spcBef>
                <a:spcPts val="0"/>
              </a:spcBef>
              <a:spcAft>
                <a:spcPts val="0"/>
              </a:spcAft>
              <a:buSzPts val="2100"/>
              <a:buChar char="●"/>
            </a:pPr>
            <a:r>
              <a:rPr lang="en" sz="1700"/>
              <a:t>You do not need </a:t>
            </a:r>
            <a:r>
              <a:rPr b="1" lang="en" sz="1700"/>
              <a:t>elif</a:t>
            </a:r>
            <a:r>
              <a:rPr lang="en" sz="1700"/>
              <a:t> statements before the </a:t>
            </a:r>
            <a:r>
              <a:rPr b="1" lang="en" sz="1700"/>
              <a:t>else</a:t>
            </a:r>
            <a:r>
              <a:rPr lang="en" sz="1700"/>
              <a:t> block, but you at least need an </a:t>
            </a:r>
            <a:r>
              <a:rPr b="1" lang="en" sz="1700"/>
              <a:t>if</a:t>
            </a:r>
            <a:r>
              <a:rPr lang="en" sz="1700"/>
              <a:t> statement.</a:t>
            </a:r>
            <a:endParaRPr sz="1700"/>
          </a:p>
          <a:p>
            <a:pPr indent="-361950" lvl="0" marL="457200" rtl="0" algn="l">
              <a:spcBef>
                <a:spcPts val="0"/>
              </a:spcBef>
              <a:spcAft>
                <a:spcPts val="0"/>
              </a:spcAft>
              <a:buSzPts val="2100"/>
              <a:buChar char="●"/>
            </a:pPr>
            <a:r>
              <a:rPr lang="en" sz="1700"/>
              <a:t>There should be no other conditional statements after </a:t>
            </a:r>
            <a:r>
              <a:rPr b="1" lang="en" sz="1700"/>
              <a:t>else</a:t>
            </a:r>
            <a:r>
              <a:rPr lang="en" sz="1700"/>
              <a:t>.</a:t>
            </a:r>
            <a:endParaRPr sz="1700"/>
          </a:p>
          <a:p>
            <a:pPr indent="-342900" lvl="0" marL="457200" rtl="0" algn="l">
              <a:spcBef>
                <a:spcPts val="0"/>
              </a:spcBef>
              <a:spcAft>
                <a:spcPts val="0"/>
              </a:spcAft>
              <a:buSzPts val="1800"/>
              <a:buChar char="●"/>
            </a:pPr>
            <a:r>
              <a:rPr lang="en" sz="1700"/>
              <a:t>Put a colon at the end of the line to let the computer know that the block you want to run if the condition is met is coming up next</a:t>
            </a:r>
            <a:endParaRPr/>
          </a:p>
          <a:p>
            <a:pPr indent="0" lvl="0" marL="457200" rtl="0" algn="l">
              <a:spcBef>
                <a:spcPts val="0"/>
              </a:spcBef>
              <a:spcAft>
                <a:spcPts val="0"/>
              </a:spcAft>
              <a:buNone/>
            </a:pPr>
            <a:r>
              <a:t/>
            </a:r>
            <a:endParaRPr sz="1700"/>
          </a:p>
        </p:txBody>
      </p:sp>
      <p:pic>
        <p:nvPicPr>
          <p:cNvPr id="251" name="Google Shape;251;p41"/>
          <p:cNvPicPr preferRelativeResize="0"/>
          <p:nvPr/>
        </p:nvPicPr>
        <p:blipFill>
          <a:blip r:embed="rId3">
            <a:alphaModFix/>
          </a:blip>
          <a:stretch>
            <a:fillRect/>
          </a:stretch>
        </p:blipFill>
        <p:spPr>
          <a:xfrm>
            <a:off x="2706000" y="3672850"/>
            <a:ext cx="3732000" cy="135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Anatomy of an if block</a:t>
            </a:r>
            <a:endParaRPr/>
          </a:p>
        </p:txBody>
      </p:sp>
      <p:sp>
        <p:nvSpPr>
          <p:cNvPr id="257" name="Google Shape;257;p42"/>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So, the overall syntax for an if block is as follows: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 sz="1900"/>
              <a:t>i</a:t>
            </a:r>
            <a:r>
              <a:rPr b="1" lang="en" sz="1900"/>
              <a:t>f (condition):</a:t>
            </a:r>
            <a:endParaRPr b="1" sz="1900"/>
          </a:p>
          <a:p>
            <a:pPr indent="0" lvl="0" marL="0" rtl="0" algn="l">
              <a:spcBef>
                <a:spcPts val="0"/>
              </a:spcBef>
              <a:spcAft>
                <a:spcPts val="0"/>
              </a:spcAft>
              <a:buNone/>
            </a:pPr>
            <a:r>
              <a:rPr b="1" lang="en" sz="1900"/>
              <a:t>	</a:t>
            </a:r>
            <a:r>
              <a:rPr b="1" lang="en" sz="1900"/>
              <a:t>d</a:t>
            </a:r>
            <a:r>
              <a:rPr b="1" lang="en" sz="1900"/>
              <a:t>o_something</a:t>
            </a:r>
            <a:endParaRPr b="1" sz="1900"/>
          </a:p>
          <a:p>
            <a:pPr indent="0" lvl="0" marL="0" rtl="0" algn="l">
              <a:spcBef>
                <a:spcPts val="0"/>
              </a:spcBef>
              <a:spcAft>
                <a:spcPts val="0"/>
              </a:spcAft>
              <a:buNone/>
            </a:pPr>
            <a:r>
              <a:rPr b="1" lang="en" sz="1900"/>
              <a:t>e</a:t>
            </a:r>
            <a:r>
              <a:rPr b="1" lang="en" sz="1900"/>
              <a:t>lif (other_condition):</a:t>
            </a:r>
            <a:endParaRPr b="1" sz="1900"/>
          </a:p>
          <a:p>
            <a:pPr indent="0" lvl="0" marL="0" rtl="0" algn="l">
              <a:spcBef>
                <a:spcPts val="0"/>
              </a:spcBef>
              <a:spcAft>
                <a:spcPts val="0"/>
              </a:spcAft>
              <a:buNone/>
            </a:pPr>
            <a:r>
              <a:rPr b="1" lang="en" sz="1900"/>
              <a:t>	</a:t>
            </a:r>
            <a:r>
              <a:rPr b="1" lang="en" sz="1900"/>
              <a:t>d</a:t>
            </a:r>
            <a:r>
              <a:rPr b="1" lang="en" sz="1900"/>
              <a:t>o_something_else</a:t>
            </a:r>
            <a:endParaRPr b="1" sz="1900"/>
          </a:p>
          <a:p>
            <a:pPr indent="0" lvl="0" marL="0" rtl="0" algn="l">
              <a:spcBef>
                <a:spcPts val="0"/>
              </a:spcBef>
              <a:spcAft>
                <a:spcPts val="0"/>
              </a:spcAft>
              <a:buNone/>
            </a:pPr>
            <a:r>
              <a:rPr b="1" lang="en" sz="1900"/>
              <a:t>e</a:t>
            </a:r>
            <a:r>
              <a:rPr b="1" lang="en" sz="1900"/>
              <a:t>lse:</a:t>
            </a:r>
            <a:endParaRPr b="1" sz="1900"/>
          </a:p>
          <a:p>
            <a:pPr indent="0" lvl="0" marL="0" rtl="0" algn="l">
              <a:spcBef>
                <a:spcPts val="0"/>
              </a:spcBef>
              <a:spcAft>
                <a:spcPts val="0"/>
              </a:spcAft>
              <a:buNone/>
            </a:pPr>
            <a:r>
              <a:rPr b="1" lang="en" sz="1900"/>
              <a:t>	</a:t>
            </a:r>
            <a:r>
              <a:rPr b="1" lang="en" sz="1900"/>
              <a:t>d</a:t>
            </a:r>
            <a:r>
              <a:rPr b="1" lang="en" sz="1900"/>
              <a:t>o_this_instead</a:t>
            </a:r>
            <a:endParaRPr b="1" sz="1900"/>
          </a:p>
          <a:p>
            <a:pPr indent="0" lvl="0" marL="0" rtl="0" algn="l">
              <a:spcBef>
                <a:spcPts val="0"/>
              </a:spcBef>
              <a:spcAft>
                <a:spcPts val="0"/>
              </a:spcAft>
              <a:buNone/>
            </a:pPr>
            <a:r>
              <a:t/>
            </a:r>
            <a:endParaRPr b="1" sz="1900"/>
          </a:p>
          <a:p>
            <a:pPr indent="-374650" lvl="0" marL="457200" rtl="0" algn="l">
              <a:spcBef>
                <a:spcPts val="0"/>
              </a:spcBef>
              <a:spcAft>
                <a:spcPts val="0"/>
              </a:spcAft>
              <a:buSzPts val="2300"/>
              <a:buChar char="●"/>
            </a:pPr>
            <a:r>
              <a:rPr lang="en" sz="1900"/>
              <a:t>Make special note of where the colons are, the indentation, and the order of </a:t>
            </a:r>
            <a:r>
              <a:rPr b="1" lang="en" sz="1900"/>
              <a:t>if</a:t>
            </a:r>
            <a:r>
              <a:rPr lang="en" sz="1900"/>
              <a:t>, </a:t>
            </a:r>
            <a:r>
              <a:rPr b="1" lang="en" sz="1900"/>
              <a:t>elif</a:t>
            </a:r>
            <a:r>
              <a:rPr lang="en" sz="1900"/>
              <a:t>, and </a:t>
            </a:r>
            <a:r>
              <a:rPr b="1" lang="en" sz="1900"/>
              <a:t>else</a:t>
            </a:r>
            <a:r>
              <a:rPr lang="en" sz="1900"/>
              <a:t>.  </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Nested Conditionals</a:t>
            </a:r>
            <a:endParaRPr/>
          </a:p>
        </p:txBody>
      </p:sp>
      <p:sp>
        <p:nvSpPr>
          <p:cNvPr id="263" name="Google Shape;263;p4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Conditionals can be nested within each other for more complex logic.</a:t>
            </a:r>
            <a:endParaRPr sz="2100"/>
          </a:p>
        </p:txBody>
      </p:sp>
      <p:pic>
        <p:nvPicPr>
          <p:cNvPr id="264" name="Google Shape;264;p43"/>
          <p:cNvPicPr preferRelativeResize="0"/>
          <p:nvPr/>
        </p:nvPicPr>
        <p:blipFill>
          <a:blip r:embed="rId3">
            <a:alphaModFix/>
          </a:blip>
          <a:stretch>
            <a:fillRect/>
          </a:stretch>
        </p:blipFill>
        <p:spPr>
          <a:xfrm>
            <a:off x="2354650" y="2504905"/>
            <a:ext cx="4434700" cy="1309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see an animation!</a:t>
            </a:r>
            <a:endParaRPr/>
          </a:p>
        </p:txBody>
      </p:sp>
      <p:sp>
        <p:nvSpPr>
          <p:cNvPr id="270" name="Google Shape;270;p4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1700"/>
              <a:t>Check out this animation to see how the computer runs conditionals.  The arrow represents the line of code that the computer is currently running.</a:t>
            </a:r>
            <a:endParaRPr sz="1700"/>
          </a:p>
        </p:txBody>
      </p:sp>
      <p:pic>
        <p:nvPicPr>
          <p:cNvPr id="271" name="Google Shape;271;p44"/>
          <p:cNvPicPr preferRelativeResize="0"/>
          <p:nvPr/>
        </p:nvPicPr>
        <p:blipFill rotWithShape="1">
          <a:blip r:embed="rId3">
            <a:alphaModFix/>
          </a:blip>
          <a:srcRect b="28340" l="21607" r="33339" t="21649"/>
          <a:stretch/>
        </p:blipFill>
        <p:spPr>
          <a:xfrm>
            <a:off x="2614238" y="1922412"/>
            <a:ext cx="3915526" cy="30359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Animation with Different Values</a:t>
            </a:r>
            <a:endParaRPr/>
          </a:p>
        </p:txBody>
      </p:sp>
      <p:sp>
        <p:nvSpPr>
          <p:cNvPr id="277" name="Google Shape;277;p4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Here is an </a:t>
            </a:r>
            <a:r>
              <a:rPr lang="en" sz="1800"/>
              <a:t>animation</a:t>
            </a:r>
            <a:r>
              <a:rPr lang="en" sz="1800"/>
              <a:t> showing the same code running, but with different values.</a:t>
            </a:r>
            <a:endParaRPr sz="1800"/>
          </a:p>
        </p:txBody>
      </p:sp>
      <p:pic>
        <p:nvPicPr>
          <p:cNvPr id="278" name="Google Shape;278;p45"/>
          <p:cNvPicPr preferRelativeResize="0"/>
          <p:nvPr/>
        </p:nvPicPr>
        <p:blipFill rotWithShape="1">
          <a:blip r:embed="rId3">
            <a:alphaModFix/>
          </a:blip>
          <a:srcRect b="29928" l="22102" r="32287" t="21565"/>
          <a:stretch/>
        </p:blipFill>
        <p:spPr>
          <a:xfrm>
            <a:off x="2566623" y="1842423"/>
            <a:ext cx="4010747" cy="29795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Scratch</a:t>
            </a:r>
            <a:endParaRPr/>
          </a:p>
        </p:txBody>
      </p:sp>
      <p:sp>
        <p:nvSpPr>
          <p:cNvPr id="284" name="Google Shape;284;p46"/>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1800"/>
              <a:t>To give us further insight, let’s use Scratch to visualize what our code will look like.</a:t>
            </a:r>
            <a:endParaRPr sz="1800"/>
          </a:p>
          <a:p>
            <a:pPr indent="-368300" lvl="0" marL="457200" rtl="0" algn="l">
              <a:spcBef>
                <a:spcPts val="0"/>
              </a:spcBef>
              <a:spcAft>
                <a:spcPts val="0"/>
              </a:spcAft>
              <a:buSzPts val="2200"/>
              <a:buChar char="●"/>
            </a:pPr>
            <a:r>
              <a:rPr lang="en" sz="1800"/>
              <a:t>Scratch is a cool tool that allows us to create code using code blocks; you can drag and drop blocks to make different things happen and everything is color-coordinated.</a:t>
            </a:r>
            <a:endParaRPr sz="1800"/>
          </a:p>
          <a:p>
            <a:pPr indent="-342900" lvl="1" marL="914400" rtl="0" algn="l">
              <a:spcBef>
                <a:spcPts val="0"/>
              </a:spcBef>
              <a:spcAft>
                <a:spcPts val="0"/>
              </a:spcAft>
              <a:buSzPts val="1800"/>
              <a:buChar char="○"/>
            </a:pPr>
            <a:r>
              <a:rPr lang="en" sz="1600"/>
              <a:t>Using this website can make coding easier because it gives you a better visual idea of what code is doing.</a:t>
            </a:r>
            <a:endParaRPr sz="1600"/>
          </a:p>
          <a:p>
            <a:pPr indent="-368300" lvl="0" marL="457200" rtl="0" algn="l">
              <a:spcBef>
                <a:spcPts val="0"/>
              </a:spcBef>
              <a:spcAft>
                <a:spcPts val="0"/>
              </a:spcAft>
              <a:buSzPts val="2200"/>
              <a:buChar char="●"/>
            </a:pPr>
            <a:r>
              <a:rPr lang="en" sz="1800"/>
              <a:t>Go to: </a:t>
            </a:r>
            <a:r>
              <a:rPr lang="en" sz="1800" u="sng">
                <a:solidFill>
                  <a:schemeClr val="hlink"/>
                </a:solidFill>
                <a:hlinkClick r:id="rId3"/>
              </a:rPr>
              <a:t>https://scratch.mit.edu/projects/editor/</a:t>
            </a:r>
            <a:endParaRPr sz="1800"/>
          </a:p>
          <a:p>
            <a:pPr indent="-368300" lvl="0" marL="457200" rtl="0" algn="l">
              <a:spcBef>
                <a:spcPts val="0"/>
              </a:spcBef>
              <a:spcAft>
                <a:spcPts val="0"/>
              </a:spcAft>
              <a:buSzPts val="2200"/>
              <a:buChar char="●"/>
            </a:pPr>
            <a:r>
              <a:rPr lang="en" sz="1800"/>
              <a:t>Drag and drop blocks so that you have the same “code” as the picture on the next slide</a:t>
            </a:r>
            <a:endParaRPr sz="1800"/>
          </a:p>
          <a:p>
            <a:pPr indent="0" lvl="0" marL="0" rtl="0" algn="l">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Scratch (Cont’d)</a:t>
            </a:r>
            <a:endParaRPr/>
          </a:p>
        </p:txBody>
      </p:sp>
      <p:sp>
        <p:nvSpPr>
          <p:cNvPr id="290" name="Google Shape;290;p4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1700"/>
              <a:t>This gives us a simple visual example of a conditional; Once you press the green flag on the top right, if you type in “yes,” our cat character moves forward 50 steps.  Otherwise, if you enter anything else, the cat character moves backwards 50 steps.</a:t>
            </a:r>
            <a:endParaRPr sz="1700"/>
          </a:p>
        </p:txBody>
      </p:sp>
      <p:pic>
        <p:nvPicPr>
          <p:cNvPr id="291" name="Google Shape;291;p47"/>
          <p:cNvPicPr preferRelativeResize="0"/>
          <p:nvPr/>
        </p:nvPicPr>
        <p:blipFill>
          <a:blip r:embed="rId3">
            <a:alphaModFix/>
          </a:blip>
          <a:stretch>
            <a:fillRect/>
          </a:stretch>
        </p:blipFill>
        <p:spPr>
          <a:xfrm>
            <a:off x="3044577" y="2328375"/>
            <a:ext cx="3054825" cy="2674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the Notebook!</a:t>
            </a:r>
            <a:endParaRPr/>
          </a:p>
        </p:txBody>
      </p:sp>
      <p:sp>
        <p:nvSpPr>
          <p:cNvPr id="297" name="Google Shape;297;p4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For the last part of today, let’s move onto writing code in our Google Colab notebook.  Finish the rest of the exercises in the notebook.</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Syntax</a:t>
            </a:r>
            <a:endParaRPr/>
          </a:p>
        </p:txBody>
      </p:sp>
      <p:sp>
        <p:nvSpPr>
          <p:cNvPr id="78" name="Google Shape;78;p13"/>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lang="en" sz="2100"/>
              <a:t>Syntax refers to the set of rules that dictate how Python code should be structured and written.</a:t>
            </a:r>
            <a:endParaRPr sz="2100"/>
          </a:p>
          <a:p>
            <a:pPr indent="-342900" lvl="0" marL="457200" rtl="0" algn="l">
              <a:spcBef>
                <a:spcPts val="0"/>
              </a:spcBef>
              <a:spcAft>
                <a:spcPts val="0"/>
              </a:spcAft>
              <a:buClr>
                <a:srgbClr val="000000"/>
              </a:buClr>
              <a:buSzPts val="1800"/>
              <a:buFont typeface="Arial"/>
              <a:buChar char="●"/>
            </a:pPr>
            <a:r>
              <a:rPr lang="en" sz="2100"/>
              <a:t>It deals with the proper arrangement of symbols, keywords, and punctuation in the code</a:t>
            </a:r>
            <a:r>
              <a:rPr lang="en" sz="2100"/>
              <a:t>.</a:t>
            </a:r>
            <a:endParaRPr sz="2100"/>
          </a:p>
          <a:p>
            <a:pPr indent="-342900" lvl="0" marL="457200" rtl="0" algn="l">
              <a:spcBef>
                <a:spcPts val="0"/>
              </a:spcBef>
              <a:spcAft>
                <a:spcPts val="0"/>
              </a:spcAft>
              <a:buClr>
                <a:srgbClr val="000000"/>
              </a:buClr>
              <a:buSzPts val="1800"/>
              <a:buFont typeface="Arial"/>
              <a:buChar char="●"/>
            </a:pPr>
            <a:r>
              <a:rPr lang="en" sz="2100"/>
              <a:t>Syntax errors occur when code violates these rules, making it invalid and preventing the code from being run.</a:t>
            </a:r>
            <a:endParaRPr sz="2100"/>
          </a:p>
          <a:p>
            <a:pPr indent="0" lvl="0" marL="0" rtl="0" algn="l">
              <a:spcBef>
                <a:spcPts val="1200"/>
              </a:spcBef>
              <a:spcAft>
                <a:spcPts val="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Semantics</a:t>
            </a:r>
            <a:endParaRPr/>
          </a:p>
        </p:txBody>
      </p:sp>
      <p:sp>
        <p:nvSpPr>
          <p:cNvPr id="84" name="Google Shape;84;p14"/>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lang="en" sz="2100"/>
              <a:t>Semantics refers to the meaning and interpretation of Python code.</a:t>
            </a:r>
            <a:endParaRPr sz="2100"/>
          </a:p>
          <a:p>
            <a:pPr indent="-342900" lvl="0" marL="457200" rtl="0" algn="l">
              <a:spcBef>
                <a:spcPts val="0"/>
              </a:spcBef>
              <a:spcAft>
                <a:spcPts val="0"/>
              </a:spcAft>
              <a:buClr>
                <a:srgbClr val="000000"/>
              </a:buClr>
              <a:buSzPts val="1800"/>
              <a:buFont typeface="Arial"/>
              <a:buChar char="●"/>
            </a:pPr>
            <a:r>
              <a:rPr lang="en" sz="2100"/>
              <a:t>It focuses on how statements and expressions behave and what they do when executed.</a:t>
            </a:r>
            <a:endParaRPr sz="2100"/>
          </a:p>
          <a:p>
            <a:pPr indent="-342900" lvl="0" marL="457200" rtl="0" algn="l">
              <a:spcBef>
                <a:spcPts val="0"/>
              </a:spcBef>
              <a:spcAft>
                <a:spcPts val="0"/>
              </a:spcAft>
              <a:buClr>
                <a:srgbClr val="000000"/>
              </a:buClr>
              <a:buSzPts val="1800"/>
              <a:buFont typeface="Arial"/>
              <a:buChar char="●"/>
            </a:pPr>
            <a:r>
              <a:rPr lang="en" sz="2100"/>
              <a:t>Semantics errors (logical errors) occur when code does not produce the expected or desired results, even if the syntax is correct.</a:t>
            </a:r>
            <a:endParaRPr sz="2100"/>
          </a:p>
          <a:p>
            <a:pPr indent="0" lvl="0" marL="0" rtl="0" algn="l">
              <a:spcBef>
                <a:spcPts val="1200"/>
              </a:spcBef>
              <a:spcAft>
                <a:spcPts val="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move on</a:t>
            </a:r>
            <a:endParaRPr/>
          </a:p>
        </p:txBody>
      </p:sp>
      <p:sp>
        <p:nvSpPr>
          <p:cNvPr id="90" name="Google Shape;90;p15"/>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We will see examples of good / bad syntax and semantics as we go along</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01" name="Google Shape;101;p17"/>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100"/>
              <a:t>The first Python concept we will learn about today is… variables!</a:t>
            </a:r>
            <a:endParaRPr sz="2100"/>
          </a:p>
          <a:p>
            <a:pPr indent="-387350" lvl="0" marL="457200" rtl="0" algn="l">
              <a:spcBef>
                <a:spcPts val="0"/>
              </a:spcBef>
              <a:spcAft>
                <a:spcPts val="0"/>
              </a:spcAft>
              <a:buSzPts val="2500"/>
              <a:buChar char="●"/>
            </a:pPr>
            <a:r>
              <a:rPr lang="en" sz="2100"/>
              <a:t>A “variable” is a symbolic name or identifier used to store and </a:t>
            </a:r>
            <a:r>
              <a:rPr lang="en" sz="2100"/>
              <a:t>manipulate data in Python programs</a:t>
            </a:r>
            <a:endParaRPr sz="2100"/>
          </a:p>
          <a:p>
            <a:pPr indent="-387350" lvl="0" marL="457200" rtl="0" algn="l">
              <a:spcBef>
                <a:spcPts val="0"/>
              </a:spcBef>
              <a:spcAft>
                <a:spcPts val="0"/>
              </a:spcAft>
              <a:buSzPts val="2500"/>
              <a:buChar char="●"/>
            </a:pPr>
            <a:r>
              <a:rPr lang="en" sz="2100"/>
              <a:t>They act as containers that hold values such as numbers, text, or objects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159050"/>
            <a:ext cx="8520600" cy="70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may sound a bit abstract…</a:t>
            </a:r>
            <a:endParaRPr/>
          </a:p>
        </p:txBody>
      </p:sp>
      <p:sp>
        <p:nvSpPr>
          <p:cNvPr id="107" name="Google Shape;107;p18"/>
          <p:cNvSpPr txBox="1"/>
          <p:nvPr>
            <p:ph idx="1" type="body"/>
          </p:nvPr>
        </p:nvSpPr>
        <p:spPr>
          <a:xfrm>
            <a:off x="311700" y="847525"/>
            <a:ext cx="8520600" cy="3504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000"/>
              <a:t>If this definition doesn’t make sense to you, just think of a variable as a box that can hold a specific type of information.</a:t>
            </a:r>
            <a:endParaRPr sz="2000"/>
          </a:p>
          <a:p>
            <a:pPr indent="-355600" lvl="1" marL="914400" rtl="0" algn="l">
              <a:spcBef>
                <a:spcPts val="0"/>
              </a:spcBef>
              <a:spcAft>
                <a:spcPts val="0"/>
              </a:spcAft>
              <a:buSzPts val="2000"/>
              <a:buChar char="○"/>
            </a:pPr>
            <a:r>
              <a:rPr lang="en" sz="1800"/>
              <a:t>For example, maybe you have a box that can hold a number with a decimal, another box that can hold sentences, and another box that can hold either “true” or “false”</a:t>
            </a:r>
            <a:endParaRPr sz="1800"/>
          </a:p>
        </p:txBody>
      </p:sp>
      <p:pic>
        <p:nvPicPr>
          <p:cNvPr descr="Free Box Package vector and picture" id="108" name="Google Shape;108;p18" title="Download free HD stock image of Box Package"/>
          <p:cNvPicPr preferRelativeResize="0"/>
          <p:nvPr/>
        </p:nvPicPr>
        <p:blipFill>
          <a:blip r:embed="rId3">
            <a:alphaModFix/>
          </a:blip>
          <a:stretch>
            <a:fillRect/>
          </a:stretch>
        </p:blipFill>
        <p:spPr>
          <a:xfrm>
            <a:off x="5322925" y="2402075"/>
            <a:ext cx="2479850" cy="247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mmer Springboard">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