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sldIdLst>
    <p:sldId id="420" r:id="rId2"/>
    <p:sldId id="432" r:id="rId3"/>
    <p:sldId id="428" r:id="rId4"/>
    <p:sldId id="429" r:id="rId5"/>
    <p:sldId id="434" r:id="rId6"/>
    <p:sldId id="430" r:id="rId7"/>
    <p:sldId id="431" r:id="rId8"/>
    <p:sldId id="433" r:id="rId9"/>
  </p:sldIdLst>
  <p:sldSz cx="9144000" cy="5143500" type="screen16x9"/>
  <p:notesSz cx="6858000" cy="9144000"/>
  <p:defaultTex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濃色 2 - アクセント 5/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p:restoredTop sz="96327"/>
  </p:normalViewPr>
  <p:slideViewPr>
    <p:cSldViewPr>
      <p:cViewPr varScale="1">
        <p:scale>
          <a:sx n="191" d="100"/>
          <a:sy n="191" d="100"/>
        </p:scale>
        <p:origin x="200" y="12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60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677825C-9D08-0345-9E3B-174851E789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50" charset="-128"/>
                <a:cs typeface="+mn-cs"/>
              </a:defRPr>
            </a:lvl1pPr>
          </a:lstStyle>
          <a:p>
            <a:pPr>
              <a:defRPr/>
            </a:pPr>
            <a:endParaRPr lang="en-US" altLang="ja-JP"/>
          </a:p>
        </p:txBody>
      </p:sp>
      <p:sp>
        <p:nvSpPr>
          <p:cNvPr id="3075" name="Rectangle 3">
            <a:extLst>
              <a:ext uri="{FF2B5EF4-FFF2-40B4-BE49-F238E27FC236}">
                <a16:creationId xmlns:a16="http://schemas.microsoft.com/office/drawing/2014/main" id="{D398958E-B025-AA43-AA25-2EF07F54209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50" charset="-128"/>
                <a:cs typeface="+mn-cs"/>
              </a:defRPr>
            </a:lvl1pPr>
          </a:lstStyle>
          <a:p>
            <a:pPr>
              <a:defRPr/>
            </a:pPr>
            <a:endParaRPr lang="en-US" altLang="ja-JP"/>
          </a:p>
        </p:txBody>
      </p:sp>
      <p:sp>
        <p:nvSpPr>
          <p:cNvPr id="3076" name="Rectangle 4">
            <a:extLst>
              <a:ext uri="{FF2B5EF4-FFF2-40B4-BE49-F238E27FC236}">
                <a16:creationId xmlns:a16="http://schemas.microsoft.com/office/drawing/2014/main" id="{E4997BD4-B654-3C48-95F3-507FB2E99ED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F984705-F31E-B247-921E-BEC9DAD8F37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078" name="Rectangle 6">
            <a:extLst>
              <a:ext uri="{FF2B5EF4-FFF2-40B4-BE49-F238E27FC236}">
                <a16:creationId xmlns:a16="http://schemas.microsoft.com/office/drawing/2014/main" id="{BE9CAA24-9B1F-4849-9915-1036671826D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50" charset="-128"/>
                <a:cs typeface="+mn-cs"/>
              </a:defRPr>
            </a:lvl1pPr>
          </a:lstStyle>
          <a:p>
            <a:pPr>
              <a:defRPr/>
            </a:pPr>
            <a:endParaRPr lang="en-US" altLang="ja-JP"/>
          </a:p>
        </p:txBody>
      </p:sp>
      <p:sp>
        <p:nvSpPr>
          <p:cNvPr id="3079" name="Rectangle 7">
            <a:extLst>
              <a:ext uri="{FF2B5EF4-FFF2-40B4-BE49-F238E27FC236}">
                <a16:creationId xmlns:a16="http://schemas.microsoft.com/office/drawing/2014/main" id="{A6A999D1-C09A-774E-88DE-47782D8E0B1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defRPr>
            </a:lvl1pPr>
          </a:lstStyle>
          <a:p>
            <a:fld id="{E791D093-4FEB-DB4B-B9E1-BD904FB9080E}"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7EF913-10D1-D249-A852-B9C4CA210605}"/>
              </a:ext>
            </a:extLst>
          </p:cNvPr>
          <p:cNvSpPr txBox="1"/>
          <p:nvPr userDrawn="1"/>
        </p:nvSpPr>
        <p:spPr>
          <a:xfrm>
            <a:off x="4114654" y="4839891"/>
            <a:ext cx="1146468" cy="230832"/>
          </a:xfrm>
          <a:prstGeom prst="rect">
            <a:avLst/>
          </a:prstGeom>
          <a:noFill/>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34" charset="-128"/>
              </a:defRPr>
            </a:lvl1pPr>
            <a:lvl2pPr marL="742950" indent="-285750">
              <a:defRPr kumimoji="1" sz="2400">
                <a:solidFill>
                  <a:schemeClr val="tx1"/>
                </a:solidFill>
                <a:latin typeface="Arial" panose="020B0604020202020204" pitchFamily="34" charset="0"/>
                <a:ea typeface="HGP創英角ｺﾞｼｯｸUB" panose="020B0900000000000000" pitchFamily="34" charset="-128"/>
              </a:defRPr>
            </a:lvl2pPr>
            <a:lvl3pPr marL="1143000" indent="-228600">
              <a:defRPr kumimoji="1" sz="2400">
                <a:solidFill>
                  <a:schemeClr val="tx1"/>
                </a:solidFill>
                <a:latin typeface="Arial" panose="020B0604020202020204" pitchFamily="34" charset="0"/>
                <a:ea typeface="HGP創英角ｺﾞｼｯｸUB" panose="020B0900000000000000" pitchFamily="34" charset="-128"/>
              </a:defRPr>
            </a:lvl3pPr>
            <a:lvl4pPr marL="1600200" indent="-228600">
              <a:defRPr kumimoji="1" sz="2400">
                <a:solidFill>
                  <a:schemeClr val="tx1"/>
                </a:solidFill>
                <a:latin typeface="Arial" panose="020B0604020202020204" pitchFamily="34" charset="0"/>
                <a:ea typeface="HGP創英角ｺﾞｼｯｸUB" panose="020B0900000000000000" pitchFamily="34" charset="-128"/>
              </a:defRPr>
            </a:lvl4pPr>
            <a:lvl5pPr marL="2057400" indent="-228600">
              <a:defRPr kumimoji="1" sz="2400">
                <a:solidFill>
                  <a:schemeClr val="tx1"/>
                </a:solidFill>
                <a:latin typeface="Arial" panose="020B0604020202020204" pitchFamily="34" charset="0"/>
                <a:ea typeface="HGP創英角ｺﾞｼｯｸUB" panose="020B0900000000000000" pitchFamily="34" charset="-128"/>
              </a:defRPr>
            </a:lvl5pPr>
            <a:lvl6pPr marL="25146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6pPr>
            <a:lvl7pPr marL="29718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7pPr>
            <a:lvl8pPr marL="34290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8pPr>
            <a:lvl9pPr marL="38862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9pPr>
          </a:lstStyle>
          <a:p>
            <a:r>
              <a:rPr lang="en-US" altLang="ja-JP" sz="900">
                <a:solidFill>
                  <a:srgbClr val="A6A6A6"/>
                </a:solidFill>
                <a:latin typeface="メイリオ" panose="020B0604030504040204" pitchFamily="34" charset="-128"/>
                <a:ea typeface="メイリオ" panose="020B0604030504040204" pitchFamily="34" charset="-128"/>
              </a:rPr>
              <a:t> © Gengo Suzuki</a:t>
            </a:r>
          </a:p>
        </p:txBody>
      </p:sp>
      <p:sp>
        <p:nvSpPr>
          <p:cNvPr id="7171" name="Rectangle 3"/>
          <p:cNvSpPr>
            <a:spLocks noGrp="1" noChangeArrowheads="1"/>
          </p:cNvSpPr>
          <p:nvPr>
            <p:ph type="ctrTitle"/>
          </p:nvPr>
        </p:nvSpPr>
        <p:spPr>
          <a:xfrm>
            <a:off x="899592" y="1869672"/>
            <a:ext cx="7776864" cy="1404156"/>
          </a:xfrm>
        </p:spPr>
        <p:txBody>
          <a:bodyPr anchor="ctr" anchorCtr="1">
            <a:noAutofit/>
          </a:bodyPr>
          <a:lstStyle>
            <a:lvl1pPr algn="l">
              <a:lnSpc>
                <a:spcPct val="100000"/>
              </a:lnSpc>
              <a:defRPr sz="2400" baseline="0"/>
            </a:lvl1pPr>
          </a:lstStyle>
          <a:p>
            <a:r>
              <a:rPr lang="ja-JP" altLang="en-US"/>
              <a:t>マスター タイトルの書式設定</a:t>
            </a:r>
            <a:endParaRPr lang="ja-JP" altLang="en-US" dirty="0"/>
          </a:p>
        </p:txBody>
      </p:sp>
      <p:sp>
        <p:nvSpPr>
          <p:cNvPr id="7172" name="Rectangle 4"/>
          <p:cNvSpPr>
            <a:spLocks noGrp="1" noChangeArrowheads="1"/>
          </p:cNvSpPr>
          <p:nvPr>
            <p:ph type="subTitle" idx="1"/>
          </p:nvPr>
        </p:nvSpPr>
        <p:spPr>
          <a:xfrm>
            <a:off x="3491880" y="3489852"/>
            <a:ext cx="4968552" cy="1242138"/>
          </a:xfrm>
        </p:spPr>
        <p:txBody>
          <a:bodyPr anchor="ctr">
            <a:noAutofit/>
          </a:bodyPr>
          <a:lstStyle>
            <a:lvl1pPr marL="0" indent="0" algn="r">
              <a:lnSpc>
                <a:spcPct val="80000"/>
              </a:lnSpc>
              <a:buFontTx/>
              <a:buNone/>
              <a:defRPr sz="1350" b="0">
                <a:latin typeface="+mn-ea"/>
                <a:ea typeface="+mn-ea"/>
              </a:defRPr>
            </a:lvl1pPr>
          </a:lstStyle>
          <a:p>
            <a:r>
              <a:rPr lang="ja-JP" altLang="en-US"/>
              <a:t>マスター サブタイトルの書式設定</a:t>
            </a:r>
            <a:endParaRPr lang="ja-JP" altLang="en-US" dirty="0"/>
          </a:p>
        </p:txBody>
      </p:sp>
    </p:spTree>
    <p:extLst>
      <p:ext uri="{BB962C8B-B14F-4D97-AF65-F5344CB8AC3E}">
        <p14:creationId xmlns:p14="http://schemas.microsoft.com/office/powerpoint/2010/main" val="1634415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38445784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6076" y="86916"/>
            <a:ext cx="2124075" cy="4699397"/>
          </a:xfrm>
        </p:spPr>
        <p:txBody>
          <a:bodyPr vert="eaVert"/>
          <a:lstStyle/>
          <a:p>
            <a:r>
              <a:rPr lang="ja-JP" altLang="en-US"/>
              <a:t>マスター タイトルの書式設定</a:t>
            </a:r>
            <a:endParaRPr lang="ja-JP" altLang="en-US" dirty="0"/>
          </a:p>
        </p:txBody>
      </p:sp>
      <p:sp>
        <p:nvSpPr>
          <p:cNvPr id="3" name="縦書きテキスト プレースホルダ 2"/>
          <p:cNvSpPr>
            <a:spLocks noGrp="1"/>
          </p:cNvSpPr>
          <p:nvPr>
            <p:ph type="body" orient="vert" idx="1"/>
          </p:nvPr>
        </p:nvSpPr>
        <p:spPr>
          <a:xfrm>
            <a:off x="323851" y="86916"/>
            <a:ext cx="6219825" cy="469939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26945755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843558"/>
            <a:ext cx="8352928" cy="4212468"/>
          </a:xfrm>
        </p:spPr>
        <p:txBody>
          <a:bodyPr/>
          <a:lstStyle>
            <a:lvl1pPr>
              <a:defRPr baseline="0">
                <a:latin typeface="+mj-lt"/>
              </a:defRPr>
            </a:lvl1pPr>
            <a:lvl2pPr>
              <a:defRPr baseline="0"/>
            </a:lvl2pPr>
            <a:lvl3pPr>
              <a:defRPr baseline="0"/>
            </a:lvl3pPr>
            <a:lvl4pPr>
              <a:defRPr baseline="0"/>
            </a:lvl4pPr>
            <a:lvl5pPr>
              <a:defRPr baseline="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6" name="Rectangle 2"/>
          <p:cNvSpPr>
            <a:spLocks noGrp="1" noChangeArrowheads="1"/>
          </p:cNvSpPr>
          <p:nvPr>
            <p:ph type="title"/>
          </p:nvPr>
        </p:nvSpPr>
        <p:spPr bwMode="auto">
          <a:xfrm>
            <a:off x="395536" y="87473"/>
            <a:ext cx="8352928" cy="589090"/>
          </a:xfrm>
          <a:prstGeom prst="rect">
            <a:avLst/>
          </a:prstGeom>
          <a:noFill/>
          <a:ln w="9525">
            <a:noFill/>
            <a:miter lim="800000"/>
            <a:headEnd/>
            <a:tailEnd/>
          </a:ln>
        </p:spPr>
        <p:txBody>
          <a:bodyPr/>
          <a:lstStyle/>
          <a:p>
            <a:pPr lvl="0"/>
            <a:r>
              <a:rPr lang="ja-JP" altLang="en-US"/>
              <a:t>マスター タイトルの書式設定</a:t>
            </a:r>
            <a:endParaRPr lang="ja-JP" altLang="en-US" dirty="0"/>
          </a:p>
        </p:txBody>
      </p:sp>
    </p:spTree>
    <p:extLst>
      <p:ext uri="{BB962C8B-B14F-4D97-AF65-F5344CB8AC3E}">
        <p14:creationId xmlns:p14="http://schemas.microsoft.com/office/powerpoint/2010/main" val="3311344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24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1500" b="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ja-JP" altLang="en-US"/>
              <a:t>マスター テキストの書式設定</a:t>
            </a:r>
          </a:p>
        </p:txBody>
      </p:sp>
    </p:spTree>
    <p:extLst>
      <p:ext uri="{BB962C8B-B14F-4D97-AF65-F5344CB8AC3E}">
        <p14:creationId xmlns:p14="http://schemas.microsoft.com/office/powerpoint/2010/main" val="30138021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95288" y="86916"/>
            <a:ext cx="8425184" cy="589359"/>
          </a:xfrm>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400050" y="843595"/>
            <a:ext cx="4171950" cy="4212431"/>
          </a:xfrm>
        </p:spPr>
        <p:txBody>
          <a:bodyPr/>
          <a:lstStyle>
            <a:lvl1pPr>
              <a:defRPr sz="1800"/>
            </a:lvl1pPr>
            <a:lvl2pP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4648200" y="843595"/>
            <a:ext cx="4171950" cy="4212431"/>
          </a:xfrm>
        </p:spPr>
        <p:txBody>
          <a:bodyPr/>
          <a:lstStyle>
            <a:lvl1pPr>
              <a:defRPr sz="1800"/>
            </a:lvl1pPr>
            <a:lvl2pP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33659458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7474"/>
            <a:ext cx="8229600" cy="587220"/>
          </a:xfrm>
        </p:spPr>
        <p:txBody>
          <a:bodyPr/>
          <a:lstStyle>
            <a:lvl1pPr>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467544" y="903796"/>
            <a:ext cx="4040188" cy="47982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1383618"/>
            <a:ext cx="4040188" cy="351039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テキスト プレースホルダ 4"/>
          <p:cNvSpPr>
            <a:spLocks noGrp="1"/>
          </p:cNvSpPr>
          <p:nvPr>
            <p:ph type="body" sz="quarter" idx="3"/>
          </p:nvPr>
        </p:nvSpPr>
        <p:spPr>
          <a:xfrm>
            <a:off x="4645026" y="897564"/>
            <a:ext cx="4041775" cy="47982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6" y="1383618"/>
            <a:ext cx="4041775" cy="351039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39837251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Tree>
    <p:extLst>
      <p:ext uri="{BB962C8B-B14F-4D97-AF65-F5344CB8AC3E}">
        <p14:creationId xmlns:p14="http://schemas.microsoft.com/office/powerpoint/2010/main" val="24763710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2862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lstStyle>
            <a:lvl1pPr algn="l">
              <a:defRPr sz="1500" b="1"/>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Tree>
    <p:extLst>
      <p:ext uri="{BB962C8B-B14F-4D97-AF65-F5344CB8AC3E}">
        <p14:creationId xmlns:p14="http://schemas.microsoft.com/office/powerpoint/2010/main" val="3522131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lstStyle>
            <a:lvl1pPr algn="l">
              <a:defRPr sz="1500" b="1"/>
            </a:lvl1pPr>
          </a:lstStyle>
          <a:p>
            <a:r>
              <a:rPr lang="ja-JP" altLang="en-US"/>
              <a:t>マスター タイトルの書式設定</a:t>
            </a:r>
            <a:endParaRPr lang="ja-JP" altLang="en-US" dirty="0"/>
          </a:p>
        </p:txBody>
      </p:sp>
      <p:sp>
        <p:nvSpPr>
          <p:cNvPr id="3" name="図プレースホルダ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Tree>
    <p:extLst>
      <p:ext uri="{BB962C8B-B14F-4D97-AF65-F5344CB8AC3E}">
        <p14:creationId xmlns:p14="http://schemas.microsoft.com/office/powerpoint/2010/main" val="4126258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CA7BB40-EF7E-944F-AC72-06F5F66FB635}"/>
              </a:ext>
            </a:extLst>
          </p:cNvPr>
          <p:cNvSpPr>
            <a:spLocks noGrp="1" noChangeArrowheads="1"/>
          </p:cNvSpPr>
          <p:nvPr>
            <p:ph type="body" idx="1"/>
          </p:nvPr>
        </p:nvSpPr>
        <p:spPr bwMode="auto">
          <a:xfrm>
            <a:off x="395289" y="842962"/>
            <a:ext cx="8353425" cy="41588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ja-JP" altLang="en-US"/>
              <a:t>マスタテキストの書式設定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a:p>
            <a:pPr lvl="0"/>
            <a:endParaRPr lang="ja-JP" altLang="en-US"/>
          </a:p>
        </p:txBody>
      </p:sp>
      <p:sp>
        <p:nvSpPr>
          <p:cNvPr id="1027" name="Rectangle 2">
            <a:extLst>
              <a:ext uri="{FF2B5EF4-FFF2-40B4-BE49-F238E27FC236}">
                <a16:creationId xmlns:a16="http://schemas.microsoft.com/office/drawing/2014/main" id="{479BE352-57DB-CD41-B616-1E3B0D978F2E}"/>
              </a:ext>
            </a:extLst>
          </p:cNvPr>
          <p:cNvSpPr>
            <a:spLocks noGrp="1" noChangeArrowheads="1"/>
          </p:cNvSpPr>
          <p:nvPr>
            <p:ph type="title"/>
          </p:nvPr>
        </p:nvSpPr>
        <p:spPr bwMode="auto">
          <a:xfrm>
            <a:off x="395289" y="86916"/>
            <a:ext cx="8353425" cy="5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マスタタイトルの書式設定</a:t>
            </a:r>
          </a:p>
        </p:txBody>
      </p:sp>
      <p:sp>
        <p:nvSpPr>
          <p:cNvPr id="1028" name="正方形/長方形 15">
            <a:extLst>
              <a:ext uri="{FF2B5EF4-FFF2-40B4-BE49-F238E27FC236}">
                <a16:creationId xmlns:a16="http://schemas.microsoft.com/office/drawing/2014/main" id="{DCC60E79-0B70-0F4F-B798-603C852895BC}"/>
              </a:ext>
            </a:extLst>
          </p:cNvPr>
          <p:cNvSpPr>
            <a:spLocks noChangeArrowheads="1"/>
          </p:cNvSpPr>
          <p:nvPr userDrawn="1"/>
        </p:nvSpPr>
        <p:spPr bwMode="auto">
          <a:xfrm>
            <a:off x="8532814" y="4893469"/>
            <a:ext cx="503237"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HGP創英角ｺﾞｼｯｸUB" panose="020B0900000000000000" pitchFamily="34" charset="-128"/>
              </a:defRPr>
            </a:lvl1pPr>
            <a:lvl2pPr marL="742950" indent="-285750">
              <a:defRPr kumimoji="1" sz="2400">
                <a:solidFill>
                  <a:schemeClr val="tx1"/>
                </a:solidFill>
                <a:latin typeface="Arial" panose="020B0604020202020204" pitchFamily="34" charset="0"/>
                <a:ea typeface="HGP創英角ｺﾞｼｯｸUB" panose="020B0900000000000000" pitchFamily="34" charset="-128"/>
              </a:defRPr>
            </a:lvl2pPr>
            <a:lvl3pPr marL="1143000" indent="-228600">
              <a:defRPr kumimoji="1" sz="2400">
                <a:solidFill>
                  <a:schemeClr val="tx1"/>
                </a:solidFill>
                <a:latin typeface="Arial" panose="020B0604020202020204" pitchFamily="34" charset="0"/>
                <a:ea typeface="HGP創英角ｺﾞｼｯｸUB" panose="020B0900000000000000" pitchFamily="34" charset="-128"/>
              </a:defRPr>
            </a:lvl3pPr>
            <a:lvl4pPr marL="1600200" indent="-228600">
              <a:defRPr kumimoji="1" sz="2400">
                <a:solidFill>
                  <a:schemeClr val="tx1"/>
                </a:solidFill>
                <a:latin typeface="Arial" panose="020B0604020202020204" pitchFamily="34" charset="0"/>
                <a:ea typeface="HGP創英角ｺﾞｼｯｸUB" panose="020B0900000000000000" pitchFamily="34" charset="-128"/>
              </a:defRPr>
            </a:lvl4pPr>
            <a:lvl5pPr marL="2057400" indent="-228600">
              <a:defRPr kumimoji="1" sz="2400">
                <a:solidFill>
                  <a:schemeClr val="tx1"/>
                </a:solidFill>
                <a:latin typeface="Arial" panose="020B0604020202020204" pitchFamily="34" charset="0"/>
                <a:ea typeface="HGP創英角ｺﾞｼｯｸUB" panose="020B0900000000000000" pitchFamily="34" charset="-128"/>
              </a:defRPr>
            </a:lvl5pPr>
            <a:lvl6pPr marL="25146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6pPr>
            <a:lvl7pPr marL="29718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7pPr>
            <a:lvl8pPr marL="34290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8pPr>
            <a:lvl9pPr marL="38862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9pPr>
          </a:lstStyle>
          <a:p>
            <a:fld id="{7713496F-795D-FE40-A05C-921EDA3D6863}" type="slidenum">
              <a:rPr lang="en-US" altLang="ja-JP" sz="1500">
                <a:latin typeface="メイリオ" panose="020B0604030504040204" pitchFamily="34" charset="-128"/>
                <a:ea typeface="メイリオ" panose="020B0604030504040204" pitchFamily="34" charset="-128"/>
              </a:rPr>
              <a:pPr/>
              <a:t>‹#›</a:t>
            </a:fld>
            <a:endParaRPr lang="ja-JP" altLang="en-US" sz="1500">
              <a:latin typeface="メイリオ" panose="020B0604030504040204" pitchFamily="34" charset="-128"/>
              <a:ea typeface="メイリオ" panose="020B0604030504040204" pitchFamily="34" charset="-128"/>
            </a:endParaRPr>
          </a:p>
        </p:txBody>
      </p:sp>
      <p:sp>
        <p:nvSpPr>
          <p:cNvPr id="18" name="テキスト ボックス 17">
            <a:extLst>
              <a:ext uri="{FF2B5EF4-FFF2-40B4-BE49-F238E27FC236}">
                <a16:creationId xmlns:a16="http://schemas.microsoft.com/office/drawing/2014/main" id="{EE0E08B9-6AC0-EC47-8A0F-232DFD6FC1B8}"/>
              </a:ext>
            </a:extLst>
          </p:cNvPr>
          <p:cNvSpPr txBox="1"/>
          <p:nvPr userDrawn="1"/>
        </p:nvSpPr>
        <p:spPr>
          <a:xfrm>
            <a:off x="4114654" y="4893469"/>
            <a:ext cx="1146468" cy="230832"/>
          </a:xfrm>
          <a:prstGeom prst="rect">
            <a:avLst/>
          </a:prstGeom>
          <a:noFill/>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34" charset="-128"/>
              </a:defRPr>
            </a:lvl1pPr>
            <a:lvl2pPr marL="742950" indent="-285750">
              <a:defRPr kumimoji="1" sz="2400">
                <a:solidFill>
                  <a:schemeClr val="tx1"/>
                </a:solidFill>
                <a:latin typeface="Arial" panose="020B0604020202020204" pitchFamily="34" charset="0"/>
                <a:ea typeface="HGP創英角ｺﾞｼｯｸUB" panose="020B0900000000000000" pitchFamily="34" charset="-128"/>
              </a:defRPr>
            </a:lvl2pPr>
            <a:lvl3pPr marL="1143000" indent="-228600">
              <a:defRPr kumimoji="1" sz="2400">
                <a:solidFill>
                  <a:schemeClr val="tx1"/>
                </a:solidFill>
                <a:latin typeface="Arial" panose="020B0604020202020204" pitchFamily="34" charset="0"/>
                <a:ea typeface="HGP創英角ｺﾞｼｯｸUB" panose="020B0900000000000000" pitchFamily="34" charset="-128"/>
              </a:defRPr>
            </a:lvl3pPr>
            <a:lvl4pPr marL="1600200" indent="-228600">
              <a:defRPr kumimoji="1" sz="2400">
                <a:solidFill>
                  <a:schemeClr val="tx1"/>
                </a:solidFill>
                <a:latin typeface="Arial" panose="020B0604020202020204" pitchFamily="34" charset="0"/>
                <a:ea typeface="HGP創英角ｺﾞｼｯｸUB" panose="020B0900000000000000" pitchFamily="34" charset="-128"/>
              </a:defRPr>
            </a:lvl4pPr>
            <a:lvl5pPr marL="2057400" indent="-228600">
              <a:defRPr kumimoji="1" sz="2400">
                <a:solidFill>
                  <a:schemeClr val="tx1"/>
                </a:solidFill>
                <a:latin typeface="Arial" panose="020B0604020202020204" pitchFamily="34" charset="0"/>
                <a:ea typeface="HGP創英角ｺﾞｼｯｸUB" panose="020B0900000000000000" pitchFamily="34" charset="-128"/>
              </a:defRPr>
            </a:lvl5pPr>
            <a:lvl6pPr marL="25146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6pPr>
            <a:lvl7pPr marL="29718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7pPr>
            <a:lvl8pPr marL="34290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8pPr>
            <a:lvl9pPr marL="3886200" indent="-228600" algn="ctr" fontAlgn="base">
              <a:spcBef>
                <a:spcPct val="0"/>
              </a:spcBef>
              <a:spcAft>
                <a:spcPct val="0"/>
              </a:spcAft>
              <a:defRPr kumimoji="1" sz="2400">
                <a:solidFill>
                  <a:schemeClr val="tx1"/>
                </a:solidFill>
                <a:latin typeface="Arial" panose="020B0604020202020204" pitchFamily="34" charset="0"/>
                <a:ea typeface="HGP創英角ｺﾞｼｯｸUB" panose="020B0900000000000000" pitchFamily="34" charset="-128"/>
              </a:defRPr>
            </a:lvl9pPr>
          </a:lstStyle>
          <a:p>
            <a:r>
              <a:rPr lang="en-US" altLang="ja-JP" sz="900">
                <a:solidFill>
                  <a:srgbClr val="A6A6A6"/>
                </a:solidFill>
                <a:latin typeface="メイリオ" panose="020B0604030504040204" pitchFamily="34" charset="-128"/>
                <a:ea typeface="メイリオ" panose="020B0604030504040204" pitchFamily="34" charset="-128"/>
              </a:rPr>
              <a:t> © Gengo Suzuki</a:t>
            </a:r>
            <a:endParaRPr lang="ja-JP" altLang="en-US" sz="900">
              <a:solidFill>
                <a:srgbClr val="A6A6A6"/>
              </a:solidFill>
              <a:latin typeface="メイリオ" panose="020B0604030504040204" pitchFamily="34" charset="-128"/>
              <a:ea typeface="メイリオ" panose="020B0604030504040204" pitchFamily="34" charset="-128"/>
            </a:endParaRPr>
          </a:p>
        </p:txBody>
      </p:sp>
      <p:sp>
        <p:nvSpPr>
          <p:cNvPr id="9" name="正方形/長方形 8">
            <a:extLst>
              <a:ext uri="{FF2B5EF4-FFF2-40B4-BE49-F238E27FC236}">
                <a16:creationId xmlns:a16="http://schemas.microsoft.com/office/drawing/2014/main" id="{71AC7E22-8B77-FB4E-9C83-53140BEDF52F}"/>
              </a:ext>
            </a:extLst>
          </p:cNvPr>
          <p:cNvSpPr/>
          <p:nvPr userDrawn="1"/>
        </p:nvSpPr>
        <p:spPr bwMode="auto">
          <a:xfrm>
            <a:off x="0" y="0"/>
            <a:ext cx="323850" cy="681038"/>
          </a:xfrm>
          <a:prstGeom prst="rect">
            <a:avLst/>
          </a:prstGeom>
          <a:solidFill>
            <a:srgbClr val="0070C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ja-JP" altLang="en-US">
              <a:solidFill>
                <a:schemeClr val="tx1"/>
              </a:solidFill>
              <a:latin typeface="Arial" charset="0"/>
              <a:ea typeface="HGP創英角ｺﾞｼｯｸUB" pitchFamily="50" charset="-128"/>
            </a:endParaRPr>
          </a:p>
        </p:txBody>
      </p:sp>
    </p:spTree>
  </p:cSld>
  <p:clrMap bg1="lt1" tx1="dk1" bg2="lt2" tx2="dk2" accent1="accent1" accent2="accent2" accent3="accent3" accent4="accent4" accent5="accent5" accent6="accent6" hlink="hlink" folHlink="folHlink"/>
  <p:sldLayoutIdLst>
    <p:sldLayoutId id="2147484116"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ransition/>
  <p:txStyles>
    <p:titleStyle>
      <a:lvl1pPr algn="l" rtl="0" eaLnBrk="1" fontAlgn="base" hangingPunct="1">
        <a:spcBef>
          <a:spcPct val="0"/>
        </a:spcBef>
        <a:spcAft>
          <a:spcPct val="0"/>
        </a:spcAft>
        <a:defRPr kumimoji="1" sz="2100" b="1" kern="1200">
          <a:solidFill>
            <a:schemeClr val="tx1"/>
          </a:solidFill>
          <a:latin typeface="+mj-ea"/>
          <a:ea typeface="+mj-ea"/>
          <a:cs typeface="メイリオ" pitchFamily="50" charset="-128"/>
        </a:defRPr>
      </a:lvl1pPr>
      <a:lvl2pPr algn="l" rtl="0" eaLnBrk="1" fontAlgn="base" hangingPunct="1">
        <a:spcBef>
          <a:spcPct val="0"/>
        </a:spcBef>
        <a:spcAft>
          <a:spcPct val="0"/>
        </a:spcAft>
        <a:defRPr kumimoji="1" sz="2100" b="1">
          <a:solidFill>
            <a:schemeClr val="tx1"/>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100" b="1">
          <a:solidFill>
            <a:schemeClr val="tx1"/>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100" b="1">
          <a:solidFill>
            <a:schemeClr val="tx1"/>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100" b="1">
          <a:solidFill>
            <a:schemeClr val="tx1"/>
          </a:solidFill>
          <a:latin typeface="メイリオ" pitchFamily="50" charset="-128"/>
          <a:ea typeface="メイリオ" pitchFamily="50" charset="-128"/>
          <a:cs typeface="メイリオ" pitchFamily="50" charset="-128"/>
        </a:defRPr>
      </a:lvl5pPr>
      <a:lvl6pPr marL="342900" algn="ctr" rtl="0" eaLnBrk="1" fontAlgn="base" hangingPunct="1">
        <a:spcBef>
          <a:spcPct val="0"/>
        </a:spcBef>
        <a:spcAft>
          <a:spcPct val="0"/>
        </a:spcAft>
        <a:defRPr kumimoji="1" sz="1800">
          <a:solidFill>
            <a:schemeClr val="tx2"/>
          </a:solidFill>
          <a:latin typeface="Arial" charset="0"/>
          <a:ea typeface="HGP創英角ｺﾞｼｯｸUB" pitchFamily="50" charset="-128"/>
        </a:defRPr>
      </a:lvl6pPr>
      <a:lvl7pPr marL="685800" algn="ctr" rtl="0" eaLnBrk="1" fontAlgn="base" hangingPunct="1">
        <a:spcBef>
          <a:spcPct val="0"/>
        </a:spcBef>
        <a:spcAft>
          <a:spcPct val="0"/>
        </a:spcAft>
        <a:defRPr kumimoji="1" sz="1800">
          <a:solidFill>
            <a:schemeClr val="tx2"/>
          </a:solidFill>
          <a:latin typeface="Arial" charset="0"/>
          <a:ea typeface="HGP創英角ｺﾞｼｯｸUB" pitchFamily="50" charset="-128"/>
        </a:defRPr>
      </a:lvl7pPr>
      <a:lvl8pPr marL="1028700" algn="ctr" rtl="0" eaLnBrk="1" fontAlgn="base" hangingPunct="1">
        <a:spcBef>
          <a:spcPct val="0"/>
        </a:spcBef>
        <a:spcAft>
          <a:spcPct val="0"/>
        </a:spcAft>
        <a:defRPr kumimoji="1" sz="1800">
          <a:solidFill>
            <a:schemeClr val="tx2"/>
          </a:solidFill>
          <a:latin typeface="Arial" charset="0"/>
          <a:ea typeface="HGP創英角ｺﾞｼｯｸUB" pitchFamily="50" charset="-128"/>
        </a:defRPr>
      </a:lvl8pPr>
      <a:lvl9pPr marL="1371600" algn="ctr" rtl="0" eaLnBrk="1" fontAlgn="base" hangingPunct="1">
        <a:spcBef>
          <a:spcPct val="0"/>
        </a:spcBef>
        <a:spcAft>
          <a:spcPct val="0"/>
        </a:spcAft>
        <a:defRPr kumimoji="1" sz="1800">
          <a:solidFill>
            <a:schemeClr val="tx2"/>
          </a:solidFill>
          <a:latin typeface="Arial" charset="0"/>
          <a:ea typeface="HGP創英角ｺﾞｼｯｸUB" pitchFamily="50" charset="-128"/>
        </a:defRPr>
      </a:lvl9pPr>
    </p:titleStyle>
    <p:bodyStyle>
      <a:lvl1pPr marL="133350" indent="-133350" algn="l" rtl="0" eaLnBrk="1" fontAlgn="base" hangingPunct="1">
        <a:spcBef>
          <a:spcPct val="20000"/>
        </a:spcBef>
        <a:spcAft>
          <a:spcPct val="0"/>
        </a:spcAft>
        <a:buFont typeface="Arial" panose="020B0604020202020204" pitchFamily="34" charset="0"/>
        <a:buChar char="•"/>
        <a:defRPr kumimoji="1" sz="1800" b="1" kern="1000" spc="75">
          <a:solidFill>
            <a:schemeClr val="tx1"/>
          </a:solidFill>
          <a:latin typeface="+mj-lt"/>
          <a:ea typeface="+mj-ea"/>
          <a:cs typeface="メイリオ" pitchFamily="50" charset="-128"/>
        </a:defRPr>
      </a:lvl1pPr>
      <a:lvl2pPr marL="406004" indent="-138113" algn="l" rtl="0" eaLnBrk="1" fontAlgn="base" hangingPunct="1">
        <a:spcBef>
          <a:spcPct val="20000"/>
        </a:spcBef>
        <a:spcAft>
          <a:spcPct val="0"/>
        </a:spcAft>
        <a:buFont typeface="Arial" panose="020B0604020202020204" pitchFamily="34" charset="0"/>
        <a:buChar char="•"/>
        <a:defRPr kumimoji="1" sz="1500" kern="1000" spc="75">
          <a:solidFill>
            <a:schemeClr val="tx1"/>
          </a:solidFill>
          <a:latin typeface="+mn-lt"/>
          <a:ea typeface="+mn-ea"/>
          <a:cs typeface="メイリオ" pitchFamily="50" charset="-128"/>
        </a:defRPr>
      </a:lvl2pPr>
      <a:lvl3pPr marL="672704" indent="-132160" algn="l" rtl="0" eaLnBrk="1" fontAlgn="base" hangingPunct="1">
        <a:spcBef>
          <a:spcPct val="20000"/>
        </a:spcBef>
        <a:spcAft>
          <a:spcPct val="0"/>
        </a:spcAft>
        <a:buFont typeface="Arial" panose="020B0604020202020204" pitchFamily="34" charset="0"/>
        <a:buChar char="•"/>
        <a:defRPr kumimoji="1" kern="1000" spc="75">
          <a:solidFill>
            <a:schemeClr val="tx1"/>
          </a:solidFill>
          <a:latin typeface="+mn-lt"/>
          <a:ea typeface="+mn-ea"/>
          <a:cs typeface="メイリオ" pitchFamily="50" charset="-128"/>
        </a:defRPr>
      </a:lvl3pPr>
      <a:lvl4pPr marL="939404" indent="-132160" algn="l" rtl="0" eaLnBrk="1" fontAlgn="base" hangingPunct="1">
        <a:spcBef>
          <a:spcPct val="20000"/>
        </a:spcBef>
        <a:spcAft>
          <a:spcPct val="0"/>
        </a:spcAft>
        <a:buFont typeface="Arial" panose="020B0604020202020204" pitchFamily="34" charset="0"/>
        <a:buChar char="•"/>
        <a:defRPr kumimoji="1" sz="1050" kern="1000" spc="75">
          <a:solidFill>
            <a:schemeClr val="tx1"/>
          </a:solidFill>
          <a:latin typeface="+mn-lt"/>
          <a:ea typeface="+mn-ea"/>
          <a:cs typeface="メイリオ" pitchFamily="50" charset="-128"/>
        </a:defRPr>
      </a:lvl4pPr>
      <a:lvl5pPr marL="1213247" indent="-133350" algn="l" rtl="0" eaLnBrk="1" fontAlgn="base" hangingPunct="1">
        <a:spcBef>
          <a:spcPct val="20000"/>
        </a:spcBef>
        <a:spcAft>
          <a:spcPct val="0"/>
        </a:spcAft>
        <a:buFont typeface="Arial" panose="020B0604020202020204" pitchFamily="34" charset="0"/>
        <a:buChar char="•"/>
        <a:defRPr kumimoji="1" sz="900" kern="1000" spc="75">
          <a:solidFill>
            <a:schemeClr val="tx1"/>
          </a:solidFill>
          <a:latin typeface="+mn-lt"/>
          <a:ea typeface="+mn-ea"/>
          <a:cs typeface="メイリオ" pitchFamily="50" charset="-128"/>
        </a:defRPr>
      </a:lvl5pPr>
      <a:lvl6pPr marL="1556147" indent="-133350" algn="l" rtl="0" eaLnBrk="1" fontAlgn="base" hangingPunct="1">
        <a:spcBef>
          <a:spcPct val="20000"/>
        </a:spcBef>
        <a:spcAft>
          <a:spcPct val="0"/>
        </a:spcAft>
        <a:buChar char="»"/>
        <a:defRPr kumimoji="1" sz="900">
          <a:solidFill>
            <a:schemeClr val="tx1"/>
          </a:solidFill>
          <a:latin typeface="+mn-lt"/>
          <a:ea typeface="+mn-ea"/>
        </a:defRPr>
      </a:lvl6pPr>
      <a:lvl7pPr marL="1899047" indent="-133350" algn="l" rtl="0" eaLnBrk="1" fontAlgn="base" hangingPunct="1">
        <a:spcBef>
          <a:spcPct val="20000"/>
        </a:spcBef>
        <a:spcAft>
          <a:spcPct val="0"/>
        </a:spcAft>
        <a:buChar char="»"/>
        <a:defRPr kumimoji="1" sz="900">
          <a:solidFill>
            <a:schemeClr val="tx1"/>
          </a:solidFill>
          <a:latin typeface="+mn-lt"/>
          <a:ea typeface="+mn-ea"/>
        </a:defRPr>
      </a:lvl7pPr>
      <a:lvl8pPr marL="2241947" indent="-133350" algn="l" rtl="0" eaLnBrk="1" fontAlgn="base" hangingPunct="1">
        <a:spcBef>
          <a:spcPct val="20000"/>
        </a:spcBef>
        <a:spcAft>
          <a:spcPct val="0"/>
        </a:spcAft>
        <a:buChar char="»"/>
        <a:defRPr kumimoji="1" sz="900">
          <a:solidFill>
            <a:schemeClr val="tx1"/>
          </a:solidFill>
          <a:latin typeface="+mn-lt"/>
          <a:ea typeface="+mn-ea"/>
        </a:defRPr>
      </a:lvl8pPr>
      <a:lvl9pPr marL="2584847" indent="-133350" algn="l" rtl="0" eaLnBrk="1" fontAlgn="base" hangingPunct="1">
        <a:spcBef>
          <a:spcPct val="20000"/>
        </a:spcBef>
        <a:spcAft>
          <a:spcPct val="0"/>
        </a:spcAft>
        <a:buChar char="»"/>
        <a:defRPr kumimoji="1" sz="9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amendb.supleks.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DAA5F-5619-B841-B4FA-95D4CC235674}"/>
              </a:ext>
            </a:extLst>
          </p:cNvPr>
          <p:cNvSpPr>
            <a:spLocks noGrp="1"/>
          </p:cNvSpPr>
          <p:nvPr>
            <p:ph type="ctrTitle"/>
          </p:nvPr>
        </p:nvSpPr>
        <p:spPr/>
        <p:txBody>
          <a:bodyPr/>
          <a:lstStyle/>
          <a:p>
            <a:r>
              <a:rPr kumimoji="1" lang="ja-JP" altLang="en-US"/>
              <a:t>新潟道路網グラフデータへの</a:t>
            </a:r>
            <a:r>
              <a:rPr kumimoji="1" lang="en-US" altLang="ja-JP"/>
              <a:t>POI</a:t>
            </a:r>
            <a:r>
              <a:rPr kumimoji="1" lang="ja-JP" altLang="en-US"/>
              <a:t>追加</a:t>
            </a:r>
          </a:p>
        </p:txBody>
      </p:sp>
      <p:sp>
        <p:nvSpPr>
          <p:cNvPr id="4" name="四角形吹き出し 3">
            <a:extLst>
              <a:ext uri="{FF2B5EF4-FFF2-40B4-BE49-F238E27FC236}">
                <a16:creationId xmlns:a16="http://schemas.microsoft.com/office/drawing/2014/main" id="{852B3929-19D3-5548-814A-C6971E38330C}"/>
              </a:ext>
            </a:extLst>
          </p:cNvPr>
          <p:cNvSpPr/>
          <p:nvPr/>
        </p:nvSpPr>
        <p:spPr bwMode="auto">
          <a:xfrm>
            <a:off x="5148064" y="1486929"/>
            <a:ext cx="2232248" cy="495055"/>
          </a:xfrm>
          <a:prstGeom prst="wedgeRectCallout">
            <a:avLst>
              <a:gd name="adj1" fmla="val 12455"/>
              <a:gd name="adj2" fmla="val 12512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600"/>
              <a:t>POI</a:t>
            </a:r>
            <a:r>
              <a:rPr lang="en-US" altLang="ja-JP" sz="1600"/>
              <a:t> = </a:t>
            </a:r>
            <a:r>
              <a:rPr kumimoji="1" lang="en-US" altLang="ja-JP" sz="1600"/>
              <a:t>Point of interest</a:t>
            </a:r>
            <a:endParaRPr kumimoji="1" lang="ja-JP" altLang="en-US" sz="1600"/>
          </a:p>
        </p:txBody>
      </p:sp>
    </p:spTree>
    <p:extLst>
      <p:ext uri="{BB962C8B-B14F-4D97-AF65-F5344CB8AC3E}">
        <p14:creationId xmlns:p14="http://schemas.microsoft.com/office/powerpoint/2010/main" val="41270999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86FAE7F-E501-C447-B5ED-B6A903C5162D}"/>
              </a:ext>
            </a:extLst>
          </p:cNvPr>
          <p:cNvSpPr>
            <a:spLocks noGrp="1"/>
          </p:cNvSpPr>
          <p:nvPr>
            <p:ph idx="1"/>
          </p:nvPr>
        </p:nvSpPr>
        <p:spPr/>
        <p:txBody>
          <a:bodyPr/>
          <a:lstStyle/>
          <a:p>
            <a:r>
              <a:rPr kumimoji="1" lang="ja-JP" altLang="en-US"/>
              <a:t>新潟市の道路網のグラフデータを作成した</a:t>
            </a:r>
            <a:endParaRPr kumimoji="1" lang="en-US" altLang="ja-JP"/>
          </a:p>
          <a:p>
            <a:endParaRPr lang="en-US" altLang="ja-JP"/>
          </a:p>
          <a:p>
            <a:r>
              <a:rPr kumimoji="1" lang="ja-JP" altLang="en-US"/>
              <a:t>グラフアルゴリズムの実験のためには，</a:t>
            </a:r>
            <a:r>
              <a:rPr kumimoji="1" lang="en-US" altLang="ja-JP"/>
              <a:t>POI</a:t>
            </a:r>
            <a:r>
              <a:rPr lang="ja-JP" altLang="en-US"/>
              <a:t>のデータがあることが望ましい</a:t>
            </a:r>
            <a:endParaRPr lang="en-US" altLang="ja-JP"/>
          </a:p>
          <a:p>
            <a:pPr lvl="1"/>
            <a:r>
              <a:rPr kumimoji="1" lang="en-US" altLang="ja-JP"/>
              <a:t>POI</a:t>
            </a:r>
            <a:r>
              <a:rPr kumimoji="1" lang="ja-JP" altLang="en-US"/>
              <a:t>：</a:t>
            </a:r>
            <a:r>
              <a:rPr kumimoji="1" lang="en-US" altLang="ja-JP"/>
              <a:t>Point of interest</a:t>
            </a:r>
            <a:r>
              <a:rPr kumimoji="1" lang="ja-JP" altLang="en-US"/>
              <a:t>．利用者が興味を持つような場所（ノード）</a:t>
            </a:r>
            <a:endParaRPr kumimoji="1" lang="en-US" altLang="ja-JP"/>
          </a:p>
          <a:p>
            <a:pPr lvl="1"/>
            <a:r>
              <a:rPr lang="en-US" altLang="ja-JP"/>
              <a:t>POI</a:t>
            </a:r>
            <a:r>
              <a:rPr lang="ja-JP" altLang="en-US"/>
              <a:t>を経由するルートの探索などに利用できる</a:t>
            </a:r>
            <a:endParaRPr lang="en-US" altLang="ja-JP"/>
          </a:p>
          <a:p>
            <a:pPr lvl="1"/>
            <a:endParaRPr kumimoji="1" lang="en-US" altLang="ja-JP"/>
          </a:p>
          <a:p>
            <a:r>
              <a:rPr lang="en-US" altLang="ja-JP"/>
              <a:t>POI</a:t>
            </a:r>
            <a:r>
              <a:rPr lang="ja-JP" altLang="en-US"/>
              <a:t>として，ラーメン屋のデータを作成し，道路網のグラフデータに追加した</a:t>
            </a:r>
            <a:endParaRPr lang="en-US" altLang="ja-JP"/>
          </a:p>
          <a:p>
            <a:endParaRPr kumimoji="1" lang="ja-JP" altLang="en-US"/>
          </a:p>
        </p:txBody>
      </p:sp>
      <p:sp>
        <p:nvSpPr>
          <p:cNvPr id="3" name="タイトル 2">
            <a:extLst>
              <a:ext uri="{FF2B5EF4-FFF2-40B4-BE49-F238E27FC236}">
                <a16:creationId xmlns:a16="http://schemas.microsoft.com/office/drawing/2014/main" id="{7E683772-7282-E241-B80E-6398F5F1A431}"/>
              </a:ext>
            </a:extLst>
          </p:cNvPr>
          <p:cNvSpPr>
            <a:spLocks noGrp="1"/>
          </p:cNvSpPr>
          <p:nvPr>
            <p:ph type="title"/>
          </p:nvPr>
        </p:nvSpPr>
        <p:spPr/>
        <p:txBody>
          <a:bodyPr/>
          <a:lstStyle/>
          <a:p>
            <a:r>
              <a:rPr lang="ja-JP" altLang="en-US"/>
              <a:t>背景とやったこと</a:t>
            </a:r>
            <a:endParaRPr kumimoji="1" lang="ja-JP" altLang="en-US"/>
          </a:p>
        </p:txBody>
      </p:sp>
    </p:spTree>
    <p:extLst>
      <p:ext uri="{BB962C8B-B14F-4D97-AF65-F5344CB8AC3E}">
        <p14:creationId xmlns:p14="http://schemas.microsoft.com/office/powerpoint/2010/main" val="25818593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71CD40-A923-4744-A7A9-F80C0D24EE56}"/>
              </a:ext>
            </a:extLst>
          </p:cNvPr>
          <p:cNvSpPr>
            <a:spLocks noGrp="1"/>
          </p:cNvSpPr>
          <p:nvPr>
            <p:ph type="title"/>
          </p:nvPr>
        </p:nvSpPr>
        <p:spPr/>
        <p:txBody>
          <a:bodyPr/>
          <a:lstStyle/>
          <a:p>
            <a:r>
              <a:rPr lang="en-US" altLang="ja-JP"/>
              <a:t>POI</a:t>
            </a:r>
            <a:r>
              <a:rPr lang="ja-JP" altLang="en-US"/>
              <a:t>の利用例</a:t>
            </a:r>
            <a:r>
              <a:rPr kumimoji="1" lang="ja-JP" altLang="en-US"/>
              <a:t>：時間制約付き寄り道探索</a:t>
            </a:r>
          </a:p>
        </p:txBody>
      </p:sp>
      <p:pic>
        <p:nvPicPr>
          <p:cNvPr id="4" name="図 3">
            <a:extLst>
              <a:ext uri="{FF2B5EF4-FFF2-40B4-BE49-F238E27FC236}">
                <a16:creationId xmlns:a16="http://schemas.microsoft.com/office/drawing/2014/main" id="{290A510E-C09A-4040-A104-E8EC9947BA9B}"/>
              </a:ext>
            </a:extLst>
          </p:cNvPr>
          <p:cNvPicPr>
            <a:picLocks noChangeAspect="1"/>
          </p:cNvPicPr>
          <p:nvPr/>
        </p:nvPicPr>
        <p:blipFill>
          <a:blip r:embed="rId2"/>
          <a:stretch>
            <a:fillRect/>
          </a:stretch>
        </p:blipFill>
        <p:spPr>
          <a:xfrm>
            <a:off x="1429318" y="1258282"/>
            <a:ext cx="6560914" cy="3414861"/>
          </a:xfrm>
          <a:prstGeom prst="rect">
            <a:avLst/>
          </a:prstGeom>
        </p:spPr>
      </p:pic>
      <p:sp>
        <p:nvSpPr>
          <p:cNvPr id="5" name="テキスト ボックス 4">
            <a:extLst>
              <a:ext uri="{FF2B5EF4-FFF2-40B4-BE49-F238E27FC236}">
                <a16:creationId xmlns:a16="http://schemas.microsoft.com/office/drawing/2014/main" id="{8C18561F-8C41-6B41-AC5F-8C430C6AECB0}"/>
              </a:ext>
            </a:extLst>
          </p:cNvPr>
          <p:cNvSpPr txBox="1"/>
          <p:nvPr/>
        </p:nvSpPr>
        <p:spPr>
          <a:xfrm>
            <a:off x="3347864" y="4673143"/>
            <a:ext cx="2723823" cy="369332"/>
          </a:xfrm>
          <a:prstGeom prst="rect">
            <a:avLst/>
          </a:prstGeom>
          <a:noFill/>
        </p:spPr>
        <p:txBody>
          <a:bodyPr wrap="none" rtlCol="0">
            <a:spAutoFit/>
          </a:bodyPr>
          <a:lstStyle/>
          <a:p>
            <a:pPr algn="l"/>
            <a:r>
              <a:rPr lang="ja-JP" altLang="en-US">
                <a:latin typeface="+mn-lt"/>
                <a:ea typeface="+mn-ea"/>
              </a:rPr>
              <a:t>時間制約付き寄り道探索</a:t>
            </a:r>
            <a:endParaRPr kumimoji="1" lang="ja-JP" altLang="en-US">
              <a:latin typeface="+mn-lt"/>
              <a:ea typeface="+mn-ea"/>
            </a:endParaRPr>
          </a:p>
        </p:txBody>
      </p:sp>
      <p:sp>
        <p:nvSpPr>
          <p:cNvPr id="6" name="角丸四角形 5">
            <a:extLst>
              <a:ext uri="{FF2B5EF4-FFF2-40B4-BE49-F238E27FC236}">
                <a16:creationId xmlns:a16="http://schemas.microsoft.com/office/drawing/2014/main" id="{8383C2B8-5A78-5547-BD82-742064FA7885}"/>
              </a:ext>
            </a:extLst>
          </p:cNvPr>
          <p:cNvSpPr/>
          <p:nvPr/>
        </p:nvSpPr>
        <p:spPr bwMode="auto">
          <a:xfrm>
            <a:off x="4139952" y="1258282"/>
            <a:ext cx="1152128" cy="474388"/>
          </a:xfrm>
          <a:prstGeom prst="roundRect">
            <a:avLst/>
          </a:prstGeom>
          <a:noFill/>
          <a:ln w="3810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kumimoji="1" lang="ja-JP" altLang="en-US" sz="1600"/>
          </a:p>
        </p:txBody>
      </p:sp>
      <p:sp>
        <p:nvSpPr>
          <p:cNvPr id="7" name="四角形吹き出し 6">
            <a:extLst>
              <a:ext uri="{FF2B5EF4-FFF2-40B4-BE49-F238E27FC236}">
                <a16:creationId xmlns:a16="http://schemas.microsoft.com/office/drawing/2014/main" id="{37EDECAD-E300-B041-952D-AFEFB9E04DAD}"/>
              </a:ext>
            </a:extLst>
          </p:cNvPr>
          <p:cNvSpPr/>
          <p:nvPr/>
        </p:nvSpPr>
        <p:spPr bwMode="auto">
          <a:xfrm>
            <a:off x="2267744" y="608602"/>
            <a:ext cx="3104520" cy="505255"/>
          </a:xfrm>
          <a:prstGeom prst="wedgeRectCallout">
            <a:avLst>
              <a:gd name="adj1" fmla="val 22931"/>
              <a:gd name="adj2" fmla="val 7968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l" defTabSz="685800"/>
            <a:r>
              <a:rPr lang="en-US" altLang="ja-JP" sz="1400"/>
              <a:t>POI</a:t>
            </a:r>
            <a:r>
              <a:rPr lang="ja-JP" altLang="en-US" sz="1400"/>
              <a:t>（</a:t>
            </a:r>
            <a:r>
              <a:rPr lang="en-US" altLang="ja-JP" sz="1400"/>
              <a:t>Point of interest</a:t>
            </a:r>
            <a:r>
              <a:rPr lang="ja-JP" altLang="en-US" sz="1400"/>
              <a:t>）：利用者が興味を持って立ち寄りたい場所</a:t>
            </a:r>
            <a:endParaRPr lang="ja-JP" altLang="en-US" sz="1400" dirty="0"/>
          </a:p>
        </p:txBody>
      </p:sp>
    </p:spTree>
    <p:extLst>
      <p:ext uri="{BB962C8B-B14F-4D97-AF65-F5344CB8AC3E}">
        <p14:creationId xmlns:p14="http://schemas.microsoft.com/office/powerpoint/2010/main" val="37129064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8F9357C-3930-724B-BF10-B50FE13C425C}"/>
              </a:ext>
            </a:extLst>
          </p:cNvPr>
          <p:cNvSpPr>
            <a:spLocks noGrp="1"/>
          </p:cNvSpPr>
          <p:nvPr>
            <p:ph idx="1"/>
          </p:nvPr>
        </p:nvSpPr>
        <p:spPr>
          <a:xfrm>
            <a:off x="395536" y="843558"/>
            <a:ext cx="8352928" cy="1440160"/>
          </a:xfrm>
        </p:spPr>
        <p:txBody>
          <a:bodyPr/>
          <a:lstStyle/>
          <a:p>
            <a:r>
              <a:rPr lang="ja-JP" altLang="en-US"/>
              <a:t>ラーメンデータベースの情報を利用</a:t>
            </a:r>
            <a:endParaRPr lang="en-US" altLang="ja-JP"/>
          </a:p>
          <a:p>
            <a:pPr lvl="1"/>
            <a:r>
              <a:rPr lang="en-US" altLang="ja-JP">
                <a:hlinkClick r:id="rId2"/>
              </a:rPr>
              <a:t>https://ramendb.supleks.jp</a:t>
            </a:r>
            <a:endParaRPr lang="en-US" altLang="ja-JP"/>
          </a:p>
          <a:p>
            <a:pPr lvl="1"/>
            <a:r>
              <a:rPr kumimoji="1" lang="ja-JP" altLang="en-US"/>
              <a:t>スクレイピングして得られた住所情報から緯度・経度を取得</a:t>
            </a:r>
          </a:p>
        </p:txBody>
      </p:sp>
      <p:sp>
        <p:nvSpPr>
          <p:cNvPr id="3" name="タイトル 2">
            <a:extLst>
              <a:ext uri="{FF2B5EF4-FFF2-40B4-BE49-F238E27FC236}">
                <a16:creationId xmlns:a16="http://schemas.microsoft.com/office/drawing/2014/main" id="{A965B87C-772F-3E4E-B2A4-E7360BF8977D}"/>
              </a:ext>
            </a:extLst>
          </p:cNvPr>
          <p:cNvSpPr>
            <a:spLocks noGrp="1"/>
          </p:cNvSpPr>
          <p:nvPr>
            <p:ph type="title"/>
          </p:nvPr>
        </p:nvSpPr>
        <p:spPr/>
        <p:txBody>
          <a:bodyPr/>
          <a:lstStyle/>
          <a:p>
            <a:r>
              <a:rPr kumimoji="1" lang="en-US" altLang="ja-JP"/>
              <a:t>POI</a:t>
            </a:r>
            <a:r>
              <a:rPr lang="ja-JP" altLang="en-US"/>
              <a:t>データの入手方法</a:t>
            </a:r>
            <a:endParaRPr kumimoji="1" lang="ja-JP" altLang="en-US"/>
          </a:p>
        </p:txBody>
      </p:sp>
      <p:pic>
        <p:nvPicPr>
          <p:cNvPr id="6" name="図 5" descr="グラフィカル ユーザー インターフェイス, Web サイト&#10;&#10;自動的に生成された説明">
            <a:extLst>
              <a:ext uri="{FF2B5EF4-FFF2-40B4-BE49-F238E27FC236}">
                <a16:creationId xmlns:a16="http://schemas.microsoft.com/office/drawing/2014/main" id="{14323CEE-5DB6-F742-AA66-5E73A2EBF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283718"/>
            <a:ext cx="3024336" cy="2278037"/>
          </a:xfrm>
          <a:prstGeom prst="rect">
            <a:avLst/>
          </a:prstGeom>
        </p:spPr>
      </p:pic>
    </p:spTree>
    <p:extLst>
      <p:ext uri="{BB962C8B-B14F-4D97-AF65-F5344CB8AC3E}">
        <p14:creationId xmlns:p14="http://schemas.microsoft.com/office/powerpoint/2010/main" val="26239048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688B7FA-FBD7-CC41-8AD6-4DA9319A6510}"/>
              </a:ext>
            </a:extLst>
          </p:cNvPr>
          <p:cNvSpPr>
            <a:spLocks noGrp="1"/>
          </p:cNvSpPr>
          <p:nvPr>
            <p:ph idx="1"/>
          </p:nvPr>
        </p:nvSpPr>
        <p:spPr>
          <a:xfrm>
            <a:off x="395536" y="843558"/>
            <a:ext cx="8352928" cy="2243533"/>
          </a:xfrm>
        </p:spPr>
        <p:txBody>
          <a:bodyPr/>
          <a:lstStyle/>
          <a:p>
            <a:r>
              <a:rPr kumimoji="1" lang="ja-JP" altLang="en-US"/>
              <a:t>（探索で</a:t>
            </a:r>
            <a:r>
              <a:rPr kumimoji="1" lang="en-US" altLang="ja-JP"/>
              <a:t>POI</a:t>
            </a:r>
            <a:r>
              <a:rPr kumimoji="1" lang="ja-JP" altLang="en-US"/>
              <a:t>に到達できるためには）</a:t>
            </a:r>
            <a:r>
              <a:rPr kumimoji="1" lang="en-US" altLang="ja-JP"/>
              <a:t>POI</a:t>
            </a:r>
            <a:r>
              <a:rPr kumimoji="1" lang="ja-JP" altLang="en-US"/>
              <a:t>データを道路網とエッジでつなぐ必要があるが，正確な接続関係はわからないため，以下の単純化を行う</a:t>
            </a:r>
            <a:endParaRPr kumimoji="1" lang="en-US" altLang="ja-JP"/>
          </a:p>
          <a:p>
            <a:endParaRPr kumimoji="1" lang="en-US" altLang="ja-JP"/>
          </a:p>
          <a:p>
            <a:r>
              <a:rPr kumimoji="1" lang="en-US" altLang="ja-JP"/>
              <a:t>POI</a:t>
            </a:r>
            <a:r>
              <a:rPr kumimoji="1" lang="ja-JP" altLang="en-US"/>
              <a:t>に最も近い道路にあたるエッジの</a:t>
            </a:r>
            <a:r>
              <a:rPr lang="ja-JP" altLang="en-US"/>
              <a:t>両端ノードのうち，</a:t>
            </a:r>
            <a:r>
              <a:rPr lang="en-US" altLang="ja-JP"/>
              <a:t>POI</a:t>
            </a:r>
            <a:r>
              <a:rPr lang="ja-JP" altLang="en-US"/>
              <a:t>と近い側のノードとの間に</a:t>
            </a:r>
            <a:r>
              <a:rPr lang="en-US" altLang="ja-JP"/>
              <a:t>POI</a:t>
            </a:r>
            <a:r>
              <a:rPr lang="ja-JP" altLang="en-US"/>
              <a:t>とつながる道があると考えて，エッジを作成する</a:t>
            </a:r>
            <a:endParaRPr kumimoji="1" lang="ja-JP" altLang="en-US"/>
          </a:p>
        </p:txBody>
      </p:sp>
      <p:sp>
        <p:nvSpPr>
          <p:cNvPr id="3" name="タイトル 2">
            <a:extLst>
              <a:ext uri="{FF2B5EF4-FFF2-40B4-BE49-F238E27FC236}">
                <a16:creationId xmlns:a16="http://schemas.microsoft.com/office/drawing/2014/main" id="{54F0BF6D-195C-474A-8117-AA8204A541F7}"/>
              </a:ext>
            </a:extLst>
          </p:cNvPr>
          <p:cNvSpPr>
            <a:spLocks noGrp="1"/>
          </p:cNvSpPr>
          <p:nvPr>
            <p:ph type="title"/>
          </p:nvPr>
        </p:nvSpPr>
        <p:spPr>
          <a:xfrm>
            <a:off x="395536" y="87473"/>
            <a:ext cx="8640960" cy="589090"/>
          </a:xfrm>
        </p:spPr>
        <p:txBody>
          <a:bodyPr/>
          <a:lstStyle/>
          <a:p>
            <a:r>
              <a:rPr lang="en-US" altLang="ja-JP"/>
              <a:t>POI</a:t>
            </a:r>
            <a:r>
              <a:rPr lang="ja-JP" altLang="en-US"/>
              <a:t>データの道路網グラフへの追加方法（今回採用したシンプル案）</a:t>
            </a:r>
            <a:endParaRPr kumimoji="1" lang="ja-JP" altLang="en-US"/>
          </a:p>
        </p:txBody>
      </p:sp>
      <p:sp>
        <p:nvSpPr>
          <p:cNvPr id="4" name="円/楕円 3">
            <a:extLst>
              <a:ext uri="{FF2B5EF4-FFF2-40B4-BE49-F238E27FC236}">
                <a16:creationId xmlns:a16="http://schemas.microsoft.com/office/drawing/2014/main" id="{F53920C7-3645-5E44-B48F-8D5BE008B44E}"/>
              </a:ext>
            </a:extLst>
          </p:cNvPr>
          <p:cNvSpPr/>
          <p:nvPr/>
        </p:nvSpPr>
        <p:spPr bwMode="auto">
          <a:xfrm>
            <a:off x="3744480" y="3783936"/>
            <a:ext cx="296686"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1</a:t>
            </a:r>
            <a:endParaRPr kumimoji="1" lang="ja-JP" altLang="en-US" sz="1200"/>
          </a:p>
        </p:txBody>
      </p:sp>
      <p:sp>
        <p:nvSpPr>
          <p:cNvPr id="5" name="円/楕円 4">
            <a:extLst>
              <a:ext uri="{FF2B5EF4-FFF2-40B4-BE49-F238E27FC236}">
                <a16:creationId xmlns:a16="http://schemas.microsoft.com/office/drawing/2014/main" id="{5901F5EE-B0C7-B347-AB3E-65313798A4C9}"/>
              </a:ext>
            </a:extLst>
          </p:cNvPr>
          <p:cNvSpPr/>
          <p:nvPr/>
        </p:nvSpPr>
        <p:spPr bwMode="auto">
          <a:xfrm>
            <a:off x="5140119" y="3763695"/>
            <a:ext cx="288032"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2</a:t>
            </a:r>
            <a:endParaRPr kumimoji="1" lang="ja-JP" altLang="en-US" sz="1200"/>
          </a:p>
        </p:txBody>
      </p:sp>
      <p:cxnSp>
        <p:nvCxnSpPr>
          <p:cNvPr id="6" name="直線コネクタ 5">
            <a:extLst>
              <a:ext uri="{FF2B5EF4-FFF2-40B4-BE49-F238E27FC236}">
                <a16:creationId xmlns:a16="http://schemas.microsoft.com/office/drawing/2014/main" id="{391EDC4F-1B92-E744-B60A-B14C4CAE2F5B}"/>
              </a:ext>
            </a:extLst>
          </p:cNvPr>
          <p:cNvCxnSpPr>
            <a:cxnSpLocks/>
            <a:stCxn id="4" idx="6"/>
            <a:endCxn id="5" idx="2"/>
          </p:cNvCxnSpPr>
          <p:nvPr/>
        </p:nvCxnSpPr>
        <p:spPr bwMode="auto">
          <a:xfrm flipV="1">
            <a:off x="4041166" y="3907711"/>
            <a:ext cx="1098953" cy="20241"/>
          </a:xfrm>
          <a:prstGeom prst="line">
            <a:avLst/>
          </a:prstGeom>
          <a:solidFill>
            <a:srgbClr val="A0D4D8"/>
          </a:solidFill>
          <a:ln w="28575" cap="flat" cmpd="sng" algn="ctr">
            <a:solidFill>
              <a:schemeClr val="tx1"/>
            </a:solidFill>
            <a:prstDash val="solid"/>
            <a:round/>
            <a:headEnd type="none" w="med" len="med"/>
            <a:tailEnd type="none" w="med" len="med"/>
          </a:ln>
          <a:effectLst/>
        </p:spPr>
      </p:cxnSp>
      <p:sp>
        <p:nvSpPr>
          <p:cNvPr id="7" name="テキスト ボックス 6">
            <a:extLst>
              <a:ext uri="{FF2B5EF4-FFF2-40B4-BE49-F238E27FC236}">
                <a16:creationId xmlns:a16="http://schemas.microsoft.com/office/drawing/2014/main" id="{2C3FB5CF-1B72-ED4B-AD85-CDD90CBAC15A}"/>
              </a:ext>
            </a:extLst>
          </p:cNvPr>
          <p:cNvSpPr txBox="1"/>
          <p:nvPr/>
        </p:nvSpPr>
        <p:spPr>
          <a:xfrm>
            <a:off x="4095701" y="2931790"/>
            <a:ext cx="513282" cy="646331"/>
          </a:xfrm>
          <a:prstGeom prst="rect">
            <a:avLst/>
          </a:prstGeom>
          <a:noFill/>
        </p:spPr>
        <p:txBody>
          <a:bodyPr wrap="none" rtlCol="0">
            <a:spAutoFit/>
          </a:bodyPr>
          <a:lstStyle/>
          <a:p>
            <a:pPr algn="l"/>
            <a:r>
              <a:rPr lang="en-US" altLang="ja-JP">
                <a:latin typeface="+mn-lt"/>
                <a:ea typeface="+mn-ea"/>
              </a:rPr>
              <a:t>POI</a:t>
            </a:r>
          </a:p>
          <a:p>
            <a:pPr algn="l"/>
            <a:r>
              <a:rPr lang="ja-JP" altLang="en-US">
                <a:latin typeface="+mn-lt"/>
                <a:ea typeface="+mn-ea"/>
              </a:rPr>
              <a:t>★</a:t>
            </a:r>
            <a:endParaRPr kumimoji="1" lang="ja-JP" altLang="en-US">
              <a:latin typeface="+mn-lt"/>
              <a:ea typeface="+mn-ea"/>
            </a:endParaRPr>
          </a:p>
        </p:txBody>
      </p:sp>
      <p:cxnSp>
        <p:nvCxnSpPr>
          <p:cNvPr id="8" name="直線コネクタ 7">
            <a:extLst>
              <a:ext uri="{FF2B5EF4-FFF2-40B4-BE49-F238E27FC236}">
                <a16:creationId xmlns:a16="http://schemas.microsoft.com/office/drawing/2014/main" id="{26A92A7C-BD4D-1645-8EAD-45ABF21C6DD2}"/>
              </a:ext>
            </a:extLst>
          </p:cNvPr>
          <p:cNvCxnSpPr>
            <a:cxnSpLocks/>
            <a:stCxn id="4" idx="0"/>
          </p:cNvCxnSpPr>
          <p:nvPr/>
        </p:nvCxnSpPr>
        <p:spPr bwMode="auto">
          <a:xfrm flipV="1">
            <a:off x="3892823" y="3430033"/>
            <a:ext cx="315503" cy="353903"/>
          </a:xfrm>
          <a:prstGeom prst="line">
            <a:avLst/>
          </a:prstGeom>
          <a:solidFill>
            <a:srgbClr val="A0D4D8"/>
          </a:solidFill>
          <a:ln w="28575" cap="flat" cmpd="sng" algn="ctr">
            <a:solidFill>
              <a:srgbClr val="FF0000"/>
            </a:solidFill>
            <a:prstDash val="solid"/>
            <a:round/>
            <a:headEnd type="none" w="med" len="med"/>
            <a:tailEnd type="none" w="med" len="med"/>
          </a:ln>
          <a:effectLst/>
        </p:spPr>
      </p:cxnSp>
      <p:sp>
        <p:nvSpPr>
          <p:cNvPr id="9" name="四角形吹き出し 8">
            <a:extLst>
              <a:ext uri="{FF2B5EF4-FFF2-40B4-BE49-F238E27FC236}">
                <a16:creationId xmlns:a16="http://schemas.microsoft.com/office/drawing/2014/main" id="{5C7E4F81-22CD-8A41-8BB9-CFDA3DBF6D76}"/>
              </a:ext>
            </a:extLst>
          </p:cNvPr>
          <p:cNvSpPr/>
          <p:nvPr/>
        </p:nvSpPr>
        <p:spPr bwMode="auto">
          <a:xfrm>
            <a:off x="1259632" y="4133083"/>
            <a:ext cx="1987261" cy="495055"/>
          </a:xfrm>
          <a:prstGeom prst="wedgeRectCallout">
            <a:avLst>
              <a:gd name="adj1" fmla="val 107600"/>
              <a:gd name="adj2" fmla="val -86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POI</a:t>
            </a:r>
            <a:r>
              <a:rPr kumimoji="1" lang="ja-JP" altLang="en-US" sz="1600"/>
              <a:t>に最も近い道路（エッジ）</a:t>
            </a:r>
          </a:p>
        </p:txBody>
      </p:sp>
      <p:sp>
        <p:nvSpPr>
          <p:cNvPr id="10" name="四角形吹き出し 9">
            <a:extLst>
              <a:ext uri="{FF2B5EF4-FFF2-40B4-BE49-F238E27FC236}">
                <a16:creationId xmlns:a16="http://schemas.microsoft.com/office/drawing/2014/main" id="{4D487748-379C-704A-80FE-650B0F0BE837}"/>
              </a:ext>
            </a:extLst>
          </p:cNvPr>
          <p:cNvSpPr/>
          <p:nvPr/>
        </p:nvSpPr>
        <p:spPr bwMode="auto">
          <a:xfrm>
            <a:off x="5440628" y="2717131"/>
            <a:ext cx="2808312" cy="646217"/>
          </a:xfrm>
          <a:prstGeom prst="wedgeRectCallout">
            <a:avLst>
              <a:gd name="adj1" fmla="val -98907"/>
              <a:gd name="adj2" fmla="val 9369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POI</a:t>
            </a:r>
            <a:r>
              <a:rPr lang="ja-JP" altLang="en-US" sz="1600"/>
              <a:t>と近い側のノードとの間にエッジを作成する</a:t>
            </a:r>
            <a:endParaRPr kumimoji="1" lang="ja-JP" altLang="en-US" sz="1600"/>
          </a:p>
        </p:txBody>
      </p:sp>
      <p:cxnSp>
        <p:nvCxnSpPr>
          <p:cNvPr id="12" name="直線コネクタ 11">
            <a:extLst>
              <a:ext uri="{FF2B5EF4-FFF2-40B4-BE49-F238E27FC236}">
                <a16:creationId xmlns:a16="http://schemas.microsoft.com/office/drawing/2014/main" id="{B3E5FF16-B4E8-C94D-B3BE-037876D19C46}"/>
              </a:ext>
            </a:extLst>
          </p:cNvPr>
          <p:cNvCxnSpPr>
            <a:cxnSpLocks/>
            <a:stCxn id="5" idx="0"/>
          </p:cNvCxnSpPr>
          <p:nvPr/>
        </p:nvCxnSpPr>
        <p:spPr bwMode="auto">
          <a:xfrm flipH="1" flipV="1">
            <a:off x="4352342" y="3363984"/>
            <a:ext cx="931793" cy="399711"/>
          </a:xfrm>
          <a:prstGeom prst="line">
            <a:avLst/>
          </a:prstGeom>
          <a:solidFill>
            <a:srgbClr val="A0D4D8"/>
          </a:solidFill>
          <a:ln w="2857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41772217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3F2EEEE-5461-9A48-B57B-7A4F4E858C1A}"/>
              </a:ext>
            </a:extLst>
          </p:cNvPr>
          <p:cNvSpPr>
            <a:spLocks noGrp="1"/>
          </p:cNvSpPr>
          <p:nvPr>
            <p:ph idx="1"/>
          </p:nvPr>
        </p:nvSpPr>
        <p:spPr>
          <a:xfrm>
            <a:off x="294565" y="839775"/>
            <a:ext cx="8352928" cy="1824636"/>
          </a:xfrm>
        </p:spPr>
        <p:txBody>
          <a:bodyPr>
            <a:normAutofit/>
          </a:bodyPr>
          <a:lstStyle/>
          <a:p>
            <a:r>
              <a:rPr kumimoji="1" lang="ja-JP" altLang="en-US"/>
              <a:t>本スライドと次スライドの考え方も検討したが今回は採用しなかった</a:t>
            </a:r>
            <a:endParaRPr kumimoji="1" lang="en-US" altLang="ja-JP"/>
          </a:p>
          <a:p>
            <a:pPr lvl="1"/>
            <a:r>
              <a:rPr lang="en-US" altLang="ja-JP"/>
              <a:t>POI</a:t>
            </a:r>
            <a:r>
              <a:rPr lang="ja-JP" altLang="en-US"/>
              <a:t>には車で到達できる</a:t>
            </a:r>
            <a:endParaRPr lang="en-US" altLang="ja-JP"/>
          </a:p>
          <a:p>
            <a:pPr lvl="1"/>
            <a:r>
              <a:rPr kumimoji="1" lang="en-US" altLang="ja-JP"/>
              <a:t>POI</a:t>
            </a:r>
            <a:r>
              <a:rPr kumimoji="1" lang="ja-JP" altLang="en-US"/>
              <a:t>が国道・県道・市道沿いに</a:t>
            </a:r>
            <a:r>
              <a:rPr kumimoji="1" lang="ja-JP" altLang="en-US" b="1"/>
              <a:t>ない</a:t>
            </a:r>
            <a:r>
              <a:rPr kumimoji="1" lang="ja-JP" altLang="en-US"/>
              <a:t>場合，</a:t>
            </a:r>
            <a:r>
              <a:rPr kumimoji="1" lang="en-US" altLang="ja-JP"/>
              <a:t>POI</a:t>
            </a:r>
            <a:r>
              <a:rPr kumimoji="1" lang="ja-JP" altLang="en-US"/>
              <a:t>には最も近い作成済みの道路（国道・県道・市道）と道路（私道など）でつながっている</a:t>
            </a:r>
            <a:endParaRPr kumimoji="1" lang="en-US" altLang="ja-JP"/>
          </a:p>
          <a:p>
            <a:pPr lvl="1"/>
            <a:r>
              <a:rPr kumimoji="1" lang="en-US" altLang="ja-JP"/>
              <a:t>POI</a:t>
            </a:r>
            <a:r>
              <a:rPr kumimoji="1" lang="ja-JP" altLang="en-US"/>
              <a:t>と「</a:t>
            </a:r>
            <a:r>
              <a:rPr kumimoji="1" lang="en-US" altLang="ja-JP"/>
              <a:t>POI</a:t>
            </a:r>
            <a:r>
              <a:rPr kumimoji="1" lang="ja-JP" altLang="en-US"/>
              <a:t>に最も近い道路」をつなげる道路は，最短距離となるような道路である（下図）</a:t>
            </a:r>
            <a:endParaRPr kumimoji="1" lang="en-US" altLang="ja-JP"/>
          </a:p>
          <a:p>
            <a:pPr lvl="1"/>
            <a:endParaRPr kumimoji="1" lang="en-US" altLang="ja-JP"/>
          </a:p>
          <a:p>
            <a:endParaRPr lang="en-US" altLang="ja-JP"/>
          </a:p>
        </p:txBody>
      </p:sp>
      <p:sp>
        <p:nvSpPr>
          <p:cNvPr id="3" name="タイトル 2">
            <a:extLst>
              <a:ext uri="{FF2B5EF4-FFF2-40B4-BE49-F238E27FC236}">
                <a16:creationId xmlns:a16="http://schemas.microsoft.com/office/drawing/2014/main" id="{A6F9CDA4-2E1B-0941-92E0-0B979571FC1C}"/>
              </a:ext>
            </a:extLst>
          </p:cNvPr>
          <p:cNvSpPr>
            <a:spLocks noGrp="1"/>
          </p:cNvSpPr>
          <p:nvPr>
            <p:ph type="title"/>
          </p:nvPr>
        </p:nvSpPr>
        <p:spPr/>
        <p:txBody>
          <a:bodyPr/>
          <a:lstStyle/>
          <a:p>
            <a:r>
              <a:rPr kumimoji="1" lang="en-US" altLang="ja-JP"/>
              <a:t>POI</a:t>
            </a:r>
            <a:r>
              <a:rPr kumimoji="1" lang="ja-JP" altLang="en-US"/>
              <a:t>データの道路網グラフへの追加方法（別案）</a:t>
            </a:r>
            <a:r>
              <a:rPr kumimoji="1" lang="en-US" altLang="ja-JP"/>
              <a:t>(1/2)</a:t>
            </a:r>
            <a:endParaRPr kumimoji="1" lang="ja-JP" altLang="en-US"/>
          </a:p>
        </p:txBody>
      </p:sp>
      <p:sp>
        <p:nvSpPr>
          <p:cNvPr id="6" name="円/楕円 5">
            <a:extLst>
              <a:ext uri="{FF2B5EF4-FFF2-40B4-BE49-F238E27FC236}">
                <a16:creationId xmlns:a16="http://schemas.microsoft.com/office/drawing/2014/main" id="{33ED8443-5FBF-A04D-A25E-8E6122BCCE6B}"/>
              </a:ext>
            </a:extLst>
          </p:cNvPr>
          <p:cNvSpPr/>
          <p:nvPr/>
        </p:nvSpPr>
        <p:spPr bwMode="auto">
          <a:xfrm>
            <a:off x="3528456" y="3707003"/>
            <a:ext cx="296686"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1</a:t>
            </a:r>
            <a:endParaRPr kumimoji="1" lang="ja-JP" altLang="en-US" sz="1200"/>
          </a:p>
        </p:txBody>
      </p:sp>
      <p:sp>
        <p:nvSpPr>
          <p:cNvPr id="7" name="円/楕円 6">
            <a:extLst>
              <a:ext uri="{FF2B5EF4-FFF2-40B4-BE49-F238E27FC236}">
                <a16:creationId xmlns:a16="http://schemas.microsoft.com/office/drawing/2014/main" id="{3AB19088-8841-5E46-8169-52B311342760}"/>
              </a:ext>
            </a:extLst>
          </p:cNvPr>
          <p:cNvSpPr/>
          <p:nvPr/>
        </p:nvSpPr>
        <p:spPr bwMode="auto">
          <a:xfrm>
            <a:off x="4924095" y="3686762"/>
            <a:ext cx="288032"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2</a:t>
            </a:r>
            <a:endParaRPr kumimoji="1" lang="ja-JP" altLang="en-US" sz="1200"/>
          </a:p>
        </p:txBody>
      </p:sp>
      <p:cxnSp>
        <p:nvCxnSpPr>
          <p:cNvPr id="8" name="直線コネクタ 7">
            <a:extLst>
              <a:ext uri="{FF2B5EF4-FFF2-40B4-BE49-F238E27FC236}">
                <a16:creationId xmlns:a16="http://schemas.microsoft.com/office/drawing/2014/main" id="{EF97BB6C-5D6B-9C44-B416-BB4866963639}"/>
              </a:ext>
            </a:extLst>
          </p:cNvPr>
          <p:cNvCxnSpPr>
            <a:cxnSpLocks/>
            <a:stCxn id="6" idx="6"/>
            <a:endCxn id="7" idx="2"/>
          </p:cNvCxnSpPr>
          <p:nvPr/>
        </p:nvCxnSpPr>
        <p:spPr bwMode="auto">
          <a:xfrm flipV="1">
            <a:off x="3825142" y="3830778"/>
            <a:ext cx="1098953" cy="20241"/>
          </a:xfrm>
          <a:prstGeom prst="line">
            <a:avLst/>
          </a:prstGeom>
          <a:solidFill>
            <a:srgbClr val="A0D4D8"/>
          </a:solidFill>
          <a:ln w="28575" cap="flat" cmpd="sng" algn="ctr">
            <a:solidFill>
              <a:schemeClr val="tx1"/>
            </a:solidFill>
            <a:prstDash val="solid"/>
            <a:round/>
            <a:headEnd type="none" w="med" len="med"/>
            <a:tailEnd type="none" w="med" len="med"/>
          </a:ln>
          <a:effectLst/>
        </p:spPr>
      </p:cxnSp>
      <p:sp>
        <p:nvSpPr>
          <p:cNvPr id="11" name="テキスト ボックス 10">
            <a:extLst>
              <a:ext uri="{FF2B5EF4-FFF2-40B4-BE49-F238E27FC236}">
                <a16:creationId xmlns:a16="http://schemas.microsoft.com/office/drawing/2014/main" id="{EF73E962-300E-C64B-978F-CA48BC84C3A6}"/>
              </a:ext>
            </a:extLst>
          </p:cNvPr>
          <p:cNvSpPr txBox="1"/>
          <p:nvPr/>
        </p:nvSpPr>
        <p:spPr>
          <a:xfrm>
            <a:off x="4117977" y="2963944"/>
            <a:ext cx="513282" cy="646331"/>
          </a:xfrm>
          <a:prstGeom prst="rect">
            <a:avLst/>
          </a:prstGeom>
          <a:noFill/>
        </p:spPr>
        <p:txBody>
          <a:bodyPr wrap="none" rtlCol="0">
            <a:spAutoFit/>
          </a:bodyPr>
          <a:lstStyle/>
          <a:p>
            <a:pPr algn="l"/>
            <a:r>
              <a:rPr lang="en-US" altLang="ja-JP">
                <a:latin typeface="+mn-lt"/>
                <a:ea typeface="+mn-ea"/>
              </a:rPr>
              <a:t>POI</a:t>
            </a:r>
          </a:p>
          <a:p>
            <a:pPr algn="l"/>
            <a:r>
              <a:rPr lang="ja-JP" altLang="en-US">
                <a:latin typeface="+mn-lt"/>
                <a:ea typeface="+mn-ea"/>
              </a:rPr>
              <a:t>★</a:t>
            </a:r>
            <a:endParaRPr kumimoji="1" lang="ja-JP" altLang="en-US">
              <a:latin typeface="+mn-lt"/>
              <a:ea typeface="+mn-ea"/>
            </a:endParaRPr>
          </a:p>
        </p:txBody>
      </p:sp>
      <p:cxnSp>
        <p:nvCxnSpPr>
          <p:cNvPr id="18" name="直線コネクタ 17">
            <a:extLst>
              <a:ext uri="{FF2B5EF4-FFF2-40B4-BE49-F238E27FC236}">
                <a16:creationId xmlns:a16="http://schemas.microsoft.com/office/drawing/2014/main" id="{30858665-89FE-E744-90E4-B66CCBDF9F34}"/>
              </a:ext>
            </a:extLst>
          </p:cNvPr>
          <p:cNvCxnSpPr>
            <a:cxnSpLocks/>
          </p:cNvCxnSpPr>
          <p:nvPr/>
        </p:nvCxnSpPr>
        <p:spPr bwMode="auto">
          <a:xfrm flipV="1">
            <a:off x="4374618" y="3516762"/>
            <a:ext cx="0" cy="339999"/>
          </a:xfrm>
          <a:prstGeom prst="line">
            <a:avLst/>
          </a:prstGeom>
          <a:solidFill>
            <a:srgbClr val="A0D4D8"/>
          </a:solidFill>
          <a:ln w="28575" cap="flat" cmpd="sng" algn="ctr">
            <a:solidFill>
              <a:schemeClr val="tx1"/>
            </a:solidFill>
            <a:prstDash val="sysDash"/>
            <a:round/>
            <a:headEnd type="none" w="med" len="med"/>
            <a:tailEnd type="none" w="med" len="med"/>
          </a:ln>
          <a:effectLst/>
        </p:spPr>
      </p:cxnSp>
      <p:sp>
        <p:nvSpPr>
          <p:cNvPr id="21" name="四角形吹き出し 20">
            <a:extLst>
              <a:ext uri="{FF2B5EF4-FFF2-40B4-BE49-F238E27FC236}">
                <a16:creationId xmlns:a16="http://schemas.microsoft.com/office/drawing/2014/main" id="{BDAE3B21-8D69-CE4C-A6E2-741627AA6E34}"/>
              </a:ext>
            </a:extLst>
          </p:cNvPr>
          <p:cNvSpPr/>
          <p:nvPr/>
        </p:nvSpPr>
        <p:spPr bwMode="auto">
          <a:xfrm>
            <a:off x="5724128" y="2827623"/>
            <a:ext cx="1987261" cy="495055"/>
          </a:xfrm>
          <a:prstGeom prst="wedgeRectCallout">
            <a:avLst>
              <a:gd name="adj1" fmla="val -105328"/>
              <a:gd name="adj2" fmla="val 15257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POI</a:t>
            </a:r>
            <a:r>
              <a:rPr kumimoji="1" lang="ja-JP" altLang="en-US" sz="1600"/>
              <a:t>に最も近い道路（エッジ）</a:t>
            </a:r>
          </a:p>
        </p:txBody>
      </p:sp>
      <p:sp>
        <p:nvSpPr>
          <p:cNvPr id="22" name="四角形吹き出し 21">
            <a:extLst>
              <a:ext uri="{FF2B5EF4-FFF2-40B4-BE49-F238E27FC236}">
                <a16:creationId xmlns:a16="http://schemas.microsoft.com/office/drawing/2014/main" id="{823B9C01-0377-9A4F-ACA5-70116652B031}"/>
              </a:ext>
            </a:extLst>
          </p:cNvPr>
          <p:cNvSpPr/>
          <p:nvPr/>
        </p:nvSpPr>
        <p:spPr bwMode="auto">
          <a:xfrm>
            <a:off x="395536" y="2850919"/>
            <a:ext cx="2381121" cy="646217"/>
          </a:xfrm>
          <a:prstGeom prst="wedgeRectCallout">
            <a:avLst>
              <a:gd name="adj1" fmla="val 114835"/>
              <a:gd name="adj2" fmla="val 7289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POI</a:t>
            </a:r>
            <a:r>
              <a:rPr lang="ja-JP" altLang="en-US" sz="1600"/>
              <a:t>と「</a:t>
            </a:r>
            <a:r>
              <a:rPr kumimoji="1" lang="en-US" altLang="ja-JP" sz="1600"/>
              <a:t>POI</a:t>
            </a:r>
            <a:r>
              <a:rPr lang="ja-JP" altLang="en-US" sz="1600"/>
              <a:t>に</a:t>
            </a:r>
            <a:r>
              <a:rPr kumimoji="1" lang="ja-JP" altLang="en-US" sz="1600"/>
              <a:t>最も近い道路」をつなげる道路</a:t>
            </a:r>
          </a:p>
        </p:txBody>
      </p:sp>
    </p:spTree>
    <p:extLst>
      <p:ext uri="{BB962C8B-B14F-4D97-AF65-F5344CB8AC3E}">
        <p14:creationId xmlns:p14="http://schemas.microsoft.com/office/powerpoint/2010/main" val="25479993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C72CD32-5F87-804B-83DC-ED4746350D7D}"/>
              </a:ext>
            </a:extLst>
          </p:cNvPr>
          <p:cNvSpPr>
            <a:spLocks noGrp="1"/>
          </p:cNvSpPr>
          <p:nvPr>
            <p:ph idx="1"/>
          </p:nvPr>
        </p:nvSpPr>
        <p:spPr>
          <a:xfrm>
            <a:off x="395536" y="748799"/>
            <a:ext cx="8352928" cy="2440802"/>
          </a:xfrm>
        </p:spPr>
        <p:txBody>
          <a:bodyPr>
            <a:normAutofit lnSpcReduction="10000"/>
          </a:bodyPr>
          <a:lstStyle/>
          <a:p>
            <a:r>
              <a:rPr lang="ja-JP" altLang="en-US"/>
              <a:t>仮定を元にしたデータの作成</a:t>
            </a:r>
            <a:endParaRPr lang="en-US" altLang="ja-JP"/>
          </a:p>
          <a:p>
            <a:pPr lvl="1"/>
            <a:r>
              <a:rPr lang="en-US" altLang="ja-JP"/>
              <a:t>POI</a:t>
            </a:r>
            <a:r>
              <a:rPr lang="ja-JP" altLang="en-US"/>
              <a:t>のノードを作成</a:t>
            </a:r>
            <a:endParaRPr lang="en-US" altLang="ja-JP"/>
          </a:p>
          <a:p>
            <a:pPr lvl="1"/>
            <a:r>
              <a:rPr lang="en-US" altLang="ja-JP"/>
              <a:t>POI</a:t>
            </a:r>
            <a:r>
              <a:rPr lang="ja-JP" altLang="en-US"/>
              <a:t>に最も近い道路のエッジを求める</a:t>
            </a:r>
            <a:endParaRPr lang="en-US" altLang="ja-JP"/>
          </a:p>
          <a:p>
            <a:pPr lvl="1"/>
            <a:endParaRPr lang="en-US" altLang="ja-JP"/>
          </a:p>
          <a:p>
            <a:pPr lvl="1"/>
            <a:r>
              <a:rPr lang="en-US" altLang="ja-JP"/>
              <a:t>POI</a:t>
            </a:r>
            <a:r>
              <a:rPr lang="ja-JP" altLang="en-US"/>
              <a:t>とエッジとの距離が非常に小さい→エッジ上に</a:t>
            </a:r>
            <a:r>
              <a:rPr lang="en-US" altLang="ja-JP"/>
              <a:t>POI</a:t>
            </a:r>
            <a:r>
              <a:rPr lang="ja-JP" altLang="en-US"/>
              <a:t>があるみなす</a:t>
            </a:r>
            <a:br>
              <a:rPr lang="en-US" altLang="ja-JP"/>
            </a:br>
            <a:r>
              <a:rPr lang="ja-JP" altLang="en-US"/>
              <a:t>→下図左の</a:t>
            </a:r>
            <a:r>
              <a:rPr lang="en-US" altLang="ja-JP"/>
              <a:t>2</a:t>
            </a:r>
            <a:r>
              <a:rPr lang="ja-JP" altLang="en-US"/>
              <a:t>つのエッジを作成</a:t>
            </a:r>
            <a:endParaRPr lang="en-US" altLang="ja-JP"/>
          </a:p>
          <a:p>
            <a:pPr lvl="1"/>
            <a:endParaRPr lang="en-US" altLang="ja-JP"/>
          </a:p>
          <a:p>
            <a:pPr lvl="1"/>
            <a:r>
              <a:rPr lang="en-US" altLang="ja-JP"/>
              <a:t>POI</a:t>
            </a:r>
            <a:r>
              <a:rPr lang="ja-JP" altLang="en-US"/>
              <a:t>とエッジにはある程度距離がある→</a:t>
            </a:r>
            <a:r>
              <a:rPr lang="en-US" altLang="ja-JP"/>
              <a:t>POI</a:t>
            </a:r>
            <a:r>
              <a:rPr lang="ja-JP" altLang="en-US"/>
              <a:t>とエッジの間に道路エッジを作成</a:t>
            </a:r>
            <a:br>
              <a:rPr lang="en-US" altLang="ja-JP"/>
            </a:br>
            <a:r>
              <a:rPr lang="ja-JP" altLang="en-US"/>
              <a:t>→下図右の</a:t>
            </a:r>
            <a:r>
              <a:rPr lang="en-US" altLang="ja-JP"/>
              <a:t>1</a:t>
            </a:r>
            <a:r>
              <a:rPr lang="ja-JP" altLang="en-US"/>
              <a:t>つのノードと</a:t>
            </a:r>
            <a:r>
              <a:rPr lang="en-US" altLang="ja-JP"/>
              <a:t>3</a:t>
            </a:r>
            <a:r>
              <a:rPr lang="ja-JP" altLang="en-US"/>
              <a:t>つのエッジを作成</a:t>
            </a:r>
            <a:endParaRPr kumimoji="1" lang="ja-JP" altLang="en-US"/>
          </a:p>
        </p:txBody>
      </p:sp>
      <p:sp>
        <p:nvSpPr>
          <p:cNvPr id="3" name="タイトル 2">
            <a:extLst>
              <a:ext uri="{FF2B5EF4-FFF2-40B4-BE49-F238E27FC236}">
                <a16:creationId xmlns:a16="http://schemas.microsoft.com/office/drawing/2014/main" id="{4693CA49-69D5-E446-9963-420A099E9837}"/>
              </a:ext>
            </a:extLst>
          </p:cNvPr>
          <p:cNvSpPr>
            <a:spLocks noGrp="1"/>
          </p:cNvSpPr>
          <p:nvPr>
            <p:ph type="title"/>
          </p:nvPr>
        </p:nvSpPr>
        <p:spPr/>
        <p:txBody>
          <a:bodyPr/>
          <a:lstStyle/>
          <a:p>
            <a:r>
              <a:rPr lang="en-US" altLang="ja-JP"/>
              <a:t>POI</a:t>
            </a:r>
            <a:r>
              <a:rPr lang="ja-JP" altLang="en-US"/>
              <a:t>データの道路網グラフへの追加方法（別案）</a:t>
            </a:r>
            <a:r>
              <a:rPr lang="en-US" altLang="ja-JP"/>
              <a:t> (1/2)</a:t>
            </a:r>
            <a:endParaRPr lang="ja-JP" altLang="en-US"/>
          </a:p>
        </p:txBody>
      </p:sp>
      <p:sp>
        <p:nvSpPr>
          <p:cNvPr id="4" name="円/楕円 3">
            <a:extLst>
              <a:ext uri="{FF2B5EF4-FFF2-40B4-BE49-F238E27FC236}">
                <a16:creationId xmlns:a16="http://schemas.microsoft.com/office/drawing/2014/main" id="{D6E6B901-8C2A-AD43-99F0-BAA5C9939A82}"/>
              </a:ext>
            </a:extLst>
          </p:cNvPr>
          <p:cNvSpPr/>
          <p:nvPr/>
        </p:nvSpPr>
        <p:spPr bwMode="auto">
          <a:xfrm>
            <a:off x="1805103" y="4137198"/>
            <a:ext cx="296686"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1</a:t>
            </a:r>
            <a:endParaRPr kumimoji="1" lang="ja-JP" altLang="en-US" sz="1200"/>
          </a:p>
        </p:txBody>
      </p:sp>
      <p:sp>
        <p:nvSpPr>
          <p:cNvPr id="5" name="円/楕円 4">
            <a:extLst>
              <a:ext uri="{FF2B5EF4-FFF2-40B4-BE49-F238E27FC236}">
                <a16:creationId xmlns:a16="http://schemas.microsoft.com/office/drawing/2014/main" id="{98136B18-513F-1548-A5D4-B17F849AAD7D}"/>
              </a:ext>
            </a:extLst>
          </p:cNvPr>
          <p:cNvSpPr/>
          <p:nvPr/>
        </p:nvSpPr>
        <p:spPr bwMode="auto">
          <a:xfrm>
            <a:off x="3200742" y="4116957"/>
            <a:ext cx="288032"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2</a:t>
            </a:r>
            <a:endParaRPr kumimoji="1" lang="ja-JP" altLang="en-US" sz="1200"/>
          </a:p>
        </p:txBody>
      </p:sp>
      <p:cxnSp>
        <p:nvCxnSpPr>
          <p:cNvPr id="6" name="直線コネクタ 5">
            <a:extLst>
              <a:ext uri="{FF2B5EF4-FFF2-40B4-BE49-F238E27FC236}">
                <a16:creationId xmlns:a16="http://schemas.microsoft.com/office/drawing/2014/main" id="{FFE0F58D-576E-8645-91F4-AE3110B19871}"/>
              </a:ext>
            </a:extLst>
          </p:cNvPr>
          <p:cNvCxnSpPr>
            <a:cxnSpLocks/>
            <a:stCxn id="4" idx="6"/>
            <a:endCxn id="5" idx="2"/>
          </p:cNvCxnSpPr>
          <p:nvPr/>
        </p:nvCxnSpPr>
        <p:spPr bwMode="auto">
          <a:xfrm flipV="1">
            <a:off x="2101789" y="4260973"/>
            <a:ext cx="1098953" cy="20241"/>
          </a:xfrm>
          <a:prstGeom prst="line">
            <a:avLst/>
          </a:prstGeom>
          <a:solidFill>
            <a:srgbClr val="A0D4D8"/>
          </a:solidFill>
          <a:ln w="28575" cap="flat" cmpd="sng" algn="ctr">
            <a:solidFill>
              <a:schemeClr val="tx1"/>
            </a:solidFill>
            <a:prstDash val="solid"/>
            <a:round/>
            <a:headEnd type="none" w="med" len="med"/>
            <a:tailEnd type="none" w="med" len="med"/>
          </a:ln>
          <a:effectLst/>
        </p:spPr>
      </p:cxnSp>
      <p:sp>
        <p:nvSpPr>
          <p:cNvPr id="7" name="テキスト ボックス 6">
            <a:extLst>
              <a:ext uri="{FF2B5EF4-FFF2-40B4-BE49-F238E27FC236}">
                <a16:creationId xmlns:a16="http://schemas.microsoft.com/office/drawing/2014/main" id="{B4D28074-5C07-0442-A23C-D8560C1F2371}"/>
              </a:ext>
            </a:extLst>
          </p:cNvPr>
          <p:cNvSpPr txBox="1"/>
          <p:nvPr/>
        </p:nvSpPr>
        <p:spPr>
          <a:xfrm>
            <a:off x="2404041" y="3673845"/>
            <a:ext cx="513282" cy="646331"/>
          </a:xfrm>
          <a:prstGeom prst="rect">
            <a:avLst/>
          </a:prstGeom>
          <a:noFill/>
        </p:spPr>
        <p:txBody>
          <a:bodyPr wrap="none" rtlCol="0">
            <a:spAutoFit/>
          </a:bodyPr>
          <a:lstStyle/>
          <a:p>
            <a:pPr algn="l"/>
            <a:r>
              <a:rPr lang="en-US" altLang="ja-JP">
                <a:latin typeface="+mn-lt"/>
                <a:ea typeface="+mn-ea"/>
              </a:rPr>
              <a:t>POI</a:t>
            </a:r>
          </a:p>
          <a:p>
            <a:pPr algn="l"/>
            <a:r>
              <a:rPr lang="ja-JP" altLang="en-US">
                <a:latin typeface="+mn-lt"/>
                <a:ea typeface="+mn-ea"/>
              </a:rPr>
              <a:t>★</a:t>
            </a:r>
            <a:endParaRPr kumimoji="1" lang="ja-JP" altLang="en-US">
              <a:latin typeface="+mn-lt"/>
              <a:ea typeface="+mn-ea"/>
            </a:endParaRPr>
          </a:p>
        </p:txBody>
      </p:sp>
      <p:sp>
        <p:nvSpPr>
          <p:cNvPr id="11" name="テキスト ボックス 10">
            <a:extLst>
              <a:ext uri="{FF2B5EF4-FFF2-40B4-BE49-F238E27FC236}">
                <a16:creationId xmlns:a16="http://schemas.microsoft.com/office/drawing/2014/main" id="{A3249671-F547-E643-920B-65F79026C239}"/>
              </a:ext>
            </a:extLst>
          </p:cNvPr>
          <p:cNvSpPr txBox="1"/>
          <p:nvPr/>
        </p:nvSpPr>
        <p:spPr>
          <a:xfrm>
            <a:off x="1240462" y="4578682"/>
            <a:ext cx="2821606" cy="369332"/>
          </a:xfrm>
          <a:prstGeom prst="rect">
            <a:avLst/>
          </a:prstGeom>
          <a:noFill/>
        </p:spPr>
        <p:txBody>
          <a:bodyPr wrap="none" rtlCol="0">
            <a:spAutoFit/>
          </a:bodyPr>
          <a:lstStyle/>
          <a:p>
            <a:pPr algn="l"/>
            <a:r>
              <a:rPr lang="en-US" altLang="ja-JP">
                <a:latin typeface="+mn-lt"/>
                <a:ea typeface="+mn-ea"/>
              </a:rPr>
              <a:t>POI</a:t>
            </a:r>
            <a:r>
              <a:rPr lang="ja-JP" altLang="en-US">
                <a:latin typeface="+mn-lt"/>
                <a:ea typeface="+mn-ea"/>
              </a:rPr>
              <a:t>とエッジが非常に近い</a:t>
            </a:r>
            <a:endParaRPr kumimoji="1" lang="ja-JP" altLang="en-US">
              <a:latin typeface="+mn-lt"/>
              <a:ea typeface="+mn-ea"/>
            </a:endParaRPr>
          </a:p>
        </p:txBody>
      </p:sp>
      <p:cxnSp>
        <p:nvCxnSpPr>
          <p:cNvPr id="12" name="直線コネクタ 11">
            <a:extLst>
              <a:ext uri="{FF2B5EF4-FFF2-40B4-BE49-F238E27FC236}">
                <a16:creationId xmlns:a16="http://schemas.microsoft.com/office/drawing/2014/main" id="{3213F3F2-D074-7948-A448-30DEB6FE0DBF}"/>
              </a:ext>
            </a:extLst>
          </p:cNvPr>
          <p:cNvCxnSpPr>
            <a:cxnSpLocks/>
            <a:stCxn id="4" idx="6"/>
          </p:cNvCxnSpPr>
          <p:nvPr/>
        </p:nvCxnSpPr>
        <p:spPr bwMode="auto">
          <a:xfrm flipV="1">
            <a:off x="2101789" y="4134327"/>
            <a:ext cx="457922" cy="146887"/>
          </a:xfrm>
          <a:prstGeom prst="line">
            <a:avLst/>
          </a:prstGeom>
          <a:solidFill>
            <a:srgbClr val="A0D4D8"/>
          </a:solidFill>
          <a:ln w="28575" cap="flat" cmpd="sng" algn="ctr">
            <a:solidFill>
              <a:srgbClr val="FF0000"/>
            </a:solidFill>
            <a:prstDash val="solid"/>
            <a:round/>
            <a:headEnd type="none" w="med" len="med"/>
            <a:tailEnd type="none" w="med" len="med"/>
          </a:ln>
          <a:effectLst/>
        </p:spPr>
      </p:cxnSp>
      <p:cxnSp>
        <p:nvCxnSpPr>
          <p:cNvPr id="15" name="直線コネクタ 14">
            <a:extLst>
              <a:ext uri="{FF2B5EF4-FFF2-40B4-BE49-F238E27FC236}">
                <a16:creationId xmlns:a16="http://schemas.microsoft.com/office/drawing/2014/main" id="{2CB34B91-271C-7141-B935-7750E325E09E}"/>
              </a:ext>
            </a:extLst>
          </p:cNvPr>
          <p:cNvCxnSpPr>
            <a:cxnSpLocks/>
            <a:endCxn id="5" idx="2"/>
          </p:cNvCxnSpPr>
          <p:nvPr/>
        </p:nvCxnSpPr>
        <p:spPr bwMode="auto">
          <a:xfrm>
            <a:off x="2651265" y="4112698"/>
            <a:ext cx="549477" cy="148275"/>
          </a:xfrm>
          <a:prstGeom prst="line">
            <a:avLst/>
          </a:prstGeom>
          <a:solidFill>
            <a:srgbClr val="A0D4D8"/>
          </a:solidFill>
          <a:ln w="28575" cap="flat" cmpd="sng" algn="ctr">
            <a:solidFill>
              <a:srgbClr val="FF0000"/>
            </a:solidFill>
            <a:prstDash val="solid"/>
            <a:round/>
            <a:headEnd type="none" w="med" len="med"/>
            <a:tailEnd type="none" w="med" len="med"/>
          </a:ln>
          <a:effectLst/>
        </p:spPr>
      </p:cxnSp>
      <p:sp>
        <p:nvSpPr>
          <p:cNvPr id="18" name="四角形吹き出し 17">
            <a:extLst>
              <a:ext uri="{FF2B5EF4-FFF2-40B4-BE49-F238E27FC236}">
                <a16:creationId xmlns:a16="http://schemas.microsoft.com/office/drawing/2014/main" id="{F2B0F3D5-9A6F-134F-BC61-78A80744DFC8}"/>
              </a:ext>
            </a:extLst>
          </p:cNvPr>
          <p:cNvSpPr/>
          <p:nvPr/>
        </p:nvSpPr>
        <p:spPr bwMode="auto">
          <a:xfrm>
            <a:off x="1368055" y="3468170"/>
            <a:ext cx="974013" cy="522141"/>
          </a:xfrm>
          <a:prstGeom prst="wedgeRectCallout">
            <a:avLst>
              <a:gd name="adj1" fmla="val 49471"/>
              <a:gd name="adj2" fmla="val 8459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1-POI</a:t>
            </a:r>
            <a:r>
              <a:rPr kumimoji="1" lang="ja-JP" altLang="en-US" sz="1600"/>
              <a:t>エッジ</a:t>
            </a:r>
          </a:p>
        </p:txBody>
      </p:sp>
      <p:sp>
        <p:nvSpPr>
          <p:cNvPr id="19" name="四角形吹き出し 18">
            <a:extLst>
              <a:ext uri="{FF2B5EF4-FFF2-40B4-BE49-F238E27FC236}">
                <a16:creationId xmlns:a16="http://schemas.microsoft.com/office/drawing/2014/main" id="{B90D4833-FA8A-F441-88D3-B4E9B4120204}"/>
              </a:ext>
            </a:extLst>
          </p:cNvPr>
          <p:cNvSpPr/>
          <p:nvPr/>
        </p:nvSpPr>
        <p:spPr bwMode="auto">
          <a:xfrm>
            <a:off x="2926003" y="3474869"/>
            <a:ext cx="974013" cy="522141"/>
          </a:xfrm>
          <a:prstGeom prst="wedgeRectCallout">
            <a:avLst>
              <a:gd name="adj1" fmla="val -51962"/>
              <a:gd name="adj2" fmla="val 7855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POI-2</a:t>
            </a:r>
            <a:r>
              <a:rPr kumimoji="1" lang="ja-JP" altLang="en-US" sz="1600"/>
              <a:t>エッジ</a:t>
            </a:r>
          </a:p>
        </p:txBody>
      </p:sp>
      <p:sp>
        <p:nvSpPr>
          <p:cNvPr id="20" name="円/楕円 19">
            <a:extLst>
              <a:ext uri="{FF2B5EF4-FFF2-40B4-BE49-F238E27FC236}">
                <a16:creationId xmlns:a16="http://schemas.microsoft.com/office/drawing/2014/main" id="{E1E2A56A-28DE-E14A-87D6-AC0A994ABF17}"/>
              </a:ext>
            </a:extLst>
          </p:cNvPr>
          <p:cNvSpPr/>
          <p:nvPr/>
        </p:nvSpPr>
        <p:spPr bwMode="auto">
          <a:xfrm>
            <a:off x="5219877" y="4083995"/>
            <a:ext cx="296686"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1</a:t>
            </a:r>
            <a:endParaRPr kumimoji="1" lang="ja-JP" altLang="en-US" sz="1200"/>
          </a:p>
        </p:txBody>
      </p:sp>
      <p:sp>
        <p:nvSpPr>
          <p:cNvPr id="21" name="円/楕円 20">
            <a:extLst>
              <a:ext uri="{FF2B5EF4-FFF2-40B4-BE49-F238E27FC236}">
                <a16:creationId xmlns:a16="http://schemas.microsoft.com/office/drawing/2014/main" id="{C6D2C036-C4D4-EE44-8ADE-B67B202D2F4F}"/>
              </a:ext>
            </a:extLst>
          </p:cNvPr>
          <p:cNvSpPr/>
          <p:nvPr/>
        </p:nvSpPr>
        <p:spPr bwMode="auto">
          <a:xfrm>
            <a:off x="6615516" y="4063754"/>
            <a:ext cx="288032" cy="28803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kumimoji="1" lang="en-US" altLang="ja-JP" sz="1200"/>
              <a:t>2</a:t>
            </a:r>
            <a:endParaRPr kumimoji="1" lang="ja-JP" altLang="en-US" sz="1200"/>
          </a:p>
        </p:txBody>
      </p:sp>
      <p:cxnSp>
        <p:nvCxnSpPr>
          <p:cNvPr id="22" name="直線コネクタ 21">
            <a:extLst>
              <a:ext uri="{FF2B5EF4-FFF2-40B4-BE49-F238E27FC236}">
                <a16:creationId xmlns:a16="http://schemas.microsoft.com/office/drawing/2014/main" id="{7D28D588-1959-9746-A761-218EA6AB0F19}"/>
              </a:ext>
            </a:extLst>
          </p:cNvPr>
          <p:cNvCxnSpPr>
            <a:cxnSpLocks/>
            <a:stCxn id="20" idx="6"/>
            <a:endCxn id="21" idx="2"/>
          </p:cNvCxnSpPr>
          <p:nvPr/>
        </p:nvCxnSpPr>
        <p:spPr bwMode="auto">
          <a:xfrm flipV="1">
            <a:off x="5516563" y="4207770"/>
            <a:ext cx="1098953" cy="20241"/>
          </a:xfrm>
          <a:prstGeom prst="line">
            <a:avLst/>
          </a:prstGeom>
          <a:solidFill>
            <a:srgbClr val="A0D4D8"/>
          </a:solidFill>
          <a:ln w="28575" cap="flat" cmpd="sng" algn="ctr">
            <a:solidFill>
              <a:schemeClr val="tx1"/>
            </a:solidFill>
            <a:prstDash val="solid"/>
            <a:round/>
            <a:headEnd type="none" w="med" len="med"/>
            <a:tailEnd type="none" w="med" len="med"/>
          </a:ln>
          <a:effectLst/>
        </p:spPr>
      </p:cxnSp>
      <p:sp>
        <p:nvSpPr>
          <p:cNvPr id="23" name="テキスト ボックス 22">
            <a:extLst>
              <a:ext uri="{FF2B5EF4-FFF2-40B4-BE49-F238E27FC236}">
                <a16:creationId xmlns:a16="http://schemas.microsoft.com/office/drawing/2014/main" id="{B95B3208-C830-FE4C-B6C6-BBA36594A563}"/>
              </a:ext>
            </a:extLst>
          </p:cNvPr>
          <p:cNvSpPr txBox="1"/>
          <p:nvPr/>
        </p:nvSpPr>
        <p:spPr>
          <a:xfrm>
            <a:off x="5835062" y="3309447"/>
            <a:ext cx="513282" cy="646331"/>
          </a:xfrm>
          <a:prstGeom prst="rect">
            <a:avLst/>
          </a:prstGeom>
          <a:noFill/>
        </p:spPr>
        <p:txBody>
          <a:bodyPr wrap="none" rtlCol="0">
            <a:spAutoFit/>
          </a:bodyPr>
          <a:lstStyle/>
          <a:p>
            <a:pPr algn="l"/>
            <a:r>
              <a:rPr lang="en-US" altLang="ja-JP">
                <a:latin typeface="+mn-lt"/>
                <a:ea typeface="+mn-ea"/>
              </a:rPr>
              <a:t>POI</a:t>
            </a:r>
          </a:p>
          <a:p>
            <a:pPr algn="l"/>
            <a:r>
              <a:rPr lang="ja-JP" altLang="en-US">
                <a:latin typeface="+mn-lt"/>
                <a:ea typeface="+mn-ea"/>
              </a:rPr>
              <a:t>★</a:t>
            </a:r>
            <a:endParaRPr kumimoji="1" lang="ja-JP" altLang="en-US">
              <a:latin typeface="+mn-lt"/>
              <a:ea typeface="+mn-ea"/>
            </a:endParaRPr>
          </a:p>
        </p:txBody>
      </p:sp>
      <p:sp>
        <p:nvSpPr>
          <p:cNvPr id="25" name="テキスト ボックス 24">
            <a:extLst>
              <a:ext uri="{FF2B5EF4-FFF2-40B4-BE49-F238E27FC236}">
                <a16:creationId xmlns:a16="http://schemas.microsoft.com/office/drawing/2014/main" id="{AE65D315-EAC1-6F4E-95FA-A1F8179439C8}"/>
              </a:ext>
            </a:extLst>
          </p:cNvPr>
          <p:cNvSpPr txBox="1"/>
          <p:nvPr/>
        </p:nvSpPr>
        <p:spPr>
          <a:xfrm>
            <a:off x="4654359" y="4570319"/>
            <a:ext cx="3283271" cy="369332"/>
          </a:xfrm>
          <a:prstGeom prst="rect">
            <a:avLst/>
          </a:prstGeom>
          <a:noFill/>
        </p:spPr>
        <p:txBody>
          <a:bodyPr wrap="none" rtlCol="0">
            <a:spAutoFit/>
          </a:bodyPr>
          <a:lstStyle/>
          <a:p>
            <a:pPr algn="l"/>
            <a:r>
              <a:rPr lang="en-US" altLang="ja-JP">
                <a:latin typeface="+mn-lt"/>
                <a:ea typeface="+mn-ea"/>
              </a:rPr>
              <a:t>POI</a:t>
            </a:r>
            <a:r>
              <a:rPr lang="ja-JP" altLang="en-US">
                <a:latin typeface="+mn-lt"/>
                <a:ea typeface="+mn-ea"/>
              </a:rPr>
              <a:t>とエッジは少し離れている</a:t>
            </a:r>
            <a:endParaRPr kumimoji="1" lang="ja-JP" altLang="en-US">
              <a:latin typeface="+mn-lt"/>
              <a:ea typeface="+mn-ea"/>
            </a:endParaRPr>
          </a:p>
        </p:txBody>
      </p:sp>
      <p:cxnSp>
        <p:nvCxnSpPr>
          <p:cNvPr id="26" name="直線コネクタ 25">
            <a:extLst>
              <a:ext uri="{FF2B5EF4-FFF2-40B4-BE49-F238E27FC236}">
                <a16:creationId xmlns:a16="http://schemas.microsoft.com/office/drawing/2014/main" id="{06D95E9C-C3C3-ED4A-AA75-4E5EB43632A0}"/>
              </a:ext>
            </a:extLst>
          </p:cNvPr>
          <p:cNvCxnSpPr>
            <a:cxnSpLocks/>
          </p:cNvCxnSpPr>
          <p:nvPr/>
        </p:nvCxnSpPr>
        <p:spPr bwMode="auto">
          <a:xfrm>
            <a:off x="5478015" y="4171043"/>
            <a:ext cx="438225" cy="0"/>
          </a:xfrm>
          <a:prstGeom prst="line">
            <a:avLst/>
          </a:prstGeom>
          <a:solidFill>
            <a:srgbClr val="A0D4D8"/>
          </a:solidFill>
          <a:ln w="28575" cap="flat" cmpd="sng" algn="ctr">
            <a:solidFill>
              <a:srgbClr val="FF0000"/>
            </a:solidFill>
            <a:prstDash val="solid"/>
            <a:round/>
            <a:headEnd type="none" w="med" len="med"/>
            <a:tailEnd type="none" w="med" len="med"/>
          </a:ln>
          <a:effectLst/>
        </p:spPr>
      </p:cxnSp>
      <p:sp>
        <p:nvSpPr>
          <p:cNvPr id="29" name="円/楕円 28">
            <a:extLst>
              <a:ext uri="{FF2B5EF4-FFF2-40B4-BE49-F238E27FC236}">
                <a16:creationId xmlns:a16="http://schemas.microsoft.com/office/drawing/2014/main" id="{FFBA3523-DF63-AA49-8537-4EBA757E6E6E}"/>
              </a:ext>
            </a:extLst>
          </p:cNvPr>
          <p:cNvSpPr/>
          <p:nvPr/>
        </p:nvSpPr>
        <p:spPr bwMode="auto">
          <a:xfrm>
            <a:off x="5924894" y="4023960"/>
            <a:ext cx="288032" cy="28803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ja-JP" altLang="en-US" sz="1200"/>
              <a:t>交</a:t>
            </a:r>
          </a:p>
        </p:txBody>
      </p:sp>
      <p:cxnSp>
        <p:nvCxnSpPr>
          <p:cNvPr id="30" name="直線コネクタ 29">
            <a:extLst>
              <a:ext uri="{FF2B5EF4-FFF2-40B4-BE49-F238E27FC236}">
                <a16:creationId xmlns:a16="http://schemas.microsoft.com/office/drawing/2014/main" id="{D05EB888-2B0B-5A43-B81F-50F0739D59E7}"/>
              </a:ext>
            </a:extLst>
          </p:cNvPr>
          <p:cNvCxnSpPr>
            <a:cxnSpLocks/>
          </p:cNvCxnSpPr>
          <p:nvPr/>
        </p:nvCxnSpPr>
        <p:spPr bwMode="auto">
          <a:xfrm>
            <a:off x="6207268" y="4167976"/>
            <a:ext cx="438225" cy="0"/>
          </a:xfrm>
          <a:prstGeom prst="line">
            <a:avLst/>
          </a:prstGeom>
          <a:solidFill>
            <a:srgbClr val="A0D4D8"/>
          </a:solidFill>
          <a:ln w="28575" cap="flat" cmpd="sng" algn="ctr">
            <a:solidFill>
              <a:srgbClr val="FF0000"/>
            </a:solidFill>
            <a:prstDash val="solid"/>
            <a:round/>
            <a:headEnd type="none" w="med" len="med"/>
            <a:tailEnd type="none" w="med" len="med"/>
          </a:ln>
          <a:effectLst/>
        </p:spPr>
      </p:cxnSp>
      <p:cxnSp>
        <p:nvCxnSpPr>
          <p:cNvPr id="31" name="直線コネクタ 30">
            <a:extLst>
              <a:ext uri="{FF2B5EF4-FFF2-40B4-BE49-F238E27FC236}">
                <a16:creationId xmlns:a16="http://schemas.microsoft.com/office/drawing/2014/main" id="{5B045C60-1C37-0E42-A5AF-1903C9AB5EE1}"/>
              </a:ext>
            </a:extLst>
          </p:cNvPr>
          <p:cNvCxnSpPr>
            <a:cxnSpLocks/>
          </p:cNvCxnSpPr>
          <p:nvPr/>
        </p:nvCxnSpPr>
        <p:spPr bwMode="auto">
          <a:xfrm flipV="1">
            <a:off x="6066039" y="3828210"/>
            <a:ext cx="0" cy="195750"/>
          </a:xfrm>
          <a:prstGeom prst="line">
            <a:avLst/>
          </a:prstGeom>
          <a:solidFill>
            <a:srgbClr val="A0D4D8"/>
          </a:solidFill>
          <a:ln w="28575" cap="flat" cmpd="sng" algn="ctr">
            <a:solidFill>
              <a:srgbClr val="FF0000"/>
            </a:solidFill>
            <a:prstDash val="solid"/>
            <a:round/>
            <a:headEnd type="none" w="med" len="med"/>
            <a:tailEnd type="none" w="med" len="med"/>
          </a:ln>
          <a:effectLst/>
        </p:spPr>
      </p:cxnSp>
      <p:sp>
        <p:nvSpPr>
          <p:cNvPr id="33" name="四角形吹き出し 32">
            <a:extLst>
              <a:ext uri="{FF2B5EF4-FFF2-40B4-BE49-F238E27FC236}">
                <a16:creationId xmlns:a16="http://schemas.microsoft.com/office/drawing/2014/main" id="{6E93B49C-6792-234E-ACD3-499226BC179B}"/>
              </a:ext>
            </a:extLst>
          </p:cNvPr>
          <p:cNvSpPr/>
          <p:nvPr/>
        </p:nvSpPr>
        <p:spPr bwMode="auto">
          <a:xfrm>
            <a:off x="4130993" y="3673845"/>
            <a:ext cx="1421765" cy="337729"/>
          </a:xfrm>
          <a:prstGeom prst="wedgeRectCallout">
            <a:avLst>
              <a:gd name="adj1" fmla="val 65437"/>
              <a:gd name="adj2" fmla="val 952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en-US" altLang="ja-JP" sz="1600"/>
              <a:t>1-</a:t>
            </a:r>
            <a:r>
              <a:rPr kumimoji="1" lang="ja-JP" altLang="en-US" sz="1600"/>
              <a:t>交点エッジ</a:t>
            </a:r>
          </a:p>
        </p:txBody>
      </p:sp>
      <p:sp>
        <p:nvSpPr>
          <p:cNvPr id="34" name="四角形吹き出し 33">
            <a:extLst>
              <a:ext uri="{FF2B5EF4-FFF2-40B4-BE49-F238E27FC236}">
                <a16:creationId xmlns:a16="http://schemas.microsoft.com/office/drawing/2014/main" id="{F397C7E0-BA0A-8044-A3AE-1E3671BE4E51}"/>
              </a:ext>
            </a:extLst>
          </p:cNvPr>
          <p:cNvSpPr/>
          <p:nvPr/>
        </p:nvSpPr>
        <p:spPr bwMode="auto">
          <a:xfrm>
            <a:off x="6630648" y="3655342"/>
            <a:ext cx="1517840" cy="288032"/>
          </a:xfrm>
          <a:prstGeom prst="wedgeRectCallout">
            <a:avLst>
              <a:gd name="adj1" fmla="val -68552"/>
              <a:gd name="adj2" fmla="val 12347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ja-JP" altLang="en-US" sz="1600"/>
              <a:t>交点</a:t>
            </a:r>
            <a:r>
              <a:rPr kumimoji="1" lang="en-US" altLang="ja-JP" sz="1600"/>
              <a:t>-2</a:t>
            </a:r>
            <a:r>
              <a:rPr kumimoji="1" lang="ja-JP" altLang="en-US" sz="1600"/>
              <a:t>エッジ</a:t>
            </a:r>
          </a:p>
        </p:txBody>
      </p:sp>
      <p:sp>
        <p:nvSpPr>
          <p:cNvPr id="35" name="四角形吹き出し 34">
            <a:extLst>
              <a:ext uri="{FF2B5EF4-FFF2-40B4-BE49-F238E27FC236}">
                <a16:creationId xmlns:a16="http://schemas.microsoft.com/office/drawing/2014/main" id="{E9B0E783-DC02-C140-8D78-DADC820D9D32}"/>
              </a:ext>
            </a:extLst>
          </p:cNvPr>
          <p:cNvSpPr/>
          <p:nvPr/>
        </p:nvSpPr>
        <p:spPr bwMode="auto">
          <a:xfrm>
            <a:off x="6657202" y="3255628"/>
            <a:ext cx="1587206" cy="267531"/>
          </a:xfrm>
          <a:prstGeom prst="wedgeRectCallout">
            <a:avLst>
              <a:gd name="adj1" fmla="val -88872"/>
              <a:gd name="adj2" fmla="val 19670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ja-JP" altLang="en-US" sz="1600"/>
              <a:t>交点</a:t>
            </a:r>
            <a:r>
              <a:rPr kumimoji="1" lang="en-US" altLang="ja-JP" sz="1600"/>
              <a:t>-POI</a:t>
            </a:r>
            <a:r>
              <a:rPr kumimoji="1" lang="ja-JP" altLang="en-US" sz="1600"/>
              <a:t>エッジ</a:t>
            </a:r>
          </a:p>
        </p:txBody>
      </p:sp>
      <p:sp>
        <p:nvSpPr>
          <p:cNvPr id="36" name="四角形吹き出し 35">
            <a:extLst>
              <a:ext uri="{FF2B5EF4-FFF2-40B4-BE49-F238E27FC236}">
                <a16:creationId xmlns:a16="http://schemas.microsoft.com/office/drawing/2014/main" id="{09831695-6049-C443-AC5A-5E4F9B7B6681}"/>
              </a:ext>
            </a:extLst>
          </p:cNvPr>
          <p:cNvSpPr/>
          <p:nvPr/>
        </p:nvSpPr>
        <p:spPr bwMode="auto">
          <a:xfrm>
            <a:off x="4130993" y="3272443"/>
            <a:ext cx="1587206" cy="267531"/>
          </a:xfrm>
          <a:prstGeom prst="wedgeRectCallout">
            <a:avLst>
              <a:gd name="adj1" fmla="val 67405"/>
              <a:gd name="adj2" fmla="val 23992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kumimoji="1" lang="ja-JP" altLang="en-US" sz="1600"/>
              <a:t>交点</a:t>
            </a:r>
            <a:r>
              <a:rPr lang="ja-JP" altLang="en-US" sz="1600"/>
              <a:t>ノード</a:t>
            </a:r>
            <a:endParaRPr kumimoji="1" lang="ja-JP" altLang="en-US" sz="1600"/>
          </a:p>
        </p:txBody>
      </p:sp>
    </p:spTree>
    <p:extLst>
      <p:ext uri="{BB962C8B-B14F-4D97-AF65-F5344CB8AC3E}">
        <p14:creationId xmlns:p14="http://schemas.microsoft.com/office/powerpoint/2010/main" val="11774707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6A89A91-ED10-F642-B1E7-CAEDB7EDD36E}"/>
              </a:ext>
            </a:extLst>
          </p:cNvPr>
          <p:cNvSpPr>
            <a:spLocks noGrp="1"/>
          </p:cNvSpPr>
          <p:nvPr>
            <p:ph idx="1"/>
          </p:nvPr>
        </p:nvSpPr>
        <p:spPr/>
        <p:txBody>
          <a:bodyPr/>
          <a:lstStyle/>
          <a:p>
            <a:r>
              <a:rPr kumimoji="1" lang="ja-JP" altLang="en-US"/>
              <a:t>時間・制約付き寄り道探索の実験に利用するためには，開店時間の情報の追加が必要</a:t>
            </a:r>
          </a:p>
        </p:txBody>
      </p:sp>
      <p:sp>
        <p:nvSpPr>
          <p:cNvPr id="3" name="タイトル 2">
            <a:extLst>
              <a:ext uri="{FF2B5EF4-FFF2-40B4-BE49-F238E27FC236}">
                <a16:creationId xmlns:a16="http://schemas.microsoft.com/office/drawing/2014/main" id="{11F59809-E7D6-5049-A288-6664CAE02EF9}"/>
              </a:ext>
            </a:extLst>
          </p:cNvPr>
          <p:cNvSpPr>
            <a:spLocks noGrp="1"/>
          </p:cNvSpPr>
          <p:nvPr>
            <p:ph type="title"/>
          </p:nvPr>
        </p:nvSpPr>
        <p:spPr/>
        <p:txBody>
          <a:bodyPr/>
          <a:lstStyle/>
          <a:p>
            <a:r>
              <a:rPr kumimoji="1" lang="ja-JP" altLang="en-US"/>
              <a:t>課題</a:t>
            </a:r>
          </a:p>
        </p:txBody>
      </p:sp>
    </p:spTree>
    <p:extLst>
      <p:ext uri="{BB962C8B-B14F-4D97-AF65-F5344CB8AC3E}">
        <p14:creationId xmlns:p14="http://schemas.microsoft.com/office/powerpoint/2010/main" val="1770183192"/>
      </p:ext>
    </p:extLst>
  </p:cSld>
  <p:clrMapOvr>
    <a:masterClrMapping/>
  </p:clrMapOvr>
  <p:transition/>
</p:sld>
</file>

<file path=ppt/theme/theme1.xml><?xml version="1.0" encoding="utf-8"?>
<a:theme xmlns:a="http://schemas.openxmlformats.org/drawingml/2006/main" name="20090909_01_PFLab_PPT_Template_Pre_Version_for_ALL">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gszk定義">
      <a:majorFont>
        <a:latin typeface="Meiryo U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ctr" anchorCtr="0" compatLnSpc="1">
        <a:prstTxWarp prst="textNoShape">
          <a:avLst/>
        </a:prstTxWarp>
      </a:bodyPr>
      <a:lstStyle>
        <a:defPPr algn="l">
          <a:defRPr sz="1600"/>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solidFill>
          <a:srgbClr val="A0D4D8"/>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HGP創英角ｺﾞｼｯｸUB" pitchFamily="50" charset="-128"/>
          </a:defRPr>
        </a:defPPr>
      </a:lstStyle>
    </a:lnDef>
    <a:txDef>
      <a:spPr>
        <a:noFill/>
      </a:spPr>
      <a:bodyPr wrap="square" rtlCol="0">
        <a:spAutoFit/>
      </a:bodyPr>
      <a:lstStyle>
        <a:defPPr algn="l">
          <a:defRPr kumimoji="1" smtClean="0">
            <a:latin typeface="+mn-lt"/>
            <a:ea typeface="+mn-ea"/>
          </a:defRPr>
        </a:defPPr>
      </a:lstStyle>
    </a:txDef>
  </a:objectDefaults>
  <a:extraClrSchemeLst>
    <a:extraClrScheme>
      <a:clrScheme name="20090909_01_PFLab_PPT_Template_Pre_Version_for_A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90909_01_PFLab_PPT_Template_Pre_Version_for_A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90909_01_PFLab_PPT_Template_Pre_Version_for_A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90909_01_PFLab_PPT_Template_Pre_Version_for_A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90909_01_PFLab_PPT_Template_Pre_Version_for_A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90909_01_PFLab_PPT_Template_Pre_Version_for_A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90909_01_PFLab_PPT_Template_Pre_Version_for_A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90909_01_PFLab_PPT_Template_Pre_Version_for_A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90909_01_PFLab_PPT_Template_Pre_Version_for_A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90909_01_PFLab_PPT_Template_Pre_Version_for_A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90909_01_PFLab_PPT_Template_Pre_Version_for_A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90909_01_PFLab_PPT_Template_Pre_Version_for_A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AC03200C-C82B-7D44-8FAB-BBA7BACF0B52}" vid="{27807BAA-EE4F-254C-8D72-78FDCA17A116}"/>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20090909_01_PFLab_PPT_Template_Pre_Version_for_ALL</Template>
  <TotalTime>744</TotalTime>
  <Words>538</Words>
  <Application>Microsoft Macintosh PowerPoint</Application>
  <PresentationFormat>画面に合わせる (16:9)</PresentationFormat>
  <Paragraphs>65</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メイリオ</vt:lpstr>
      <vt:lpstr>Arial</vt:lpstr>
      <vt:lpstr>Calibri</vt:lpstr>
      <vt:lpstr>20090909_01_PFLab_PPT_Template_Pre_Version_for_ALL</vt:lpstr>
      <vt:lpstr>新潟道路網グラフデータへのPOI追加</vt:lpstr>
      <vt:lpstr>背景とやったこと</vt:lpstr>
      <vt:lpstr>POIの利用例：時間制約付き寄り道探索</vt:lpstr>
      <vt:lpstr>POIデータの入手方法</vt:lpstr>
      <vt:lpstr>POIデータの道路網グラフへの追加方法（今回採用したシンプル案）</vt:lpstr>
      <vt:lpstr>POIデータの道路網グラフへの追加方法（別案）(1/2)</vt:lpstr>
      <vt:lpstr>POIデータの道路網グラフへの追加方法（別案） (1/2)</vt:lpstr>
      <vt:lpstr>課題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はじめに</dc:title>
  <dc:subject/>
  <dc:creator>鈴木 源吾</dc:creator>
  <cp:keywords/>
  <dc:description/>
  <cp:lastModifiedBy>鈴木 源吾</cp:lastModifiedBy>
  <cp:revision>45</cp:revision>
  <dcterms:created xsi:type="dcterms:W3CDTF">2020-08-06T01:05:25Z</dcterms:created>
  <dcterms:modified xsi:type="dcterms:W3CDTF">2022-01-28T12:15:26Z</dcterms:modified>
  <cp:category/>
</cp:coreProperties>
</file>