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420" r:id="rId2"/>
    <p:sldId id="437" r:id="rId3"/>
    <p:sldId id="438" r:id="rId4"/>
    <p:sldId id="444" r:id="rId5"/>
    <p:sldId id="439" r:id="rId6"/>
    <p:sldId id="442" r:id="rId7"/>
    <p:sldId id="441" r:id="rId8"/>
    <p:sldId id="445" r:id="rId9"/>
    <p:sldId id="440" r:id="rId10"/>
  </p:sldIdLst>
  <p:sldSz cx="9144000" cy="5143500" type="screen16x9"/>
  <p:notesSz cx="6858000" cy="9144000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HGP創英角ｺﾞｼｯｸUB" panose="020B0900000000000000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間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濃色 2 - アクセント 5/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7"/>
    <p:restoredTop sz="96327"/>
  </p:normalViewPr>
  <p:slideViewPr>
    <p:cSldViewPr>
      <p:cViewPr varScale="1">
        <p:scale>
          <a:sx n="153" d="100"/>
          <a:sy n="153" d="100"/>
        </p:scale>
        <p:origin x="184" y="1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677825C-9D08-0345-9E3B-174851E789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398958E-B025-AA43-AA25-2EF07F54209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4997BD4-B654-3C48-95F3-507FB2E99ED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F984705-F31E-B247-921E-BEC9DAD8F3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E9CAA24-9B1F-4849-9915-1036671826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6A999D1-C09A-774E-88DE-47782D8E0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E791D093-4FEB-DB4B-B9E1-BD904FB9080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7EF913-10D1-D249-A852-B9C4CA210605}"/>
              </a:ext>
            </a:extLst>
          </p:cNvPr>
          <p:cNvSpPr txBox="1"/>
          <p:nvPr userDrawn="1"/>
        </p:nvSpPr>
        <p:spPr>
          <a:xfrm>
            <a:off x="4114654" y="4839891"/>
            <a:ext cx="114646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9pPr>
          </a:lstStyle>
          <a:p>
            <a:r>
              <a:rPr lang="en-US" altLang="ja-JP" sz="900">
                <a:solidFill>
                  <a:srgbClr val="A6A6A6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 © Gengo Suzuki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99592" y="1869672"/>
            <a:ext cx="7776864" cy="1404156"/>
          </a:xfrm>
        </p:spPr>
        <p:txBody>
          <a:bodyPr anchor="ctr" anchorCtr="1">
            <a:noAutofit/>
          </a:bodyPr>
          <a:lstStyle>
            <a:lvl1pPr algn="l">
              <a:lnSpc>
                <a:spcPct val="100000"/>
              </a:lnSpc>
              <a:defRPr sz="2400" baseline="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491880" y="3489852"/>
            <a:ext cx="4968552" cy="1242138"/>
          </a:xfrm>
        </p:spPr>
        <p:txBody>
          <a:bodyPr anchor="ctr">
            <a:noAutofit/>
          </a:bodyPr>
          <a:lstStyle>
            <a:lvl1pPr marL="0" indent="0" algn="r">
              <a:lnSpc>
                <a:spcPct val="80000"/>
              </a:lnSpc>
              <a:buFontTx/>
              <a:buNone/>
              <a:defRPr sz="1350" b="0">
                <a:latin typeface="+mn-ea"/>
                <a:ea typeface="+mn-ea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4158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45784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96076" y="86916"/>
            <a:ext cx="2124075" cy="469939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23851" y="86916"/>
            <a:ext cx="6219825" cy="469939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45755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843558"/>
            <a:ext cx="8352928" cy="4212468"/>
          </a:xfrm>
        </p:spPr>
        <p:txBody>
          <a:bodyPr/>
          <a:lstStyle>
            <a:lvl1pPr>
              <a:defRPr baseline="0">
                <a:latin typeface="+mj-lt"/>
              </a:defRPr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87473"/>
            <a:ext cx="8352928" cy="58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344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 b="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138021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288" y="86916"/>
            <a:ext cx="8425184" cy="58935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00050" y="843595"/>
            <a:ext cx="4171950" cy="42124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843595"/>
            <a:ext cx="4171950" cy="421243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594582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7474"/>
            <a:ext cx="8229600" cy="58722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7544" y="903796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383618"/>
            <a:ext cx="4040188" cy="351039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897564"/>
            <a:ext cx="4041775" cy="479822"/>
          </a:xfrm>
        </p:spPr>
        <p:txBody>
          <a:bodyPr anchor="b"/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383618"/>
            <a:ext cx="4041775" cy="351039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372511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6371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8625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21314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6258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7CA7BB40-EF7E-944F-AC72-06F5F66FB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842962"/>
            <a:ext cx="8353425" cy="4158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ja-JP" altLang="en-US"/>
              <a:t>マスタテキストの書式設定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  <a:p>
            <a:pPr lvl="0"/>
            <a:endParaRPr lang="ja-JP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479BE352-57DB-CD41-B616-1E3B0D978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9" y="86916"/>
            <a:ext cx="8353425" cy="58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マスタタイトルの書式設定</a:t>
            </a:r>
          </a:p>
        </p:txBody>
      </p:sp>
      <p:sp>
        <p:nvSpPr>
          <p:cNvPr id="1028" name="正方形/長方形 15">
            <a:extLst>
              <a:ext uri="{FF2B5EF4-FFF2-40B4-BE49-F238E27FC236}">
                <a16:creationId xmlns:a16="http://schemas.microsoft.com/office/drawing/2014/main" id="{DCC60E79-0B70-0F4F-B798-603C852895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32814" y="4893469"/>
            <a:ext cx="503237" cy="21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9pPr>
          </a:lstStyle>
          <a:p>
            <a:fld id="{7713496F-795D-FE40-A05C-921EDA3D6863}" type="slidenum">
              <a:rPr lang="en-US" altLang="ja-JP" sz="1500">
                <a:latin typeface="メイリオ" panose="020B0604030504040204" pitchFamily="34" charset="-128"/>
                <a:ea typeface="メイリオ" panose="020B0604030504040204" pitchFamily="34" charset="-128"/>
              </a:rPr>
              <a:pPr/>
              <a:t>‹#›</a:t>
            </a:fld>
            <a:endParaRPr lang="ja-JP" altLang="en-US" sz="150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0E08B9-6AC0-EC47-8A0F-232DFD6FC1B8}"/>
              </a:ext>
            </a:extLst>
          </p:cNvPr>
          <p:cNvSpPr txBox="1"/>
          <p:nvPr userDrawn="1"/>
        </p:nvSpPr>
        <p:spPr>
          <a:xfrm>
            <a:off x="4114654" y="4893469"/>
            <a:ext cx="1146468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HGP創英角ｺﾞｼｯｸUB" panose="020B0900000000000000" pitchFamily="34" charset="-128"/>
              </a:defRPr>
            </a:lvl9pPr>
          </a:lstStyle>
          <a:p>
            <a:r>
              <a:rPr lang="en-US" altLang="ja-JP" sz="900">
                <a:solidFill>
                  <a:srgbClr val="A6A6A6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 © Gengo Suzuki</a:t>
            </a:r>
            <a:endParaRPr lang="ja-JP" altLang="en-US" sz="900">
              <a:solidFill>
                <a:srgbClr val="A6A6A6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AC7E22-8B77-FB4E-9C83-53140BEDF52F}"/>
              </a:ext>
            </a:extLst>
          </p:cNvPr>
          <p:cNvSpPr/>
          <p:nvPr userDrawn="1"/>
        </p:nvSpPr>
        <p:spPr bwMode="auto">
          <a:xfrm>
            <a:off x="0" y="0"/>
            <a:ext cx="323850" cy="681038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ja-JP" altLang="en-US">
              <a:solidFill>
                <a:schemeClr val="tx1"/>
              </a:solidFill>
              <a:latin typeface="Arial" charset="0"/>
              <a:ea typeface="HGP創英角ｺﾞｼｯｸUB" pitchFamily="5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100" b="1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charset="0"/>
          <a:ea typeface="HGP創英角ｺﾞｼｯｸUB" pitchFamily="50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charset="0"/>
          <a:ea typeface="HGP創英角ｺﾞｼｯｸUB" pitchFamily="50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charset="0"/>
          <a:ea typeface="HGP創英角ｺﾞｼｯｸUB" pitchFamily="50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1800">
          <a:solidFill>
            <a:schemeClr val="tx2"/>
          </a:solidFill>
          <a:latin typeface="Arial" charset="0"/>
          <a:ea typeface="HGP創英角ｺﾞｼｯｸUB" pitchFamily="50" charset="-128"/>
        </a:defRPr>
      </a:lvl9pPr>
    </p:titleStyle>
    <p:bodyStyle>
      <a:lvl1pPr marL="133350" indent="-1333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b="1" kern="1000" spc="75">
          <a:solidFill>
            <a:schemeClr val="tx1"/>
          </a:solidFill>
          <a:latin typeface="+mj-lt"/>
          <a:ea typeface="+mj-ea"/>
          <a:cs typeface="メイリオ" pitchFamily="50" charset="-128"/>
        </a:defRPr>
      </a:lvl1pPr>
      <a:lvl2pPr marL="406004" indent="-1381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500" kern="1000" spc="75">
          <a:solidFill>
            <a:schemeClr val="tx1"/>
          </a:solidFill>
          <a:latin typeface="+mn-lt"/>
          <a:ea typeface="+mn-ea"/>
          <a:cs typeface="メイリオ" pitchFamily="50" charset="-128"/>
        </a:defRPr>
      </a:lvl2pPr>
      <a:lvl3pPr marL="672704" indent="-1321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000" spc="75">
          <a:solidFill>
            <a:schemeClr val="tx1"/>
          </a:solidFill>
          <a:latin typeface="+mn-lt"/>
          <a:ea typeface="+mn-ea"/>
          <a:cs typeface="メイリオ" pitchFamily="50" charset="-128"/>
        </a:defRPr>
      </a:lvl3pPr>
      <a:lvl4pPr marL="939404" indent="-1321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050" kern="1000" spc="75">
          <a:solidFill>
            <a:schemeClr val="tx1"/>
          </a:solidFill>
          <a:latin typeface="+mn-lt"/>
          <a:ea typeface="+mn-ea"/>
          <a:cs typeface="メイリオ" pitchFamily="50" charset="-128"/>
        </a:defRPr>
      </a:lvl4pPr>
      <a:lvl5pPr marL="1213247" indent="-1333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900" kern="1000" spc="75">
          <a:solidFill>
            <a:schemeClr val="tx1"/>
          </a:solidFill>
          <a:latin typeface="+mn-lt"/>
          <a:ea typeface="+mn-ea"/>
          <a:cs typeface="メイリオ" pitchFamily="50" charset="-128"/>
        </a:defRPr>
      </a:lvl5pPr>
      <a:lvl6pPr marL="1556147" indent="-133350" algn="l" rtl="0" eaLnBrk="1" fontAlgn="base" hangingPunct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6pPr>
      <a:lvl7pPr marL="1899047" indent="-133350" algn="l" rtl="0" eaLnBrk="1" fontAlgn="base" hangingPunct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7pPr>
      <a:lvl8pPr marL="2241947" indent="-133350" algn="l" rtl="0" eaLnBrk="1" fontAlgn="base" hangingPunct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8pPr>
      <a:lvl9pPr marL="2584847" indent="-133350" algn="l" rtl="0" eaLnBrk="1" fontAlgn="base" hangingPunct="1">
        <a:spcBef>
          <a:spcPct val="20000"/>
        </a:spcBef>
        <a:spcAft>
          <a:spcPct val="0"/>
        </a:spcAft>
        <a:buChar char="»"/>
        <a:defRPr kumimoji="1" sz="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DAA5F-5619-B841-B4FA-95D4CC235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996533"/>
            <a:ext cx="7776864" cy="684076"/>
          </a:xfrm>
        </p:spPr>
        <p:txBody>
          <a:bodyPr/>
          <a:lstStyle/>
          <a:p>
            <a:r>
              <a:rPr lang="ja-JP" altLang="en-US" sz="2800"/>
              <a:t>分極化する世界のグラフ解析と可視化</a:t>
            </a:r>
            <a:endParaRPr kumimoji="1" lang="ja-JP" altLang="en-US" sz="280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D12B521B-6AE8-F948-982E-72DAEA91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537" y="3002475"/>
            <a:ext cx="4570925" cy="1607617"/>
          </a:xfrm>
        </p:spPr>
        <p:txBody>
          <a:bodyPr/>
          <a:lstStyle/>
          <a:p>
            <a:pPr algn="l"/>
            <a:r>
              <a:rPr lang="ja-JP" altLang="en-US"/>
              <a:t>チーム名：</a:t>
            </a:r>
            <a:endParaRPr lang="en-US" altLang="ja-JP"/>
          </a:p>
          <a:p>
            <a:pPr algn="l"/>
            <a:r>
              <a:rPr lang="ja-JP" altLang="en-US"/>
              <a:t>　開志データサイエンス</a:t>
            </a:r>
            <a:endParaRPr lang="en-US" altLang="ja-JP"/>
          </a:p>
          <a:p>
            <a:pPr algn="l"/>
            <a:endParaRPr lang="en-US" altLang="ja-JP"/>
          </a:p>
          <a:p>
            <a:pPr algn="l"/>
            <a:r>
              <a:rPr lang="ja-JP" altLang="en-US"/>
              <a:t>代表者：</a:t>
            </a:r>
            <a:endParaRPr lang="en-US" altLang="ja-JP"/>
          </a:p>
          <a:p>
            <a:pPr algn="l"/>
            <a:r>
              <a:rPr lang="ja-JP" altLang="en-US"/>
              <a:t>　開志専門職大学　数理・データサイエンスセンター</a:t>
            </a:r>
            <a:endParaRPr lang="en-US" altLang="ja-JP"/>
          </a:p>
          <a:p>
            <a:pPr algn="l"/>
            <a:r>
              <a:rPr lang="ja-JP" altLang="en-US"/>
              <a:t>　鈴木　源吾</a:t>
            </a:r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4AB61F1A-BC8B-EA49-A35D-C3BBE85D4EC8}"/>
              </a:ext>
            </a:extLst>
          </p:cNvPr>
          <p:cNvSpPr/>
          <p:nvPr/>
        </p:nvSpPr>
        <p:spPr bwMode="auto">
          <a:xfrm>
            <a:off x="251520" y="312202"/>
            <a:ext cx="2448272" cy="558656"/>
          </a:xfrm>
          <a:prstGeom prst="wedgeRectCallout">
            <a:avLst>
              <a:gd name="adj1" fmla="val 25850"/>
              <a:gd name="adj2" fmla="val 240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ja-JP" altLang="en-US" sz="1600" b="1"/>
              <a:t>エントリ</a:t>
            </a:r>
            <a:r>
              <a:rPr kumimoji="1" lang="en-US" altLang="ja-JP" sz="1600" b="1"/>
              <a:t>No</a:t>
            </a:r>
            <a:r>
              <a:rPr kumimoji="1" lang="ja-JP" altLang="en-US" sz="1600" b="1"/>
              <a:t> </a:t>
            </a:r>
            <a:r>
              <a:rPr lang="en-US" altLang="ja-JP" sz="1600" b="1"/>
              <a:t>61</a:t>
            </a:r>
            <a:endParaRPr kumimoji="1" lang="en-US" altLang="ja-JP" sz="1600" b="1"/>
          </a:p>
          <a:p>
            <a:r>
              <a:rPr kumimoji="1" lang="ja-JP" altLang="en-US" sz="1600" b="1"/>
              <a:t>タイプ：アイディア</a:t>
            </a:r>
          </a:p>
        </p:txBody>
      </p:sp>
      <p:pic>
        <p:nvPicPr>
          <p:cNvPr id="7" name="図 6" descr="開志専門職大学">
            <a:extLst>
              <a:ext uri="{FF2B5EF4-FFF2-40B4-BE49-F238E27FC236}">
                <a16:creationId xmlns:a16="http://schemas.microsoft.com/office/drawing/2014/main" id="{9B5D860E-AD21-159E-12E6-D6A1B7EDF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560" y="4603528"/>
            <a:ext cx="1668852" cy="405216"/>
          </a:xfrm>
          <a:prstGeom prst="rect">
            <a:avLst/>
          </a:prstGeom>
        </p:spPr>
      </p:pic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3FF9D7F0-C6F7-B8BD-504B-DFCC2987CCC0}"/>
              </a:ext>
            </a:extLst>
          </p:cNvPr>
          <p:cNvSpPr/>
          <p:nvPr/>
        </p:nvSpPr>
        <p:spPr bwMode="auto">
          <a:xfrm>
            <a:off x="6852560" y="2929424"/>
            <a:ext cx="1950550" cy="493234"/>
          </a:xfrm>
          <a:prstGeom prst="wedgeRectCallout">
            <a:avLst>
              <a:gd name="adj1" fmla="val -3951"/>
              <a:gd name="adj2" fmla="val 9598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l" defTabSz="685800"/>
            <a:r>
              <a:rPr lang="ja-JP" altLang="en-US" sz="1400" b="1"/>
              <a:t>新潟市</a:t>
            </a:r>
            <a:r>
              <a:rPr lang="ja-JP" altLang="en-US" sz="1400"/>
              <a:t>に</a:t>
            </a:r>
            <a:r>
              <a:rPr lang="en-US" altLang="ja-JP" sz="1400"/>
              <a:t>2020</a:t>
            </a:r>
            <a:r>
              <a:rPr lang="ja-JP" altLang="en-US" sz="1400"/>
              <a:t>年</a:t>
            </a:r>
            <a:r>
              <a:rPr lang="en-US" altLang="ja-JP" sz="1400"/>
              <a:t>4</a:t>
            </a:r>
            <a:r>
              <a:rPr lang="ja-JP" altLang="en-US" sz="1400"/>
              <a:t>月に開学した専門職大学</a:t>
            </a:r>
            <a:endParaRPr lang="ja-JP" altLang="en-US" sz="1400" dirty="0"/>
          </a:p>
        </p:txBody>
      </p:sp>
      <p:pic>
        <p:nvPicPr>
          <p:cNvPr id="11" name="図 10" descr="建物の前に立っている高層ビル&#10;&#10;自動的に生成された説明">
            <a:extLst>
              <a:ext uri="{FF2B5EF4-FFF2-40B4-BE49-F238E27FC236}">
                <a16:creationId xmlns:a16="http://schemas.microsoft.com/office/drawing/2014/main" id="{44135AF6-E25E-9743-2402-85B754A14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76" y="3651870"/>
            <a:ext cx="1008112" cy="9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999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B53E903-FE4B-E557-CB71-8DFAA240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24" y="915566"/>
            <a:ext cx="8352928" cy="3924436"/>
          </a:xfrm>
        </p:spPr>
        <p:txBody>
          <a:bodyPr>
            <a:normAutofit/>
          </a:bodyPr>
          <a:lstStyle/>
          <a:p>
            <a:r>
              <a:rPr kumimoji="1" lang="ja-JP" altLang="en-US"/>
              <a:t>米中覇権の衝突，ウクライナ，ネットの分断など，世界は急速に分極化に向かっているように見える．こうした世界の分極化の姿を，我々はエビデンスベースで分析していく必要がある</a:t>
            </a:r>
            <a:endParaRPr kumimoji="1" lang="en-US" altLang="ja-JP"/>
          </a:p>
          <a:p>
            <a:endParaRPr kumimoji="1" lang="en-US" altLang="ja-JP"/>
          </a:p>
          <a:p>
            <a:r>
              <a:rPr kumimoji="1" lang="ja-JP" altLang="en-US"/>
              <a:t>世界の外交・地政学的関係を可視化する一つの手段としては</a:t>
            </a:r>
            <a:r>
              <a:rPr lang="ja-JP" altLang="en-US"/>
              <a:t>国連決議の分析がある</a:t>
            </a:r>
            <a:endParaRPr lang="en-US" altLang="ja-JP"/>
          </a:p>
          <a:p>
            <a:endParaRPr kumimoji="1" lang="en-US" altLang="ja-JP"/>
          </a:p>
          <a:p>
            <a:r>
              <a:rPr kumimoji="1" lang="ja-JP" altLang="en-US"/>
              <a:t>例えば，ウクライナ問題に関する国連決議における各国の投票結果は，その時点での地政学的関係を深く反映している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投票結果は，時系列的に変化しており，その状況は外交的観点だけでなく，ビジネスにも大きく影響し，その可視化は有用</a:t>
            </a:r>
            <a:endParaRPr kumimoji="1" lang="en-US" altLang="ja-JP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EE08A3F-34F2-BA29-12EC-C0371BD8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21929247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8959C13-1CD9-38B3-FCFF-F2D8BC366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71550"/>
            <a:ext cx="3627257" cy="415592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513D7A8A-1A85-A88F-ABC4-199F876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国連決議のデータ</a:t>
            </a:r>
          </a:p>
        </p:txBody>
      </p:sp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66C640DC-DAC9-1088-15E7-4DFF24675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52" y="3264553"/>
            <a:ext cx="1700729" cy="1645270"/>
          </a:xfrm>
          <a:prstGeom prst="rect">
            <a:avLst/>
          </a:prstGeom>
        </p:spPr>
      </p:pic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C1DF02C-C799-6CDF-9E64-BA373C5D961D}"/>
              </a:ext>
            </a:extLst>
          </p:cNvPr>
          <p:cNvSpPr/>
          <p:nvPr/>
        </p:nvSpPr>
        <p:spPr bwMode="auto">
          <a:xfrm>
            <a:off x="755576" y="4245092"/>
            <a:ext cx="1152128" cy="682384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4154262-AA3C-F3FC-E6F0-C982D11B623E}"/>
              </a:ext>
            </a:extLst>
          </p:cNvPr>
          <p:cNvCxnSpPr>
            <a:stCxn id="13" idx="3"/>
            <a:endCxn id="12" idx="1"/>
          </p:cNvCxnSpPr>
          <p:nvPr/>
        </p:nvCxnSpPr>
        <p:spPr bwMode="auto">
          <a:xfrm flipV="1">
            <a:off x="1907704" y="4087188"/>
            <a:ext cx="2356048" cy="49909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四角形吹き出し 7">
            <a:extLst>
              <a:ext uri="{FF2B5EF4-FFF2-40B4-BE49-F238E27FC236}">
                <a16:creationId xmlns:a16="http://schemas.microsoft.com/office/drawing/2014/main" id="{6A1ADCDD-46B2-A8D2-C494-2B177FCE9229}"/>
              </a:ext>
            </a:extLst>
          </p:cNvPr>
          <p:cNvSpPr/>
          <p:nvPr/>
        </p:nvSpPr>
        <p:spPr bwMode="auto">
          <a:xfrm>
            <a:off x="6421464" y="3507854"/>
            <a:ext cx="2543024" cy="1430660"/>
          </a:xfrm>
          <a:prstGeom prst="wedgeRectCallout">
            <a:avLst>
              <a:gd name="adj1" fmla="val -93374"/>
              <a:gd name="adj2" fmla="val -2514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ja-JP" sz="1400"/>
              <a:t>【</a:t>
            </a:r>
            <a:r>
              <a:rPr lang="ja-JP" altLang="en-US" sz="1400"/>
              <a:t>投票結果</a:t>
            </a:r>
            <a:r>
              <a:rPr lang="en-US" altLang="ja-JP" sz="1400"/>
              <a:t>】</a:t>
            </a:r>
          </a:p>
          <a:p>
            <a:pPr algn="l"/>
            <a:r>
              <a:rPr kumimoji="1" lang="en-US" altLang="ja-JP" sz="1400"/>
              <a:t>Afghanistan</a:t>
            </a:r>
            <a:r>
              <a:rPr kumimoji="1" lang="ja-JP" altLang="en-US" sz="1400"/>
              <a:t>は賛成（</a:t>
            </a:r>
            <a:r>
              <a:rPr kumimoji="1" lang="en-US" altLang="ja-JP" sz="1400"/>
              <a:t>Y</a:t>
            </a:r>
            <a:r>
              <a:rPr kumimoji="1" lang="ja-JP" altLang="en-US" sz="1400"/>
              <a:t>）</a:t>
            </a:r>
            <a:endParaRPr kumimoji="1" lang="en-US" altLang="ja-JP" sz="1400"/>
          </a:p>
          <a:p>
            <a:pPr algn="l"/>
            <a:r>
              <a:rPr lang="en-US" altLang="ja-JP" sz="1400"/>
              <a:t>Algeria</a:t>
            </a:r>
            <a:r>
              <a:rPr lang="ja-JP" altLang="en-US" sz="1400"/>
              <a:t>は保留（</a:t>
            </a:r>
            <a:r>
              <a:rPr lang="en-US" altLang="ja-JP" sz="1400"/>
              <a:t>A</a:t>
            </a:r>
            <a:r>
              <a:rPr lang="ja-JP" altLang="en-US" sz="1400"/>
              <a:t>）</a:t>
            </a:r>
            <a:endParaRPr lang="en-US" altLang="ja-JP" sz="1400"/>
          </a:p>
          <a:p>
            <a:pPr algn="l"/>
            <a:endParaRPr kumimoji="1" lang="en-US" altLang="ja-JP" sz="1400"/>
          </a:p>
          <a:p>
            <a:pPr algn="l"/>
            <a:r>
              <a:rPr lang="ja-JP" altLang="en-US" sz="1400"/>
              <a:t>投票結果は以下の四種</a:t>
            </a:r>
            <a:endParaRPr lang="en-US" altLang="ja-JP" sz="1400"/>
          </a:p>
          <a:p>
            <a:pPr algn="l"/>
            <a:r>
              <a:rPr lang="ja-JP" altLang="en-US" sz="1400"/>
              <a:t>賛成・反対・保留・投票せず</a:t>
            </a:r>
            <a:endParaRPr lang="en-US" altLang="ja-JP" sz="1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29A647-295E-CFCF-3B99-36CF48133BBA}"/>
              </a:ext>
            </a:extLst>
          </p:cNvPr>
          <p:cNvSpPr txBox="1"/>
          <p:nvPr/>
        </p:nvSpPr>
        <p:spPr>
          <a:xfrm>
            <a:off x="3173012" y="42881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>
                <a:solidFill>
                  <a:srgbClr val="FF0000"/>
                </a:solidFill>
                <a:latin typeface="+mn-lt"/>
                <a:ea typeface="+mn-ea"/>
              </a:rPr>
              <a:t>拡大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31C9810C-2AA4-BC7B-C97A-AB4D460C57D8}"/>
              </a:ext>
            </a:extLst>
          </p:cNvPr>
          <p:cNvSpPr/>
          <p:nvPr/>
        </p:nvSpPr>
        <p:spPr bwMode="auto">
          <a:xfrm>
            <a:off x="755576" y="1625454"/>
            <a:ext cx="2808312" cy="154208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/>
          </a:p>
        </p:txBody>
      </p:sp>
      <p:sp>
        <p:nvSpPr>
          <p:cNvPr id="19" name="四角形吹き出し 18">
            <a:extLst>
              <a:ext uri="{FF2B5EF4-FFF2-40B4-BE49-F238E27FC236}">
                <a16:creationId xmlns:a16="http://schemas.microsoft.com/office/drawing/2014/main" id="{2051ABB8-8260-E05D-09E3-5E793B6C32E9}"/>
              </a:ext>
            </a:extLst>
          </p:cNvPr>
          <p:cNvSpPr/>
          <p:nvPr/>
        </p:nvSpPr>
        <p:spPr bwMode="auto">
          <a:xfrm>
            <a:off x="5467268" y="1275606"/>
            <a:ext cx="3526504" cy="1793142"/>
          </a:xfrm>
          <a:prstGeom prst="wedgeRectCallout">
            <a:avLst>
              <a:gd name="adj1" fmla="val -102862"/>
              <a:gd name="adj2" fmla="val -258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ja-JP" sz="1400"/>
              <a:t>【</a:t>
            </a:r>
            <a:r>
              <a:rPr lang="ja-JP" altLang="en-US" sz="1400"/>
              <a:t>国連決議</a:t>
            </a:r>
            <a:r>
              <a:rPr lang="en-US" altLang="ja-JP" sz="1400"/>
              <a:t>】</a:t>
            </a:r>
            <a:endParaRPr lang="en" altLang="ja-JP" sz="1400"/>
          </a:p>
          <a:p>
            <a:pPr algn="l"/>
            <a:r>
              <a:rPr lang="en" altLang="ja-JP" sz="1400"/>
              <a:t>Territorial integrity of Ukraine : defending the principles of the Charter of the United Nations</a:t>
            </a:r>
          </a:p>
          <a:p>
            <a:pPr algn="l"/>
            <a:endParaRPr lang="en-US" altLang="ja-JP" sz="1400"/>
          </a:p>
          <a:p>
            <a:pPr algn="l"/>
            <a:r>
              <a:rPr lang="ja-JP" altLang="en-US" sz="1400"/>
              <a:t>ウクライナの領土保全：国際連合憲章の原則を守るために</a:t>
            </a:r>
            <a:endParaRPr lang="en-US" altLang="ja-JP" sz="1400"/>
          </a:p>
        </p:txBody>
      </p:sp>
      <p:sp>
        <p:nvSpPr>
          <p:cNvPr id="20" name="四角形吹き出し 19">
            <a:extLst>
              <a:ext uri="{FF2B5EF4-FFF2-40B4-BE49-F238E27FC236}">
                <a16:creationId xmlns:a16="http://schemas.microsoft.com/office/drawing/2014/main" id="{51DBAE5E-BAD2-595C-FCBE-FB1A5CCDAC5B}"/>
              </a:ext>
            </a:extLst>
          </p:cNvPr>
          <p:cNvSpPr/>
          <p:nvPr/>
        </p:nvSpPr>
        <p:spPr bwMode="auto">
          <a:xfrm>
            <a:off x="3973192" y="281393"/>
            <a:ext cx="4896544" cy="668291"/>
          </a:xfrm>
          <a:prstGeom prst="wedgeRectCallout">
            <a:avLst>
              <a:gd name="adj1" fmla="val 207"/>
              <a:gd name="adj2" fmla="val -3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400" b="1"/>
              <a:t>国連決議の投票結果は，国連の</a:t>
            </a:r>
            <a:r>
              <a:rPr lang="en-US" altLang="ja-JP" sz="1400" b="1"/>
              <a:t>Web</a:t>
            </a:r>
            <a:r>
              <a:rPr lang="ja-JP" altLang="en-US" sz="1400" b="1"/>
              <a:t>ページで公開されており，取得することができる</a:t>
            </a:r>
            <a:endParaRPr lang="en-US" altLang="ja-JP" sz="1400" b="1"/>
          </a:p>
        </p:txBody>
      </p:sp>
    </p:spTree>
    <p:extLst>
      <p:ext uri="{BB962C8B-B14F-4D97-AF65-F5344CB8AC3E}">
        <p14:creationId xmlns:p14="http://schemas.microsoft.com/office/powerpoint/2010/main" val="4221305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BC557E6-06C1-52D3-CB8E-60AFEA52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034748"/>
            <a:ext cx="8352928" cy="1296157"/>
          </a:xfrm>
        </p:spPr>
        <p:txBody>
          <a:bodyPr>
            <a:normAutofit/>
          </a:bodyPr>
          <a:lstStyle/>
          <a:p>
            <a:r>
              <a:rPr lang="ja-JP" altLang="en-US"/>
              <a:t>国をノード，つながりをエッジとするグラフを作成</a:t>
            </a:r>
            <a:endParaRPr lang="en-US" altLang="ja-JP"/>
          </a:p>
          <a:p>
            <a:r>
              <a:rPr lang="ja-JP" altLang="en-US"/>
              <a:t>似た投票行動を行なっている国は，つながりが強いと解釈できる</a:t>
            </a:r>
            <a:endParaRPr lang="en-US" altLang="ja-JP"/>
          </a:p>
          <a:p>
            <a:r>
              <a:rPr kumimoji="1" lang="ja-JP" altLang="en-US"/>
              <a:t>つながりは，</a:t>
            </a:r>
            <a:r>
              <a:rPr kumimoji="1" lang="ja-JP" altLang="en-US" u="sng"/>
              <a:t>投票結果の共通性により判定</a:t>
            </a:r>
            <a:r>
              <a:rPr kumimoji="1" lang="ja-JP" altLang="en-US"/>
              <a:t>する（下図参照）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72695CE-51F1-DD82-1671-6A50E09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アプローチ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E6CE7A91-8674-80FC-6678-2FB28E35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07156"/>
              </p:ext>
            </p:extLst>
          </p:nvPr>
        </p:nvGraphicFramePr>
        <p:xfrm>
          <a:off x="1388288" y="2445742"/>
          <a:ext cx="5688632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5516794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06784315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11657913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057862909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60204662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59327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国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国</a:t>
                      </a:r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国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国</a:t>
                      </a:r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国</a:t>
                      </a:r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5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決議</a:t>
                      </a:r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Y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Y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36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決議</a:t>
                      </a:r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Y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Y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1136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決議</a:t>
                      </a:r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Y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2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決議</a:t>
                      </a:r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Y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Y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</a:t>
                      </a:r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9100083"/>
                  </a:ext>
                </a:extLst>
              </a:tr>
            </a:tbl>
          </a:graphicData>
        </a:graphic>
      </p:graphicFrame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808C48EC-B8EF-3A3A-1E69-51CA243D56D3}"/>
              </a:ext>
            </a:extLst>
          </p:cNvPr>
          <p:cNvSpPr/>
          <p:nvPr/>
        </p:nvSpPr>
        <p:spPr bwMode="auto">
          <a:xfrm>
            <a:off x="8102326" y="2193715"/>
            <a:ext cx="862162" cy="576064"/>
          </a:xfrm>
          <a:prstGeom prst="wedgeRectCallout">
            <a:avLst>
              <a:gd name="adj1" fmla="val -160866"/>
              <a:gd name="adj2" fmla="val 5133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ja-JP" sz="1400"/>
              <a:t>Y </a:t>
            </a:r>
            <a:r>
              <a:rPr lang="ja-JP" altLang="en-US" sz="1400"/>
              <a:t>賛成</a:t>
            </a:r>
            <a:endParaRPr lang="en-US" altLang="ja-JP" sz="1400"/>
          </a:p>
          <a:p>
            <a:pPr algn="l"/>
            <a:r>
              <a:rPr lang="en-US" altLang="ja-JP" sz="1400"/>
              <a:t>N</a:t>
            </a:r>
            <a:r>
              <a:rPr lang="ja-JP" altLang="en-US" sz="1400"/>
              <a:t> 反対</a:t>
            </a:r>
            <a:endParaRPr lang="en-US" altLang="ja-JP" sz="14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1EA2E4E-8908-C12C-AEA5-BE80570A0124}"/>
              </a:ext>
            </a:extLst>
          </p:cNvPr>
          <p:cNvSpPr/>
          <p:nvPr/>
        </p:nvSpPr>
        <p:spPr bwMode="auto">
          <a:xfrm>
            <a:off x="2396400" y="2445742"/>
            <a:ext cx="936104" cy="18002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E1892406-1ED2-17C0-3804-24F59D0EA126}"/>
              </a:ext>
            </a:extLst>
          </p:cNvPr>
          <p:cNvSpPr/>
          <p:nvPr/>
        </p:nvSpPr>
        <p:spPr bwMode="auto">
          <a:xfrm>
            <a:off x="4304612" y="2445742"/>
            <a:ext cx="936104" cy="1800200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900A489-E8DD-4C6F-69C9-EE153597D331}"/>
              </a:ext>
            </a:extLst>
          </p:cNvPr>
          <p:cNvSpPr/>
          <p:nvPr/>
        </p:nvSpPr>
        <p:spPr bwMode="auto">
          <a:xfrm>
            <a:off x="3380787" y="2445742"/>
            <a:ext cx="936104" cy="1800200"/>
          </a:xfrm>
          <a:prstGeom prst="round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3C73E05-89B9-F63C-DD0A-783C1759F8C0}"/>
              </a:ext>
            </a:extLst>
          </p:cNvPr>
          <p:cNvSpPr/>
          <p:nvPr/>
        </p:nvSpPr>
        <p:spPr bwMode="auto">
          <a:xfrm>
            <a:off x="6139924" y="2445742"/>
            <a:ext cx="936104" cy="1800200"/>
          </a:xfrm>
          <a:prstGeom prst="roundRect">
            <a:avLst/>
          </a:prstGeom>
          <a:noFill/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7F682341-8DE8-B18C-713F-E553EB4D7622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 bwMode="auto">
          <a:xfrm rot="16200000" flipH="1">
            <a:off x="3818558" y="3291836"/>
            <a:ext cx="12700" cy="1908212"/>
          </a:xfrm>
          <a:prstGeom prst="bentConnector3">
            <a:avLst>
              <a:gd name="adj1" fmla="val 422181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E55B356C-A82E-21FF-5F87-788370E40633}"/>
              </a:ext>
            </a:extLst>
          </p:cNvPr>
          <p:cNvCxnSpPr>
            <a:cxnSpLocks/>
            <a:stCxn id="8" idx="2"/>
            <a:endCxn id="10" idx="2"/>
          </p:cNvCxnSpPr>
          <p:nvPr/>
        </p:nvCxnSpPr>
        <p:spPr bwMode="auto">
          <a:xfrm rot="16200000" flipH="1">
            <a:off x="5228407" y="2866373"/>
            <a:ext cx="12700" cy="2759137"/>
          </a:xfrm>
          <a:prstGeom prst="bentConnector3">
            <a:avLst>
              <a:gd name="adj1" fmla="val 1800000"/>
            </a:avLst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FA71CEB-D055-DD3E-D7EA-CB8F24DD58C6}"/>
              </a:ext>
            </a:extLst>
          </p:cNvPr>
          <p:cNvSpPr txBox="1"/>
          <p:nvPr/>
        </p:nvSpPr>
        <p:spPr>
          <a:xfrm>
            <a:off x="3233172" y="4774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>
                <a:solidFill>
                  <a:srgbClr val="FF0000"/>
                </a:solidFill>
                <a:latin typeface="+mn-lt"/>
                <a:ea typeface="+mn-ea"/>
              </a:rPr>
              <a:t>エッジ作成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544F49-61E2-78C2-56BA-87C70B5AC5D9}"/>
              </a:ext>
            </a:extLst>
          </p:cNvPr>
          <p:cNvSpPr txBox="1"/>
          <p:nvPr/>
        </p:nvSpPr>
        <p:spPr>
          <a:xfrm>
            <a:off x="5234757" y="45159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>
                <a:solidFill>
                  <a:srgbClr val="00B0F0"/>
                </a:solidFill>
                <a:latin typeface="+mn-lt"/>
                <a:ea typeface="+mn-ea"/>
              </a:rPr>
              <a:t>エッジ作成</a:t>
            </a:r>
          </a:p>
        </p:txBody>
      </p:sp>
    </p:spTree>
    <p:extLst>
      <p:ext uri="{BB962C8B-B14F-4D97-AF65-F5344CB8AC3E}">
        <p14:creationId xmlns:p14="http://schemas.microsoft.com/office/powerpoint/2010/main" val="22628544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F473F74-2370-2D77-16E3-120BCACB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87473"/>
            <a:ext cx="8352928" cy="482458"/>
          </a:xfrm>
        </p:spPr>
        <p:txBody>
          <a:bodyPr/>
          <a:lstStyle/>
          <a:p>
            <a:r>
              <a:rPr kumimoji="1" lang="ja-JP" altLang="en-US"/>
              <a:t>国連決議データのグラフ化（例）</a:t>
            </a:r>
          </a:p>
        </p:txBody>
      </p:sp>
      <p:pic>
        <p:nvPicPr>
          <p:cNvPr id="5" name="図 4" descr="背景パターン&#10;&#10;自動的に生成された説明">
            <a:extLst>
              <a:ext uri="{FF2B5EF4-FFF2-40B4-BE49-F238E27FC236}">
                <a16:creationId xmlns:a16="http://schemas.microsoft.com/office/drawing/2014/main" id="{A459C073-DCC2-D2C8-196A-3CF7E03B3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07101"/>
            <a:ext cx="4861084" cy="3815028"/>
          </a:xfrm>
          <a:prstGeom prst="rect">
            <a:avLst/>
          </a:prstGeom>
        </p:spPr>
      </p:pic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EFF43F5F-0256-72C8-34DD-A890192C5872}"/>
              </a:ext>
            </a:extLst>
          </p:cNvPr>
          <p:cNvSpPr/>
          <p:nvPr/>
        </p:nvSpPr>
        <p:spPr bwMode="auto">
          <a:xfrm>
            <a:off x="611560" y="596775"/>
            <a:ext cx="5976664" cy="482458"/>
          </a:xfrm>
          <a:prstGeom prst="wedgeRectCallout">
            <a:avLst>
              <a:gd name="adj1" fmla="val 207"/>
              <a:gd name="adj2" fmla="val -39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ja-JP" sz="1400" b="1"/>
              <a:t>Ukraine</a:t>
            </a:r>
            <a:r>
              <a:rPr lang="ja-JP" altLang="en-US" sz="1400" b="1"/>
              <a:t>（ウクライナ）をキーワードとして，国連決議を検索したときの最新</a:t>
            </a:r>
            <a:r>
              <a:rPr lang="en-US" altLang="ja-JP" sz="1400" b="1"/>
              <a:t>10</a:t>
            </a:r>
            <a:r>
              <a:rPr lang="ja-JP" altLang="en-US" sz="1400" b="1"/>
              <a:t>件の投票結果を活用して国際関係をグラフ化</a:t>
            </a:r>
            <a:endParaRPr lang="en-US" altLang="ja-JP" sz="14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E184FF-37BA-CFF3-7315-BB328A857B44}"/>
              </a:ext>
            </a:extLst>
          </p:cNvPr>
          <p:cNvSpPr txBox="1"/>
          <p:nvPr/>
        </p:nvSpPr>
        <p:spPr>
          <a:xfrm>
            <a:off x="6732240" y="569931"/>
            <a:ext cx="2307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00">
                <a:latin typeface="+mn-lt"/>
                <a:ea typeface="+mn-ea"/>
              </a:rPr>
              <a:t>注：</a:t>
            </a:r>
            <a:endParaRPr kumimoji="1" lang="en-US" altLang="ja-JP" sz="1000">
              <a:latin typeface="+mn-lt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+mn-lt"/>
                <a:ea typeface="+mn-ea"/>
              </a:rPr>
              <a:t>ウクライナ紛争に関する決議とは限らない</a:t>
            </a:r>
            <a:endParaRPr kumimoji="1" lang="en-US" altLang="ja-JP" sz="1000">
              <a:latin typeface="+mn-lt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ja-JP" altLang="en-US" sz="1000">
                <a:latin typeface="+mn-lt"/>
                <a:ea typeface="+mn-ea"/>
              </a:rPr>
              <a:t>エッジの意味を分析できておらず，地政学的なつながりとは限らない</a:t>
            </a:r>
            <a:endParaRPr kumimoji="1" lang="en-US" altLang="ja-JP" sz="1000">
              <a:latin typeface="+mn-lt"/>
              <a:ea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ja-JP" altLang="en-US" sz="1000">
                <a:latin typeface="+mn-lt"/>
                <a:ea typeface="+mn-ea"/>
              </a:rPr>
              <a:t>すべての投票結果の一致によってグラフを作成</a:t>
            </a:r>
            <a:endParaRPr kumimoji="1" lang="ja-JP" altLang="en-US" sz="1000">
              <a:latin typeface="+mn-lt"/>
              <a:ea typeface="+mn-ea"/>
            </a:endParaRPr>
          </a:p>
        </p:txBody>
      </p:sp>
      <p:sp>
        <p:nvSpPr>
          <p:cNvPr id="8" name="四角形吹き出し 7">
            <a:extLst>
              <a:ext uri="{FF2B5EF4-FFF2-40B4-BE49-F238E27FC236}">
                <a16:creationId xmlns:a16="http://schemas.microsoft.com/office/drawing/2014/main" id="{C95CB3C3-7D7A-E2BB-6C0B-F57D53AF8447}"/>
              </a:ext>
            </a:extLst>
          </p:cNvPr>
          <p:cNvSpPr/>
          <p:nvPr/>
        </p:nvSpPr>
        <p:spPr bwMode="auto">
          <a:xfrm>
            <a:off x="179512" y="2944928"/>
            <a:ext cx="1800200" cy="742558"/>
          </a:xfrm>
          <a:prstGeom prst="wedgeRectCallout">
            <a:avLst>
              <a:gd name="adj1" fmla="val 133540"/>
              <a:gd name="adj2" fmla="val -186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400"/>
              <a:t>中国を中心としたクラスタ．アフリカの多くの国を含む</a:t>
            </a:r>
            <a:endParaRPr lang="en-US" altLang="ja-JP" sz="1400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CDEB991B-CD8E-B210-3EA3-2C2BFA69008F}"/>
              </a:ext>
            </a:extLst>
          </p:cNvPr>
          <p:cNvSpPr/>
          <p:nvPr/>
        </p:nvSpPr>
        <p:spPr bwMode="auto">
          <a:xfrm>
            <a:off x="179512" y="1491629"/>
            <a:ext cx="1440160" cy="626203"/>
          </a:xfrm>
          <a:prstGeom prst="wedgeRectCallout">
            <a:avLst>
              <a:gd name="adj1" fmla="val 188990"/>
              <a:gd name="adj2" fmla="val -239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ja-JP" sz="1400"/>
              <a:t>EU</a:t>
            </a:r>
            <a:r>
              <a:rPr lang="ja-JP" altLang="en-US" sz="1400"/>
              <a:t>に近い国のクラスタ</a:t>
            </a:r>
            <a:endParaRPr lang="en-US" altLang="ja-JP" sz="1400"/>
          </a:p>
        </p:txBody>
      </p:sp>
      <p:sp>
        <p:nvSpPr>
          <p:cNvPr id="10" name="四角形吹き出し 9">
            <a:extLst>
              <a:ext uri="{FF2B5EF4-FFF2-40B4-BE49-F238E27FC236}">
                <a16:creationId xmlns:a16="http://schemas.microsoft.com/office/drawing/2014/main" id="{E3B75E2D-F6C5-784C-C783-975D327E3026}"/>
              </a:ext>
            </a:extLst>
          </p:cNvPr>
          <p:cNvSpPr/>
          <p:nvPr/>
        </p:nvSpPr>
        <p:spPr bwMode="auto">
          <a:xfrm>
            <a:off x="6804248" y="2427733"/>
            <a:ext cx="1800200" cy="515295"/>
          </a:xfrm>
          <a:prstGeom prst="wedgeRectCallout">
            <a:avLst>
              <a:gd name="adj1" fmla="val -101807"/>
              <a:gd name="adj2" fmla="val 367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400"/>
              <a:t>日本を含むクラスタ</a:t>
            </a:r>
            <a:endParaRPr lang="en-US" altLang="ja-JP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12E5FF-B5CF-4627-326E-C3AA4CB00109}"/>
              </a:ext>
            </a:extLst>
          </p:cNvPr>
          <p:cNvSpPr txBox="1"/>
          <p:nvPr/>
        </p:nvSpPr>
        <p:spPr>
          <a:xfrm>
            <a:off x="6821720" y="4373514"/>
            <a:ext cx="2307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000">
                <a:latin typeface="+mn-lt"/>
                <a:ea typeface="+mn-ea"/>
              </a:rPr>
              <a:t>グラフデータを</a:t>
            </a:r>
            <a:r>
              <a:rPr kumimoji="1" lang="en-US" altLang="ja-JP" sz="1000">
                <a:latin typeface="+mn-lt"/>
                <a:ea typeface="+mn-ea"/>
              </a:rPr>
              <a:t>Neo4j</a:t>
            </a:r>
            <a:r>
              <a:rPr kumimoji="1" lang="ja-JP" altLang="en-US" sz="1000">
                <a:latin typeface="+mn-lt"/>
                <a:ea typeface="+mn-ea"/>
              </a:rPr>
              <a:t>により構築</a:t>
            </a:r>
            <a:endParaRPr kumimoji="1" lang="en-US" altLang="ja-JP" sz="1000">
              <a:latin typeface="+mn-lt"/>
              <a:ea typeface="+mn-ea"/>
            </a:endParaRPr>
          </a:p>
          <a:p>
            <a:pPr algn="l"/>
            <a:r>
              <a:rPr lang="en-US" altLang="ja-JP" sz="1000">
                <a:latin typeface="+mn-lt"/>
                <a:ea typeface="+mn-ea"/>
              </a:rPr>
              <a:t>Neo4j Bloom</a:t>
            </a:r>
            <a:r>
              <a:rPr lang="ja-JP" altLang="en-US" sz="1000">
                <a:latin typeface="+mn-lt"/>
                <a:ea typeface="+mn-ea"/>
              </a:rPr>
              <a:t>により可視化</a:t>
            </a:r>
            <a:endParaRPr kumimoji="1" lang="ja-JP" altLang="en-US" sz="1000">
              <a:latin typeface="+mn-lt"/>
              <a:ea typeface="+mn-ea"/>
            </a:endParaRPr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6E1DF3C7-389C-ABE6-3932-569840B22F3A}"/>
              </a:ext>
            </a:extLst>
          </p:cNvPr>
          <p:cNvSpPr/>
          <p:nvPr/>
        </p:nvSpPr>
        <p:spPr bwMode="auto">
          <a:xfrm>
            <a:off x="7210056" y="3265787"/>
            <a:ext cx="1538408" cy="515295"/>
          </a:xfrm>
          <a:prstGeom prst="wedgeRectCallout">
            <a:avLst>
              <a:gd name="adj1" fmla="val -89343"/>
              <a:gd name="adj2" fmla="val 3528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400"/>
              <a:t>アメリカ合衆国（</a:t>
            </a:r>
            <a:r>
              <a:rPr lang="en-US" altLang="ja-JP" sz="1400"/>
              <a:t>USA</a:t>
            </a:r>
            <a:r>
              <a:rPr lang="ja-JP" altLang="en-US" sz="1400"/>
              <a:t>）は孤立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17948199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0D52F48-AEAD-E1DF-CE85-A04050D0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国連決議のデータのグラフ化（例）：日本を含むクラスタ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9DD620-7AC0-DD62-EAA8-BAB0B6B6281F}"/>
              </a:ext>
            </a:extLst>
          </p:cNvPr>
          <p:cNvSpPr txBox="1"/>
          <p:nvPr/>
        </p:nvSpPr>
        <p:spPr>
          <a:xfrm>
            <a:off x="4139952" y="2427734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>
                <a:latin typeface="+mn-lt"/>
                <a:ea typeface="+mn-ea"/>
              </a:rPr>
              <a:t>含まれる国の例</a:t>
            </a:r>
            <a:endParaRPr kumimoji="1"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ニュージーランド（</a:t>
            </a:r>
            <a:r>
              <a:rPr lang="en-US" altLang="ja-JP" sz="1400">
                <a:latin typeface="+mn-lt"/>
                <a:ea typeface="+mn-ea"/>
              </a:rPr>
              <a:t>NZL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ベルギー（</a:t>
            </a:r>
            <a:r>
              <a:rPr lang="en-US" altLang="ja-JP" sz="1400">
                <a:latin typeface="+mn-lt"/>
                <a:ea typeface="+mn-ea"/>
              </a:rPr>
              <a:t>BEL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ノルウェー（</a:t>
            </a:r>
            <a:r>
              <a:rPr lang="en-US" altLang="ja-JP" sz="1400">
                <a:latin typeface="+mn-lt"/>
                <a:ea typeface="+mn-ea"/>
              </a:rPr>
              <a:t>NOR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フィンランド（</a:t>
            </a:r>
            <a:r>
              <a:rPr lang="en-US" altLang="ja-JP" sz="1400">
                <a:latin typeface="+mn-lt"/>
                <a:ea typeface="+mn-ea"/>
              </a:rPr>
              <a:t>FIN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</p:txBody>
      </p:sp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D0989879-9DF3-07D6-9ED4-E0504A0DC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2" y="1203598"/>
            <a:ext cx="3366177" cy="3219822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43B4459-884C-70C9-6F09-6FD8510B65EB}"/>
              </a:ext>
            </a:extLst>
          </p:cNvPr>
          <p:cNvSpPr/>
          <p:nvPr/>
        </p:nvSpPr>
        <p:spPr bwMode="auto">
          <a:xfrm>
            <a:off x="2915816" y="1491630"/>
            <a:ext cx="648072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/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B8FEBEDC-246B-BEF7-7A16-430FBC97338A}"/>
              </a:ext>
            </a:extLst>
          </p:cNvPr>
          <p:cNvSpPr/>
          <p:nvPr/>
        </p:nvSpPr>
        <p:spPr bwMode="auto">
          <a:xfrm>
            <a:off x="4716016" y="1226978"/>
            <a:ext cx="1285165" cy="589090"/>
          </a:xfrm>
          <a:prstGeom prst="wedgeRectCallout">
            <a:avLst>
              <a:gd name="adj1" fmla="val -142434"/>
              <a:gd name="adj2" fmla="val 573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400"/>
              <a:t>日本（</a:t>
            </a:r>
            <a:r>
              <a:rPr lang="en-US" altLang="ja-JP" sz="1400"/>
              <a:t>JPN</a:t>
            </a:r>
            <a:r>
              <a:rPr lang="ja-JP" altLang="en-US" sz="1400"/>
              <a:t>）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37371745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E3CBC09-9384-A65E-83BF-B9076E45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国連決議データのグラフ化（例）：中国を含むクラスタ</a:t>
            </a:r>
          </a:p>
        </p:txBody>
      </p:sp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CDA82E61-C94A-5CB4-91B9-D85A959F2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81610"/>
            <a:ext cx="4331459" cy="4279020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D920375-720A-AA9B-B396-9B28F84F7BF9}"/>
              </a:ext>
            </a:extLst>
          </p:cNvPr>
          <p:cNvSpPr/>
          <p:nvPr/>
        </p:nvSpPr>
        <p:spPr bwMode="auto">
          <a:xfrm>
            <a:off x="2771800" y="3579862"/>
            <a:ext cx="504056" cy="576064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/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738CF185-D9DE-8102-C50B-DF03A7EB29BA}"/>
              </a:ext>
            </a:extLst>
          </p:cNvPr>
          <p:cNvSpPr/>
          <p:nvPr/>
        </p:nvSpPr>
        <p:spPr bwMode="auto">
          <a:xfrm>
            <a:off x="5519083" y="3445298"/>
            <a:ext cx="1285165" cy="589090"/>
          </a:xfrm>
          <a:prstGeom prst="wedgeRectCallout">
            <a:avLst>
              <a:gd name="adj1" fmla="val -218327"/>
              <a:gd name="adj2" fmla="val 6879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400"/>
              <a:t>中国（</a:t>
            </a:r>
            <a:r>
              <a:rPr lang="en-US" altLang="ja-JP" sz="1400"/>
              <a:t>CHN</a:t>
            </a:r>
            <a:r>
              <a:rPr lang="ja-JP" altLang="en-US" sz="1400"/>
              <a:t>）</a:t>
            </a:r>
            <a:endParaRPr lang="en-US" altLang="ja-JP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FD416E-1F50-C4B5-84F0-79A0F2DEF695}"/>
              </a:ext>
            </a:extLst>
          </p:cNvPr>
          <p:cNvSpPr txBox="1"/>
          <p:nvPr/>
        </p:nvSpPr>
        <p:spPr>
          <a:xfrm>
            <a:off x="5292080" y="1779662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>
                <a:latin typeface="+mn-lt"/>
                <a:ea typeface="+mn-ea"/>
              </a:rPr>
              <a:t>含まれる国の例</a:t>
            </a:r>
            <a:endParaRPr kumimoji="1"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タイ（</a:t>
            </a:r>
            <a:r>
              <a:rPr lang="en-US" altLang="ja-JP" sz="1400">
                <a:latin typeface="+mn-lt"/>
                <a:ea typeface="+mn-ea"/>
              </a:rPr>
              <a:t>THA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ウズベキスタン（</a:t>
            </a:r>
            <a:r>
              <a:rPr lang="en-US" altLang="ja-JP" sz="1400">
                <a:latin typeface="+mn-lt"/>
                <a:ea typeface="+mn-ea"/>
              </a:rPr>
              <a:t>UZB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ザンビア（</a:t>
            </a:r>
            <a:r>
              <a:rPr lang="en-US" altLang="ja-JP" sz="1400">
                <a:latin typeface="+mn-lt"/>
                <a:ea typeface="+mn-ea"/>
              </a:rPr>
              <a:t>ZAF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ウガンダ（</a:t>
            </a:r>
            <a:r>
              <a:rPr lang="en-US" altLang="ja-JP" sz="1400">
                <a:latin typeface="+mn-lt"/>
                <a:ea typeface="+mn-ea"/>
              </a:rPr>
              <a:t>UGA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45834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D2AEFB3-DF38-3203-313B-0A6AFA2D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国連決議データのグラフ化（例）：</a:t>
            </a:r>
            <a:r>
              <a:rPr kumimoji="1" lang="en-US" altLang="ja-JP"/>
              <a:t>EU</a:t>
            </a:r>
            <a:r>
              <a:rPr kumimoji="1" lang="ja-JP" altLang="en-US"/>
              <a:t>に近いクラスタ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48CE6FB-D0BD-8225-6458-B8EA1752C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31590"/>
            <a:ext cx="3388073" cy="350785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A5727B-6744-CE41-5665-00D4525195E9}"/>
              </a:ext>
            </a:extLst>
          </p:cNvPr>
          <p:cNvSpPr txBox="1"/>
          <p:nvPr/>
        </p:nvSpPr>
        <p:spPr>
          <a:xfrm>
            <a:off x="4932040" y="1995686"/>
            <a:ext cx="345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>
                <a:latin typeface="+mn-lt"/>
                <a:ea typeface="+mn-ea"/>
              </a:rPr>
              <a:t>含まれる国の例</a:t>
            </a:r>
            <a:endParaRPr kumimoji="1"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フランス（</a:t>
            </a:r>
            <a:r>
              <a:rPr lang="en" altLang="ja-JP" sz="1400">
                <a:latin typeface="+mn-lt"/>
                <a:ea typeface="+mn-ea"/>
              </a:rPr>
              <a:t>FRA</a:t>
            </a:r>
            <a:r>
              <a:rPr lang="ja-JP" altLang="en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イギリス（</a:t>
            </a:r>
            <a:r>
              <a:rPr lang="en-US" altLang="ja-JP" sz="1400">
                <a:latin typeface="+mn-lt"/>
                <a:ea typeface="+mn-ea"/>
              </a:rPr>
              <a:t>GBR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ハンガリー（</a:t>
            </a:r>
            <a:r>
              <a:rPr lang="en-US" altLang="ja-JP" sz="1400">
                <a:latin typeface="+mn-lt"/>
                <a:ea typeface="+mn-ea"/>
              </a:rPr>
              <a:t>HUN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sz="1400">
                <a:latin typeface="+mn-lt"/>
                <a:ea typeface="+mn-ea"/>
              </a:rPr>
              <a:t>クロアチア（</a:t>
            </a:r>
            <a:r>
              <a:rPr lang="en-US" altLang="ja-JP" sz="1400">
                <a:latin typeface="+mn-lt"/>
                <a:ea typeface="+mn-ea"/>
              </a:rPr>
              <a:t>HRV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>
              <a:latin typeface="+mn-lt"/>
              <a:ea typeface="+mn-ea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B6496D18-2031-2E73-B98B-C09D44F81973}"/>
              </a:ext>
            </a:extLst>
          </p:cNvPr>
          <p:cNvSpPr/>
          <p:nvPr/>
        </p:nvSpPr>
        <p:spPr bwMode="auto">
          <a:xfrm>
            <a:off x="2843808" y="4011910"/>
            <a:ext cx="648072" cy="648072"/>
          </a:xfrm>
          <a:prstGeom prst="round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kumimoji="1" lang="ja-JP" altLang="en-US" sz="1600"/>
          </a:p>
        </p:txBody>
      </p:sp>
      <p:sp>
        <p:nvSpPr>
          <p:cNvPr id="8" name="四角形吹き出し 7">
            <a:extLst>
              <a:ext uri="{FF2B5EF4-FFF2-40B4-BE49-F238E27FC236}">
                <a16:creationId xmlns:a16="http://schemas.microsoft.com/office/drawing/2014/main" id="{25DCE232-2BE0-2F14-D5A6-89F7BC3591C8}"/>
              </a:ext>
            </a:extLst>
          </p:cNvPr>
          <p:cNvSpPr/>
          <p:nvPr/>
        </p:nvSpPr>
        <p:spPr bwMode="auto">
          <a:xfrm>
            <a:off x="5940152" y="3507854"/>
            <a:ext cx="1656184" cy="589090"/>
          </a:xfrm>
          <a:prstGeom prst="wedgeRectCallout">
            <a:avLst>
              <a:gd name="adj1" fmla="val -194717"/>
              <a:gd name="adj2" fmla="val 7155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400">
                <a:latin typeface="+mn-lt"/>
                <a:ea typeface="+mn-ea"/>
              </a:rPr>
              <a:t>ドイツ（</a:t>
            </a:r>
            <a:r>
              <a:rPr lang="en-US" altLang="ja-JP" sz="1400">
                <a:latin typeface="+mn-lt"/>
                <a:ea typeface="+mn-ea"/>
              </a:rPr>
              <a:t>DEU</a:t>
            </a:r>
            <a:r>
              <a:rPr lang="ja-JP" altLang="en-US" sz="1400">
                <a:latin typeface="+mn-lt"/>
                <a:ea typeface="+mn-ea"/>
              </a:rPr>
              <a:t>）</a:t>
            </a:r>
            <a:endParaRPr lang="en-US" altLang="ja-JP" sz="1400"/>
          </a:p>
        </p:txBody>
      </p:sp>
    </p:spTree>
    <p:extLst>
      <p:ext uri="{BB962C8B-B14F-4D97-AF65-F5344CB8AC3E}">
        <p14:creationId xmlns:p14="http://schemas.microsoft.com/office/powerpoint/2010/main" val="2850112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54F5BE3-067E-E210-FFAA-A0753860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0" y="1203598"/>
            <a:ext cx="8352928" cy="3708412"/>
          </a:xfrm>
        </p:spPr>
        <p:txBody>
          <a:bodyPr/>
          <a:lstStyle/>
          <a:p>
            <a:r>
              <a:rPr kumimoji="1" lang="ja-JP" altLang="en-US"/>
              <a:t>国連決議データ収集の自動化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決議のトピックの適切な分類</a:t>
            </a:r>
            <a:endParaRPr kumimoji="1" lang="en-US" altLang="ja-JP"/>
          </a:p>
          <a:p>
            <a:pPr lvl="1"/>
            <a:r>
              <a:rPr kumimoji="1" lang="ja-JP" altLang="en-US"/>
              <a:t>トピックの地政学的な特徴を適切に分類することが必要である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物・金・人の移動のネットワークのグラフデータ化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上記データも含んだ，多様なデータによる分析と精度向上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1C71888-F164-6FFE-44C1-4866179F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今後の課題</a:t>
            </a:r>
          </a:p>
        </p:txBody>
      </p:sp>
    </p:spTree>
    <p:extLst>
      <p:ext uri="{BB962C8B-B14F-4D97-AF65-F5344CB8AC3E}">
        <p14:creationId xmlns:p14="http://schemas.microsoft.com/office/powerpoint/2010/main" val="27707946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090909_01_PFLab_PPT_Template_Pre_Version_for_ALL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gszk定義">
      <a:majorFont>
        <a:latin typeface="Meiryo U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l">
          <a:defRPr sz="16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0D4D8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mtClean="0">
            <a:latin typeface="+mn-lt"/>
            <a:ea typeface="+mn-ea"/>
          </a:defRPr>
        </a:defPPr>
      </a:lstStyle>
    </a:txDef>
  </a:objectDefaults>
  <a:extraClrSchemeLst>
    <a:extraClrScheme>
      <a:clrScheme name="20090909_01_PFLab_PPT_Template_Pre_Version_for_A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90909_01_PFLab_PPT_Template_Pre_Version_for_A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90909_01_PFLab_PPT_Template_Pre_Version_for_A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1" id="{AC03200C-C82B-7D44-8FAB-BBA7BACF0B52}" vid="{27807BAA-EE4F-254C-8D72-78FDCA17A116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20090909_01_PFLab_PPT_Template_Pre_Version_for_ALL</Template>
  <TotalTime>1946</TotalTime>
  <Words>633</Words>
  <Application>Microsoft Macintosh PowerPoint</Application>
  <PresentationFormat>画面に合わせる (16:9)</PresentationFormat>
  <Paragraphs>113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Meiryo UI</vt:lpstr>
      <vt:lpstr>メイリオ</vt:lpstr>
      <vt:lpstr>Arial</vt:lpstr>
      <vt:lpstr>Calibri</vt:lpstr>
      <vt:lpstr>20090909_01_PFLab_PPT_Template_Pre_Version_for_ALL</vt:lpstr>
      <vt:lpstr>分極化する世界のグラフ解析と可視化</vt:lpstr>
      <vt:lpstr>背景</vt:lpstr>
      <vt:lpstr>国連決議のデータ</vt:lpstr>
      <vt:lpstr>アプローチ</vt:lpstr>
      <vt:lpstr>国連決議データのグラフ化（例）</vt:lpstr>
      <vt:lpstr>国連決議のデータのグラフ化（例）：日本を含むクラスタ</vt:lpstr>
      <vt:lpstr>国連決議データのグラフ化（例）：中国を含むクラスタ</vt:lpstr>
      <vt:lpstr>国連決議データのグラフ化（例）：EUに近いクラスタ</vt:lpstr>
      <vt:lpstr>今後の課題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はじめに</dc:title>
  <dc:subject/>
  <dc:creator>鈴木 源吾</dc:creator>
  <cp:keywords/>
  <dc:description/>
  <cp:lastModifiedBy>鈴木 源吾</cp:lastModifiedBy>
  <cp:revision>57</cp:revision>
  <dcterms:created xsi:type="dcterms:W3CDTF">2020-08-06T01:05:25Z</dcterms:created>
  <dcterms:modified xsi:type="dcterms:W3CDTF">2023-01-28T09:09:18Z</dcterms:modified>
  <cp:category/>
</cp:coreProperties>
</file>