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21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D32244-8083-4B36-904C-1D231180DEA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14311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32244-8083-4B36-904C-1D231180DEA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107030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32244-8083-4B36-904C-1D231180DEA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56455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32244-8083-4B36-904C-1D231180DEA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63139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D32244-8083-4B36-904C-1D231180DEA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44801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D32244-8083-4B36-904C-1D231180DEA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153644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D32244-8083-4B36-904C-1D231180DEAD}"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3921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D32244-8083-4B36-904C-1D231180DEAD}"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405720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32244-8083-4B36-904C-1D231180DEAD}"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239088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8D32244-8083-4B36-904C-1D231180DEA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328773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8D32244-8083-4B36-904C-1D231180DEA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0C5B1-22F0-47CB-A0B7-D94262C31DA5}" type="slidenum">
              <a:rPr lang="en-US" smtClean="0"/>
              <a:t>‹#›</a:t>
            </a:fld>
            <a:endParaRPr lang="en-US"/>
          </a:p>
        </p:txBody>
      </p:sp>
    </p:spTree>
    <p:extLst>
      <p:ext uri="{BB962C8B-B14F-4D97-AF65-F5344CB8AC3E}">
        <p14:creationId xmlns:p14="http://schemas.microsoft.com/office/powerpoint/2010/main" val="234757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8D32244-8083-4B36-904C-1D231180DEAD}" type="datetimeFigureOut">
              <a:rPr lang="en-US" smtClean="0"/>
              <a:t>11/9/2021</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36D0C5B1-22F0-47CB-A0B7-D94262C31DA5}" type="slidenum">
              <a:rPr lang="en-US" smtClean="0"/>
              <a:t>‹#›</a:t>
            </a:fld>
            <a:endParaRPr lang="en-US"/>
          </a:p>
        </p:txBody>
      </p:sp>
    </p:spTree>
    <p:extLst>
      <p:ext uri="{BB962C8B-B14F-4D97-AF65-F5344CB8AC3E}">
        <p14:creationId xmlns:p14="http://schemas.microsoft.com/office/powerpoint/2010/main" val="8796268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 y="478275"/>
            <a:ext cx="5414431" cy="646331"/>
          </a:xfrm>
          <a:prstGeom prst="rect">
            <a:avLst/>
          </a:prstGeom>
          <a:noFill/>
        </p:spPr>
        <p:txBody>
          <a:bodyPr wrap="square" rtlCol="0">
            <a:spAutoFit/>
          </a:bodyPr>
          <a:lstStyle/>
          <a:p>
            <a:r>
              <a:rPr lang="en-US" dirty="0" smtClean="0"/>
              <a:t>Reviewing “RarePlanes: Synthetic Data Takes Flight” by Shermeyer et al. </a:t>
            </a:r>
            <a:endParaRPr lang="en-US" dirty="0"/>
          </a:p>
        </p:txBody>
      </p:sp>
      <p:sp>
        <p:nvSpPr>
          <p:cNvPr id="5" name="TextBox 4"/>
          <p:cNvSpPr txBox="1"/>
          <p:nvPr/>
        </p:nvSpPr>
        <p:spPr>
          <a:xfrm>
            <a:off x="220980" y="184547"/>
            <a:ext cx="5912709" cy="400110"/>
          </a:xfrm>
          <a:prstGeom prst="rect">
            <a:avLst/>
          </a:prstGeom>
          <a:noFill/>
        </p:spPr>
        <p:txBody>
          <a:bodyPr wrap="none" rtlCol="0">
            <a:spAutoFit/>
          </a:bodyPr>
          <a:lstStyle/>
          <a:p>
            <a:r>
              <a:rPr lang="en-US" sz="2000" dirty="0" smtClean="0"/>
              <a:t>Using Synthetic Data To Train Object Detection Models </a:t>
            </a:r>
            <a:endParaRPr lang="en-US" sz="2000" dirty="0"/>
          </a:p>
        </p:txBody>
      </p:sp>
      <p:pic>
        <p:nvPicPr>
          <p:cNvPr id="6" name="Picture 5"/>
          <p:cNvPicPr>
            <a:picLocks noChangeAspect="1"/>
          </p:cNvPicPr>
          <p:nvPr/>
        </p:nvPicPr>
        <p:blipFill>
          <a:blip r:embed="rId2"/>
          <a:stretch>
            <a:fillRect/>
          </a:stretch>
        </p:blipFill>
        <p:spPr>
          <a:xfrm>
            <a:off x="233363" y="2294157"/>
            <a:ext cx="4226342" cy="1423478"/>
          </a:xfrm>
          <a:prstGeom prst="rect">
            <a:avLst/>
          </a:prstGeom>
        </p:spPr>
      </p:pic>
      <p:pic>
        <p:nvPicPr>
          <p:cNvPr id="7" name="Picture 6"/>
          <p:cNvPicPr>
            <a:picLocks noChangeAspect="1"/>
          </p:cNvPicPr>
          <p:nvPr/>
        </p:nvPicPr>
        <p:blipFill>
          <a:blip r:embed="rId3"/>
          <a:stretch>
            <a:fillRect/>
          </a:stretch>
        </p:blipFill>
        <p:spPr>
          <a:xfrm>
            <a:off x="2286000" y="3760105"/>
            <a:ext cx="4338637" cy="1454834"/>
          </a:xfrm>
          <a:prstGeom prst="rect">
            <a:avLst/>
          </a:prstGeom>
        </p:spPr>
      </p:pic>
      <p:sp>
        <p:nvSpPr>
          <p:cNvPr id="8" name="TextBox 7"/>
          <p:cNvSpPr txBox="1"/>
          <p:nvPr/>
        </p:nvSpPr>
        <p:spPr>
          <a:xfrm>
            <a:off x="220980" y="1124606"/>
            <a:ext cx="6403657" cy="1169551"/>
          </a:xfrm>
          <a:prstGeom prst="rect">
            <a:avLst/>
          </a:prstGeom>
          <a:noFill/>
        </p:spPr>
        <p:txBody>
          <a:bodyPr wrap="square" rtlCol="0">
            <a:spAutoFit/>
          </a:bodyPr>
          <a:lstStyle/>
          <a:p>
            <a:r>
              <a:rPr lang="en-US" sz="1400" b="1" dirty="0" smtClean="0"/>
              <a:t>Motivation: </a:t>
            </a:r>
            <a:r>
              <a:rPr lang="en-US" sz="1400" dirty="0" smtClean="0"/>
              <a:t>Object detection models for aircraft identification from overhead satellite imagery are essential for air traffic control. Traditionally these types of models are trained with hand-annotated datasets. However, hand-annotation is expensive, so this paper attempts to evaluate the effectiveness of using synthetic data to train object detection models for aircraft identification through their dataset RarePlanes.</a:t>
            </a:r>
            <a:endParaRPr lang="en-US" sz="1400" dirty="0"/>
          </a:p>
        </p:txBody>
      </p:sp>
      <p:sp>
        <p:nvSpPr>
          <p:cNvPr id="9" name="TextBox 8"/>
          <p:cNvSpPr txBox="1"/>
          <p:nvPr/>
        </p:nvSpPr>
        <p:spPr>
          <a:xfrm>
            <a:off x="4472088" y="2528842"/>
            <a:ext cx="2402682" cy="954107"/>
          </a:xfrm>
          <a:prstGeom prst="rect">
            <a:avLst/>
          </a:prstGeom>
          <a:noFill/>
        </p:spPr>
        <p:txBody>
          <a:bodyPr wrap="square" rtlCol="0">
            <a:spAutoFit/>
          </a:bodyPr>
          <a:lstStyle/>
          <a:p>
            <a:r>
              <a:rPr lang="en-US" sz="1400" dirty="0" smtClean="0"/>
              <a:t>The open-source RarePlanes dataset </a:t>
            </a:r>
            <a:r>
              <a:rPr lang="en-US" sz="1400" dirty="0"/>
              <a:t>has 14,700 hand-annotated </a:t>
            </a:r>
            <a:r>
              <a:rPr lang="en-US" sz="1400" dirty="0" smtClean="0"/>
              <a:t>aircraft from 253 WorldView-3 satellite scenes.</a:t>
            </a:r>
            <a:endParaRPr lang="en-US" sz="1400" dirty="0"/>
          </a:p>
        </p:txBody>
      </p:sp>
      <p:sp>
        <p:nvSpPr>
          <p:cNvPr id="10" name="TextBox 9"/>
          <p:cNvSpPr txBox="1"/>
          <p:nvPr/>
        </p:nvSpPr>
        <p:spPr>
          <a:xfrm>
            <a:off x="60534" y="4010468"/>
            <a:ext cx="2286000" cy="954107"/>
          </a:xfrm>
          <a:prstGeom prst="rect">
            <a:avLst/>
          </a:prstGeom>
          <a:noFill/>
        </p:spPr>
        <p:txBody>
          <a:bodyPr wrap="square" rtlCol="0">
            <a:spAutoFit/>
          </a:bodyPr>
          <a:lstStyle/>
          <a:p>
            <a:r>
              <a:rPr lang="en-US" sz="1400" dirty="0" smtClean="0"/>
              <a:t>RarePlanes also has 630,000 automated annotated aircraft from 50,000 AI.Reverie satellite images.</a:t>
            </a:r>
            <a:endParaRPr lang="en-US" sz="1400" dirty="0"/>
          </a:p>
        </p:txBody>
      </p:sp>
      <p:sp>
        <p:nvSpPr>
          <p:cNvPr id="11" name="TextBox 10"/>
          <p:cNvSpPr txBox="1"/>
          <p:nvPr/>
        </p:nvSpPr>
        <p:spPr>
          <a:xfrm>
            <a:off x="233363" y="9152434"/>
            <a:ext cx="6403657" cy="1600438"/>
          </a:xfrm>
          <a:prstGeom prst="rect">
            <a:avLst/>
          </a:prstGeom>
          <a:noFill/>
        </p:spPr>
        <p:txBody>
          <a:bodyPr wrap="square" rtlCol="0">
            <a:spAutoFit/>
          </a:bodyPr>
          <a:lstStyle/>
          <a:p>
            <a:r>
              <a:rPr lang="en-US" sz="1400" b="1" dirty="0" smtClean="0"/>
              <a:t>Experiment: </a:t>
            </a:r>
            <a:r>
              <a:rPr lang="en-US" sz="1400" dirty="0" smtClean="0"/>
              <a:t>After constructing the RarePlanes dataset, </a:t>
            </a:r>
            <a:r>
              <a:rPr lang="en-US" sz="1400" dirty="0"/>
              <a:t>the </a:t>
            </a:r>
            <a:r>
              <a:rPr lang="en-US" sz="1400" dirty="0" smtClean="0"/>
              <a:t>synthetic </a:t>
            </a:r>
            <a:r>
              <a:rPr lang="en-US" sz="1400" dirty="0"/>
              <a:t>and real data were used to train object detection machine learning models. The authors trained both a Faster R-CNN and Mask R-CNN model that were both pre-trained using ImageNet weights. For the real data, scenes were split into 512x512 tiles that included at least one aircraft. For the synthetic data, random cropping of 512x512 tiles were used for training. </a:t>
            </a:r>
            <a:r>
              <a:rPr lang="en-US" sz="1400" dirty="0" smtClean="0"/>
              <a:t>The authors tested three different training datasets: 100% real data, 90% synthetic data with 10% real data, and 100% synthetic data.</a:t>
            </a:r>
            <a:endParaRPr lang="en-US" sz="1400" dirty="0"/>
          </a:p>
        </p:txBody>
      </p:sp>
      <p:sp>
        <p:nvSpPr>
          <p:cNvPr id="12" name="TextBox 11"/>
          <p:cNvSpPr txBox="1"/>
          <p:nvPr/>
        </p:nvSpPr>
        <p:spPr>
          <a:xfrm>
            <a:off x="220980" y="5353883"/>
            <a:ext cx="6403657" cy="1169551"/>
          </a:xfrm>
          <a:prstGeom prst="rect">
            <a:avLst/>
          </a:prstGeom>
          <a:noFill/>
        </p:spPr>
        <p:txBody>
          <a:bodyPr wrap="square" rtlCol="0">
            <a:spAutoFit/>
          </a:bodyPr>
          <a:lstStyle/>
          <a:p>
            <a:r>
              <a:rPr lang="en-US" sz="1400" b="1" dirty="0" smtClean="0"/>
              <a:t>Challenges: </a:t>
            </a:r>
            <a:r>
              <a:rPr lang="en-US" sz="1400" dirty="0" smtClean="0"/>
              <a:t>Overhead object detection has the challenge of detecting small heterogeneous objects at varying angles and lighting conditions with different geographies that are prone to seasonal variability and weather patterns. Successful object detection models generally require the datasets they are trained on to be diverse and representative of this variety.</a:t>
            </a:r>
            <a:endParaRPr lang="en-US" sz="1400" dirty="0"/>
          </a:p>
        </p:txBody>
      </p:sp>
      <p:sp>
        <p:nvSpPr>
          <p:cNvPr id="13" name="TextBox 12"/>
          <p:cNvSpPr txBox="1"/>
          <p:nvPr/>
        </p:nvSpPr>
        <p:spPr>
          <a:xfrm>
            <a:off x="220978" y="7311040"/>
            <a:ext cx="6403657" cy="738664"/>
          </a:xfrm>
          <a:prstGeom prst="rect">
            <a:avLst/>
          </a:prstGeom>
          <a:noFill/>
        </p:spPr>
        <p:txBody>
          <a:bodyPr wrap="square" rtlCol="0">
            <a:spAutoFit/>
          </a:bodyPr>
          <a:lstStyle/>
          <a:p>
            <a:r>
              <a:rPr lang="en-US" sz="1400" b="1" dirty="0" smtClean="0"/>
              <a:t>Hand-Annotation Approach: </a:t>
            </a:r>
            <a:r>
              <a:rPr lang="en-US" sz="1400" dirty="0" smtClean="0"/>
              <a:t>The team hired a professional labeling service to hand-annotate the </a:t>
            </a:r>
            <a:r>
              <a:rPr lang="en-US" sz="1400" dirty="0"/>
              <a:t>images in a diamond style with the nose, left-wing, tail, and rightwing being labeled in successive </a:t>
            </a:r>
            <a:r>
              <a:rPr lang="en-US" sz="1400" dirty="0" smtClean="0"/>
              <a:t>order to avoid variability in hand-annotation. </a:t>
            </a:r>
            <a:endParaRPr lang="en-US" sz="1400" dirty="0"/>
          </a:p>
        </p:txBody>
      </p:sp>
      <p:pic>
        <p:nvPicPr>
          <p:cNvPr id="14" name="Picture 13"/>
          <p:cNvPicPr>
            <a:picLocks noChangeAspect="1"/>
          </p:cNvPicPr>
          <p:nvPr/>
        </p:nvPicPr>
        <p:blipFill>
          <a:blip r:embed="rId4"/>
          <a:stretch>
            <a:fillRect/>
          </a:stretch>
        </p:blipFill>
        <p:spPr>
          <a:xfrm>
            <a:off x="1884520" y="6523434"/>
            <a:ext cx="3076575" cy="723900"/>
          </a:xfrm>
          <a:prstGeom prst="rect">
            <a:avLst/>
          </a:prstGeom>
        </p:spPr>
      </p:pic>
      <p:sp>
        <p:nvSpPr>
          <p:cNvPr id="15" name="TextBox 14"/>
          <p:cNvSpPr txBox="1"/>
          <p:nvPr/>
        </p:nvSpPr>
        <p:spPr>
          <a:xfrm>
            <a:off x="220977" y="8034940"/>
            <a:ext cx="6403657" cy="1169551"/>
          </a:xfrm>
          <a:prstGeom prst="rect">
            <a:avLst/>
          </a:prstGeom>
          <a:noFill/>
        </p:spPr>
        <p:txBody>
          <a:bodyPr wrap="square" rtlCol="0">
            <a:spAutoFit/>
          </a:bodyPr>
          <a:lstStyle/>
          <a:p>
            <a:r>
              <a:rPr lang="en-US" sz="1400" b="1" dirty="0" smtClean="0"/>
              <a:t>Synthetic Data Approach: </a:t>
            </a:r>
            <a:r>
              <a:rPr lang="en-US" sz="1400" dirty="0" smtClean="0"/>
              <a:t>The simulator took in geospatial data from OpenStreetMap to generate building and airport terminal models. The software then generated airport ground and runways with planar shape and texture projections. Settings were configured to spawn aircraft and simulate environmental factors and biomes that simulated a broad range of real-world conditions.</a:t>
            </a:r>
            <a:endParaRPr lang="en-US" sz="1400" dirty="0"/>
          </a:p>
        </p:txBody>
      </p:sp>
      <p:sp>
        <p:nvSpPr>
          <p:cNvPr id="16" name="TextBox 15"/>
          <p:cNvSpPr txBox="1"/>
          <p:nvPr/>
        </p:nvSpPr>
        <p:spPr>
          <a:xfrm>
            <a:off x="233363" y="10752872"/>
            <a:ext cx="6424111" cy="1169551"/>
          </a:xfrm>
          <a:prstGeom prst="rect">
            <a:avLst/>
          </a:prstGeom>
          <a:noFill/>
        </p:spPr>
        <p:txBody>
          <a:bodyPr wrap="square" rtlCol="0">
            <a:spAutoFit/>
          </a:bodyPr>
          <a:lstStyle/>
          <a:p>
            <a:r>
              <a:rPr lang="en-US" sz="1400" b="1" dirty="0" smtClean="0"/>
              <a:t>Results: </a:t>
            </a:r>
            <a:r>
              <a:rPr lang="en-US" sz="1400" dirty="0"/>
              <a:t>The authors found that a model trained on 90% synthetic data and 10% real data had nearly identical results for aircraft identification from overhead </a:t>
            </a:r>
            <a:r>
              <a:rPr lang="en-US" sz="1400" dirty="0" smtClean="0"/>
              <a:t>images as compared to the model with 100% real data. </a:t>
            </a:r>
            <a:r>
              <a:rPr lang="en-US" sz="1400" dirty="0"/>
              <a:t>The experiments were done by using the Detectron2 framework with mean average precision (</a:t>
            </a:r>
            <a:r>
              <a:rPr lang="en-US" sz="1400" dirty="0" err="1"/>
              <a:t>mPA</a:t>
            </a:r>
            <a:r>
              <a:rPr lang="en-US" sz="1400" dirty="0"/>
              <a:t>), mPA50, and average </a:t>
            </a:r>
            <a:r>
              <a:rPr lang="en-US" sz="1400" dirty="0" smtClean="0"/>
              <a:t>recall</a:t>
            </a:r>
            <a:r>
              <a:rPr lang="en-US" sz="1400" dirty="0"/>
              <a:t> </a:t>
            </a:r>
            <a:r>
              <a:rPr lang="en-US" sz="1400" dirty="0" smtClean="0"/>
              <a:t>as the metrics used.</a:t>
            </a:r>
            <a:endParaRPr lang="en-US" sz="1400" dirty="0"/>
          </a:p>
        </p:txBody>
      </p:sp>
    </p:spTree>
    <p:extLst>
      <p:ext uri="{BB962C8B-B14F-4D97-AF65-F5344CB8AC3E}">
        <p14:creationId xmlns:p14="http://schemas.microsoft.com/office/powerpoint/2010/main" val="2280805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1648</TotalTime>
  <Words>428</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Northwestern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Gilberto Manuel Guadiana</dc:creator>
  <cp:lastModifiedBy>Gilberto Manuel Guadiana</cp:lastModifiedBy>
  <cp:revision>13</cp:revision>
  <dcterms:created xsi:type="dcterms:W3CDTF">2021-11-09T23:09:12Z</dcterms:created>
  <dcterms:modified xsi:type="dcterms:W3CDTF">2021-11-11T02:38:00Z</dcterms:modified>
</cp:coreProperties>
</file>