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c0cc5722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c0cc5722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experiment lasted for 6 nights and was held at the Buffalo Niagara Sleep Medical Center </a:t>
            </a:r>
            <a:endParaRPr/>
          </a:p>
          <a:p>
            <a:pPr indent="-298450" lvl="0" marL="457200" rtl="0" algn="l">
              <a:spcBef>
                <a:spcPts val="0"/>
              </a:spcBef>
              <a:spcAft>
                <a:spcPts val="0"/>
              </a:spcAft>
              <a:buSzPts val="1100"/>
              <a:buChar char="●"/>
            </a:pPr>
            <a:r>
              <a:rPr lang="en"/>
              <a:t>Each night of the experiment between 7pm and 8pm shuttle bus services were made </a:t>
            </a:r>
            <a:r>
              <a:rPr lang="en"/>
              <a:t>available to pick up participants and bring them to the lab. This service was offered again between 8am and 9am to take participants back home. It would not be ethical to have students miss classes and assignments on account of our experiment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c0cc5722a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c0cc5722a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c0cc5722a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0cc5722a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the first trial nights 1-3 participants will not be able to use their phone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c0cc5722a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c0cc5722a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Researchers did not </a:t>
            </a:r>
            <a:r>
              <a:rPr lang="en"/>
              <a:t>restrict</a:t>
            </a:r>
            <a:r>
              <a:rPr lang="en"/>
              <a:t> participants from </a:t>
            </a:r>
            <a:r>
              <a:rPr lang="en"/>
              <a:t>specific</a:t>
            </a:r>
            <a:r>
              <a:rPr lang="en"/>
              <a:t> applications however they were not allowed to make personal phone calls </a:t>
            </a:r>
            <a:endParaRPr/>
          </a:p>
          <a:p>
            <a:pPr indent="-298450" lvl="0" marL="457200" rtl="0" algn="l">
              <a:spcBef>
                <a:spcPts val="0"/>
              </a:spcBef>
              <a:spcAft>
                <a:spcPts val="0"/>
              </a:spcAft>
              <a:buSzPts val="1100"/>
              <a:buChar char="●"/>
            </a:pPr>
            <a:r>
              <a:rPr lang="en"/>
              <a:t>After the 30 minute mark, participants smartphones </a:t>
            </a:r>
            <a:r>
              <a:rPr lang="en"/>
              <a:t>automatically</a:t>
            </a:r>
            <a:r>
              <a:rPr lang="en"/>
              <a:t> powered off giving ensuring each </a:t>
            </a:r>
            <a:r>
              <a:rPr lang="en"/>
              <a:t>individual</a:t>
            </a:r>
            <a:r>
              <a:rPr lang="en"/>
              <a:t> experienced the same amount of time with the blue light.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5c97d32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5c97d32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5c97d32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5c97d32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5c97d32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5c97d32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c0cc5722a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c0cc5722a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6c0cc5722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0cc5722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6c0cc5722a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c0cc5722a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Individual differences</a:t>
            </a:r>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Personal eating habits are not known</a:t>
            </a:r>
            <a:endParaRPr sz="1200">
              <a:latin typeface="Roboto"/>
              <a:ea typeface="Roboto"/>
              <a:cs typeface="Roboto"/>
              <a:sym typeface="Roboto"/>
            </a:endParaRPr>
          </a:p>
          <a:p>
            <a:pPr indent="-298450" lvl="0" marL="457200" rtl="0" algn="l">
              <a:spcBef>
                <a:spcPts val="0"/>
              </a:spcBef>
              <a:spcAft>
                <a:spcPts val="0"/>
              </a:spcAft>
              <a:buSzPts val="1100"/>
              <a:buChar char="-"/>
            </a:pPr>
            <a:r>
              <a:rPr lang="en"/>
              <a:t>Do not know what they do in the time that they are away from the lab. Ex = nap, working out.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5bb3de7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5bb3de7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Sleep plays an important role in maintaining physical mental and emotional health </a:t>
            </a:r>
            <a:endParaRPr sz="1200">
              <a:latin typeface="Times New Roman"/>
              <a:ea typeface="Times New Roman"/>
              <a:cs typeface="Times New Roman"/>
              <a:sym typeface="Times New Roman"/>
            </a:endParaRPr>
          </a:p>
          <a:p>
            <a:pPr indent="-304800" lvl="0" marL="457200" rtl="0" algn="l">
              <a:lnSpc>
                <a:spcPct val="2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Mixed factorial design </a:t>
            </a:r>
            <a:endParaRPr sz="1200">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c0cc5722a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c0cc5722a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Transition between seniors in high school and freshman in college and the sleep they get between phone and no phone conditions.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c0cc5722a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c0cc5722a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Since college students are already </a:t>
            </a:r>
            <a:r>
              <a:rPr lang="en"/>
              <a:t>utilizing</a:t>
            </a:r>
            <a:r>
              <a:rPr lang="en"/>
              <a:t> electronic devices more </a:t>
            </a:r>
            <a:r>
              <a:rPr lang="en"/>
              <a:t>often</a:t>
            </a:r>
            <a:r>
              <a:rPr lang="en"/>
              <a:t>, try to reduce your phone usage before bedtime to </a:t>
            </a:r>
            <a:r>
              <a:rPr lang="en"/>
              <a:t>acquire</a:t>
            </a:r>
            <a:r>
              <a:rPr lang="en"/>
              <a:t> more sleep at night. Instead, try to have school work done a few hours before bed. We hope that this study provides a baseline to understanding how blue light affects sleep.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6c0cc5722a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c0cc5722a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6fc1a8393bb958b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fc1a8393bb958b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5bb3de71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bb3de71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c0cc5722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c0cc5722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ca53412db34b9c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ca53412db34b9c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6c0cbc3f45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c0cbc3f45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c0cc572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c0cc572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c0cc5722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c0cc572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Once again this experiment aims to look at the effects smartphone usage before bed has on students specifically first and last year undergraduate students in the University at Buffalo </a:t>
            </a:r>
            <a:endParaRPr/>
          </a:p>
          <a:p>
            <a:pPr indent="-298450" lvl="0" marL="457200" rtl="0" algn="l">
              <a:spcBef>
                <a:spcPts val="0"/>
              </a:spcBef>
              <a:spcAft>
                <a:spcPts val="0"/>
              </a:spcAft>
              <a:buSzPts val="1100"/>
              <a:buChar char="●"/>
            </a:pPr>
            <a:r>
              <a:rPr lang="en"/>
              <a:t>Students chosen for this experiment were those who </a:t>
            </a:r>
            <a:r>
              <a:rPr lang="en"/>
              <a:t>responded</a:t>
            </a:r>
            <a:r>
              <a:rPr lang="en"/>
              <a:t> to an </a:t>
            </a:r>
            <a:r>
              <a:rPr lang="en"/>
              <a:t>advertisement posted around the University </a:t>
            </a:r>
            <a:endParaRPr/>
          </a:p>
          <a:p>
            <a:pPr indent="-298450" lvl="0" marL="457200" rtl="0" algn="l">
              <a:spcBef>
                <a:spcPts val="0"/>
              </a:spcBef>
              <a:spcAft>
                <a:spcPts val="0"/>
              </a:spcAft>
              <a:buSzPts val="1100"/>
              <a:buChar char="●"/>
            </a:pPr>
            <a:r>
              <a:rPr lang="en"/>
              <a:t>Each participant was required to fill out a physical to ensure they had no medical history that would influence the data. Participants with health issues such as depression, narcolepsy, or insomnia were excluded from the experiment.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Smartphone Usage Affect the Amount of Sleep an Individual Obtains?</a:t>
            </a:r>
            <a:endParaRPr/>
          </a:p>
        </p:txBody>
      </p:sp>
      <p:sp>
        <p:nvSpPr>
          <p:cNvPr id="65" name="Google Shape;65;p13"/>
          <p:cNvSpPr txBox="1"/>
          <p:nvPr>
            <p:ph idx="1" type="subTitle"/>
          </p:nvPr>
        </p:nvSpPr>
        <p:spPr>
          <a:xfrm>
            <a:off x="2450700" y="3699810"/>
            <a:ext cx="4242600" cy="73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  Irene Rong,  Ariel Friend , Giovanni Guillaume</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8" name="Shape 118"/>
        <p:cNvGrpSpPr/>
        <p:nvPr/>
      </p:nvGrpSpPr>
      <p:grpSpPr>
        <a:xfrm>
          <a:off x="0" y="0"/>
          <a:ext cx="0" cy="0"/>
          <a:chOff x="0" y="0"/>
          <a:chExt cx="0" cy="0"/>
        </a:xfrm>
      </p:grpSpPr>
      <p:sp>
        <p:nvSpPr>
          <p:cNvPr id="119" name="Google Shape;119;p22"/>
          <p:cNvSpPr txBox="1"/>
          <p:nvPr>
            <p:ph type="title"/>
          </p:nvPr>
        </p:nvSpPr>
        <p:spPr>
          <a:xfrm>
            <a:off x="311300" y="500925"/>
            <a:ext cx="4104600" cy="11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Experimental </a:t>
            </a:r>
            <a:r>
              <a:rPr lang="en" sz="3000"/>
              <a:t>Method </a:t>
            </a:r>
            <a:endParaRPr sz="3000"/>
          </a:p>
        </p:txBody>
      </p:sp>
      <p:sp>
        <p:nvSpPr>
          <p:cNvPr id="120" name="Google Shape;120;p22"/>
          <p:cNvSpPr txBox="1"/>
          <p:nvPr>
            <p:ph idx="1" type="subTitle"/>
          </p:nvPr>
        </p:nvSpPr>
        <p:spPr>
          <a:xfrm>
            <a:off x="197350" y="1738225"/>
            <a:ext cx="3811800" cy="3269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6 Night Laboratory Study</a:t>
            </a:r>
            <a:endParaRPr/>
          </a:p>
          <a:p>
            <a:pPr indent="-330200" lvl="0" marL="457200" rtl="0" algn="l">
              <a:spcBef>
                <a:spcPts val="0"/>
              </a:spcBef>
              <a:spcAft>
                <a:spcPts val="0"/>
              </a:spcAft>
              <a:buSzPts val="1600"/>
              <a:buChar char="❏"/>
            </a:pPr>
            <a:r>
              <a:rPr lang="en"/>
              <a:t>On site laboratory assistants </a:t>
            </a:r>
            <a:endParaRPr/>
          </a:p>
          <a:p>
            <a:pPr indent="-330200" lvl="0" marL="457200" rtl="0" algn="l">
              <a:spcBef>
                <a:spcPts val="0"/>
              </a:spcBef>
              <a:spcAft>
                <a:spcPts val="0"/>
              </a:spcAft>
              <a:buSzPts val="1600"/>
              <a:buChar char="❏"/>
            </a:pPr>
            <a:r>
              <a:rPr lang="en"/>
              <a:t>Shuttle bus service </a:t>
            </a:r>
            <a:endParaRPr/>
          </a:p>
          <a:p>
            <a:pPr indent="-330200" lvl="0" marL="457200" rtl="0" algn="l">
              <a:spcBef>
                <a:spcPts val="0"/>
              </a:spcBef>
              <a:spcAft>
                <a:spcPts val="0"/>
              </a:spcAft>
              <a:buSzPts val="1600"/>
              <a:buChar char="❏"/>
            </a:pPr>
            <a:r>
              <a:rPr lang="en"/>
              <a:t>50 Smartphones: Iphone 5 </a:t>
            </a:r>
            <a:endParaRPr/>
          </a:p>
          <a:p>
            <a:pPr indent="-330200" lvl="0" marL="457200" rtl="0" algn="l">
              <a:spcBef>
                <a:spcPts val="0"/>
              </a:spcBef>
              <a:spcAft>
                <a:spcPts val="0"/>
              </a:spcAft>
              <a:buSzPts val="1600"/>
              <a:buChar char="❏"/>
            </a:pPr>
            <a:r>
              <a:rPr lang="en"/>
              <a:t>Each room will be </a:t>
            </a:r>
            <a:r>
              <a:rPr lang="en"/>
              <a:t>equipped with</a:t>
            </a:r>
            <a:endParaRPr/>
          </a:p>
          <a:p>
            <a:pPr indent="-330200" lvl="1" marL="914400" rtl="0" algn="l">
              <a:spcBef>
                <a:spcPts val="0"/>
              </a:spcBef>
              <a:spcAft>
                <a:spcPts val="0"/>
              </a:spcAft>
              <a:buSzPts val="1600"/>
              <a:buChar char="❏"/>
            </a:pPr>
            <a:r>
              <a:rPr lang="en"/>
              <a:t>Thermostat: 60-67° F</a:t>
            </a:r>
            <a:endParaRPr/>
          </a:p>
          <a:p>
            <a:pPr indent="-330200" lvl="1" marL="914400" rtl="0" algn="l">
              <a:spcBef>
                <a:spcPts val="0"/>
              </a:spcBef>
              <a:spcAft>
                <a:spcPts val="0"/>
              </a:spcAft>
              <a:buSzPts val="1600"/>
              <a:buChar char="❏"/>
            </a:pPr>
            <a:r>
              <a:rPr lang="en"/>
              <a:t>White walls </a:t>
            </a:r>
            <a:endParaRPr/>
          </a:p>
          <a:p>
            <a:pPr indent="-330200" lvl="1" marL="914400" rtl="0" algn="l">
              <a:spcBef>
                <a:spcPts val="0"/>
              </a:spcBef>
              <a:spcAft>
                <a:spcPts val="0"/>
              </a:spcAft>
              <a:buSzPts val="1600"/>
              <a:buChar char="❏"/>
            </a:pPr>
            <a:r>
              <a:rPr lang="en"/>
              <a:t>A Twin XL bed</a:t>
            </a:r>
            <a:endParaRPr/>
          </a:p>
          <a:p>
            <a:pPr indent="-330200" lvl="1" marL="914400" rtl="0" algn="l">
              <a:spcBef>
                <a:spcPts val="0"/>
              </a:spcBef>
              <a:spcAft>
                <a:spcPts val="0"/>
              </a:spcAft>
              <a:buSzPts val="1600"/>
              <a:buChar char="❏"/>
            </a:pPr>
            <a:r>
              <a:rPr lang="en"/>
              <a:t>2 Pillows and a blanket </a:t>
            </a:r>
            <a:endParaRPr/>
          </a:p>
          <a:p>
            <a:pPr indent="-330200" lvl="1" marL="914400" rtl="0" algn="l">
              <a:spcBef>
                <a:spcPts val="0"/>
              </a:spcBef>
              <a:spcAft>
                <a:spcPts val="0"/>
              </a:spcAft>
              <a:buSzPts val="1600"/>
              <a:buChar char="❏"/>
            </a:pPr>
            <a:r>
              <a:rPr lang="en"/>
              <a:t>A Nightgown </a:t>
            </a:r>
            <a:endParaRPr/>
          </a:p>
          <a:p>
            <a:pPr indent="-330200" lvl="1" marL="914400" rtl="0" algn="l">
              <a:spcBef>
                <a:spcPts val="0"/>
              </a:spcBef>
              <a:spcAft>
                <a:spcPts val="0"/>
              </a:spcAft>
              <a:buSzPts val="1600"/>
              <a:buChar char="❏"/>
            </a:pPr>
            <a:r>
              <a:rPr lang="en"/>
              <a:t>A P</a:t>
            </a:r>
            <a:r>
              <a:rPr lang="en"/>
              <a:t>olysomnography machine</a:t>
            </a:r>
            <a:endParaRPr/>
          </a:p>
          <a:p>
            <a:pPr indent="-330200" lvl="1" marL="914400" rtl="0" algn="l">
              <a:spcBef>
                <a:spcPts val="0"/>
              </a:spcBef>
              <a:spcAft>
                <a:spcPts val="0"/>
              </a:spcAft>
              <a:buSzPts val="1600"/>
              <a:buChar char="❏"/>
            </a:pPr>
            <a:r>
              <a:rPr lang="en"/>
              <a:t>A Security Camera </a:t>
            </a:r>
            <a:endParaRPr/>
          </a:p>
          <a:p>
            <a:pPr indent="0" lvl="0" marL="457200" rtl="0" algn="l">
              <a:spcBef>
                <a:spcPts val="0"/>
              </a:spcBef>
              <a:spcAft>
                <a:spcPts val="0"/>
              </a:spcAft>
              <a:buNone/>
            </a:pPr>
            <a:r>
              <a:t/>
            </a:r>
            <a:endParaRPr/>
          </a:p>
        </p:txBody>
      </p:sp>
      <p:pic>
        <p:nvPicPr>
          <p:cNvPr id="121" name="Google Shape;121;p22"/>
          <p:cNvPicPr preferRelativeResize="0"/>
          <p:nvPr/>
        </p:nvPicPr>
        <p:blipFill>
          <a:blip r:embed="rId3">
            <a:alphaModFix/>
          </a:blip>
          <a:stretch>
            <a:fillRect/>
          </a:stretch>
        </p:blipFill>
        <p:spPr>
          <a:xfrm>
            <a:off x="4572000" y="743950"/>
            <a:ext cx="4571999" cy="3980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3127500" cy="12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Experimental Method </a:t>
            </a:r>
            <a:endParaRPr sz="3000"/>
          </a:p>
          <a:p>
            <a:pPr indent="0" lvl="0" marL="0" rtl="0" algn="l">
              <a:spcBef>
                <a:spcPts val="0"/>
              </a:spcBef>
              <a:spcAft>
                <a:spcPts val="0"/>
              </a:spcAft>
              <a:buNone/>
            </a:pPr>
            <a:r>
              <a:t/>
            </a:r>
            <a:endParaRPr/>
          </a:p>
        </p:txBody>
      </p:sp>
      <p:sp>
        <p:nvSpPr>
          <p:cNvPr id="127" name="Google Shape;127;p23"/>
          <p:cNvSpPr txBox="1"/>
          <p:nvPr>
            <p:ph idx="1" type="body"/>
          </p:nvPr>
        </p:nvSpPr>
        <p:spPr>
          <a:xfrm>
            <a:off x="148025" y="1778925"/>
            <a:ext cx="3564600" cy="290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Mixed Factorial Design </a:t>
            </a:r>
            <a:endParaRPr sz="1800"/>
          </a:p>
          <a:p>
            <a:pPr indent="-342900" lvl="1" marL="914400" rtl="0" algn="l">
              <a:spcBef>
                <a:spcPts val="0"/>
              </a:spcBef>
              <a:spcAft>
                <a:spcPts val="0"/>
              </a:spcAft>
              <a:buSzPts val="1800"/>
              <a:buChar char="❏"/>
            </a:pPr>
            <a:r>
              <a:rPr lang="en" sz="1800"/>
              <a:t>No smartphone Condition  </a:t>
            </a:r>
            <a:endParaRPr sz="1800"/>
          </a:p>
          <a:p>
            <a:pPr indent="-342900" lvl="1" marL="914400" rtl="0" algn="l">
              <a:spcBef>
                <a:spcPts val="0"/>
              </a:spcBef>
              <a:spcAft>
                <a:spcPts val="0"/>
              </a:spcAft>
              <a:buSzPts val="1800"/>
              <a:buChar char="❏"/>
            </a:pPr>
            <a:r>
              <a:rPr lang="en" sz="1800"/>
              <a:t>Smartphone Condition </a:t>
            </a:r>
            <a:endParaRPr sz="1800"/>
          </a:p>
          <a:p>
            <a:pPr indent="-342900" lvl="1" marL="914400" rtl="0" algn="l">
              <a:spcBef>
                <a:spcPts val="0"/>
              </a:spcBef>
              <a:spcAft>
                <a:spcPts val="0"/>
              </a:spcAft>
              <a:buSzPts val="1800"/>
              <a:buChar char="❏"/>
            </a:pPr>
            <a:r>
              <a:rPr lang="en" sz="1800"/>
              <a:t>Same participants </a:t>
            </a:r>
            <a:endParaRPr sz="1800"/>
          </a:p>
        </p:txBody>
      </p:sp>
      <p:sp>
        <p:nvSpPr>
          <p:cNvPr id="128" name="Google Shape;128;p23"/>
          <p:cNvSpPr txBox="1"/>
          <p:nvPr/>
        </p:nvSpPr>
        <p:spPr>
          <a:xfrm>
            <a:off x="3942050" y="109300"/>
            <a:ext cx="2907300" cy="2319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Participants...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Arrived -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8:15 pm</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Completed check ins - </a:t>
            </a:r>
            <a:r>
              <a:rPr b="1" lang="en" sz="1800">
                <a:solidFill>
                  <a:schemeClr val="dk1"/>
                </a:solidFill>
                <a:latin typeface="Roboto"/>
                <a:ea typeface="Roboto"/>
                <a:cs typeface="Roboto"/>
                <a:sym typeface="Roboto"/>
              </a:rPr>
              <a:t>8:35 pm</a:t>
            </a:r>
            <a:endParaRPr b="1"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Completed video demo - </a:t>
            </a:r>
            <a:r>
              <a:rPr b="1" lang="en" sz="1800">
                <a:solidFill>
                  <a:schemeClr val="dk1"/>
                </a:solidFill>
                <a:latin typeface="Roboto"/>
                <a:ea typeface="Roboto"/>
                <a:cs typeface="Roboto"/>
                <a:sym typeface="Roboto"/>
              </a:rPr>
              <a:t>8:40 pm</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129" name="Google Shape;129;p23"/>
          <p:cNvSpPr txBox="1"/>
          <p:nvPr/>
        </p:nvSpPr>
        <p:spPr>
          <a:xfrm>
            <a:off x="3873750" y="2490425"/>
            <a:ext cx="5160900" cy="9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1"/>
                </a:solidFill>
                <a:latin typeface="Roboto"/>
                <a:ea typeface="Roboto"/>
                <a:cs typeface="Roboto"/>
                <a:sym typeface="Roboto"/>
              </a:rPr>
              <a:t>All participants must be in their assigned rooms by </a:t>
            </a:r>
            <a:r>
              <a:rPr b="1" i="1" lang="en" sz="1800">
                <a:solidFill>
                  <a:schemeClr val="dk1"/>
                </a:solidFill>
                <a:latin typeface="Roboto"/>
                <a:ea typeface="Roboto"/>
                <a:cs typeface="Roboto"/>
                <a:sym typeface="Roboto"/>
              </a:rPr>
              <a:t>9:30 pm</a:t>
            </a:r>
            <a:r>
              <a:rPr lang="en" sz="1800">
                <a:solidFill>
                  <a:srgbClr val="FFFFFF"/>
                </a:solidFill>
                <a:latin typeface="Roboto"/>
                <a:ea typeface="Roboto"/>
                <a:cs typeface="Roboto"/>
                <a:sym typeface="Roboto"/>
              </a:rPr>
              <a:t> </a:t>
            </a:r>
            <a:endParaRPr sz="1800">
              <a:solidFill>
                <a:srgbClr val="FFFFFF"/>
              </a:solidFill>
              <a:latin typeface="Roboto"/>
              <a:ea typeface="Roboto"/>
              <a:cs typeface="Roboto"/>
              <a:sym typeface="Roboto"/>
            </a:endParaRPr>
          </a:p>
        </p:txBody>
      </p:sp>
      <p:sp>
        <p:nvSpPr>
          <p:cNvPr id="130" name="Google Shape;130;p23"/>
          <p:cNvSpPr txBox="1"/>
          <p:nvPr/>
        </p:nvSpPr>
        <p:spPr>
          <a:xfrm>
            <a:off x="5841000" y="3292000"/>
            <a:ext cx="3023700" cy="1851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Assistants…</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Completed walk </a:t>
            </a:r>
            <a:r>
              <a:rPr lang="en" sz="1800">
                <a:solidFill>
                  <a:schemeClr val="dk1"/>
                </a:solidFill>
                <a:latin typeface="Roboto"/>
                <a:ea typeface="Roboto"/>
                <a:cs typeface="Roboto"/>
                <a:sym typeface="Roboto"/>
              </a:rPr>
              <a:t>through</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9: 45 pm</a:t>
            </a:r>
            <a:endParaRPr b="1"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Turned off lights -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10:30 pm</a:t>
            </a:r>
            <a:endParaRPr b="1" sz="1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Nights 1 - 3: No Phone Condition </a:t>
            </a:r>
            <a:endParaRPr/>
          </a:p>
        </p:txBody>
      </p:sp>
      <p:sp>
        <p:nvSpPr>
          <p:cNvPr id="136" name="Google Shape;136;p24"/>
          <p:cNvSpPr txBox="1"/>
          <p:nvPr>
            <p:ph idx="1" type="body"/>
          </p:nvPr>
        </p:nvSpPr>
        <p:spPr>
          <a:xfrm>
            <a:off x="0" y="1904900"/>
            <a:ext cx="3752400" cy="22980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25 rooms randomly assigned to freshmans</a:t>
            </a:r>
            <a:endParaRPr sz="1800"/>
          </a:p>
          <a:p>
            <a:pPr indent="-342900" lvl="0" marL="457200" rtl="0" algn="l">
              <a:lnSpc>
                <a:spcPct val="100000"/>
              </a:lnSpc>
              <a:spcBef>
                <a:spcPts val="0"/>
              </a:spcBef>
              <a:spcAft>
                <a:spcPts val="0"/>
              </a:spcAft>
              <a:buSzPts val="1800"/>
              <a:buChar char="❏"/>
            </a:pPr>
            <a:r>
              <a:rPr lang="en" sz="1800"/>
              <a:t>25 rooms randomly assigned to seniors </a:t>
            </a:r>
            <a:endParaRPr sz="1800"/>
          </a:p>
        </p:txBody>
      </p:sp>
      <p:sp>
        <p:nvSpPr>
          <p:cNvPr id="137" name="Google Shape;137;p24"/>
          <p:cNvSpPr txBox="1"/>
          <p:nvPr/>
        </p:nvSpPr>
        <p:spPr>
          <a:xfrm>
            <a:off x="4031625" y="570750"/>
            <a:ext cx="4784400" cy="4250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Between </a:t>
            </a:r>
            <a:r>
              <a:rPr b="1" lang="en" sz="1800">
                <a:solidFill>
                  <a:schemeClr val="dk1"/>
                </a:solidFill>
                <a:latin typeface="Roboto"/>
                <a:ea typeface="Roboto"/>
                <a:cs typeface="Roboto"/>
                <a:sym typeface="Roboto"/>
              </a:rPr>
              <a:t>9:30 pm</a:t>
            </a:r>
            <a:r>
              <a:rPr lang="en" sz="1800">
                <a:solidFill>
                  <a:schemeClr val="dk1"/>
                </a:solidFill>
                <a:latin typeface="Roboto"/>
                <a:ea typeface="Roboto"/>
                <a:cs typeface="Roboto"/>
                <a:sym typeface="Roboto"/>
              </a:rPr>
              <a:t> and </a:t>
            </a:r>
            <a:r>
              <a:rPr b="1" lang="en" sz="1800">
                <a:solidFill>
                  <a:schemeClr val="dk1"/>
                </a:solidFill>
                <a:latin typeface="Roboto"/>
                <a:ea typeface="Roboto"/>
                <a:cs typeface="Roboto"/>
                <a:sym typeface="Roboto"/>
              </a:rPr>
              <a:t>10:30 pm</a:t>
            </a:r>
            <a:r>
              <a:rPr lang="en" sz="1800">
                <a:solidFill>
                  <a:schemeClr val="dk1"/>
                </a:solidFill>
                <a:latin typeface="Roboto"/>
                <a:ea typeface="Roboto"/>
                <a:cs typeface="Roboto"/>
                <a:sym typeface="Roboto"/>
              </a:rPr>
              <a:t>, participants would wait for their walk through to be completed and get ready for bed  </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Nights 4 - 6: Phone Condition </a:t>
            </a:r>
            <a:endParaRPr/>
          </a:p>
        </p:txBody>
      </p:sp>
      <p:sp>
        <p:nvSpPr>
          <p:cNvPr id="143" name="Google Shape;143;p25"/>
          <p:cNvSpPr txBox="1"/>
          <p:nvPr>
            <p:ph idx="1" type="subTitle"/>
          </p:nvPr>
        </p:nvSpPr>
        <p:spPr>
          <a:xfrm>
            <a:off x="121425" y="2137250"/>
            <a:ext cx="4152900" cy="163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Same Participants </a:t>
            </a:r>
            <a:endParaRPr sz="1800"/>
          </a:p>
          <a:p>
            <a:pPr indent="-330200" lvl="0" marL="457200" rtl="0" algn="l">
              <a:spcBef>
                <a:spcPts val="0"/>
              </a:spcBef>
              <a:spcAft>
                <a:spcPts val="0"/>
              </a:spcAft>
              <a:buSzPts val="1600"/>
              <a:buChar char="❏"/>
            </a:pPr>
            <a:r>
              <a:rPr lang="en"/>
              <a:t>25 rooms </a:t>
            </a:r>
            <a:r>
              <a:rPr lang="en"/>
              <a:t>randomly</a:t>
            </a:r>
            <a:r>
              <a:rPr lang="en"/>
              <a:t> assigned to freshmen</a:t>
            </a:r>
            <a:endParaRPr/>
          </a:p>
          <a:p>
            <a:pPr indent="-330200" lvl="0" marL="457200" rtl="0" algn="l">
              <a:spcBef>
                <a:spcPts val="0"/>
              </a:spcBef>
              <a:spcAft>
                <a:spcPts val="0"/>
              </a:spcAft>
              <a:buSzPts val="1600"/>
              <a:buChar char="❏"/>
            </a:pPr>
            <a:r>
              <a:rPr lang="en"/>
              <a:t>25 rooms randomly assigned to seniors </a:t>
            </a:r>
            <a:endParaRPr/>
          </a:p>
          <a:p>
            <a:pPr indent="0" lvl="0" marL="457200" rtl="0" algn="l">
              <a:spcBef>
                <a:spcPts val="0"/>
              </a:spcBef>
              <a:spcAft>
                <a:spcPts val="0"/>
              </a:spcAft>
              <a:buNone/>
            </a:pPr>
            <a:r>
              <a:t/>
            </a:r>
            <a:endParaRPr/>
          </a:p>
        </p:txBody>
      </p:sp>
      <p:sp>
        <p:nvSpPr>
          <p:cNvPr id="144" name="Google Shape;144;p25"/>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Between </a:t>
            </a:r>
            <a:r>
              <a:rPr b="1" lang="en" sz="1800">
                <a:solidFill>
                  <a:schemeClr val="dk1"/>
                </a:solidFill>
              </a:rPr>
              <a:t>9:30 pm</a:t>
            </a:r>
            <a:r>
              <a:rPr lang="en" sz="1800">
                <a:solidFill>
                  <a:schemeClr val="dk1"/>
                </a:solidFill>
              </a:rPr>
              <a:t> and </a:t>
            </a:r>
            <a:r>
              <a:rPr b="1" lang="en" sz="1800">
                <a:solidFill>
                  <a:schemeClr val="dk1"/>
                </a:solidFill>
              </a:rPr>
              <a:t>10:30 pm</a:t>
            </a:r>
            <a:r>
              <a:rPr lang="en" sz="1800">
                <a:solidFill>
                  <a:schemeClr val="dk1"/>
                </a:solidFill>
              </a:rPr>
              <a:t>,</a:t>
            </a:r>
            <a:r>
              <a:rPr lang="en" sz="1800">
                <a:solidFill>
                  <a:schemeClr val="dk1"/>
                </a:solidFill>
              </a:rPr>
              <a:t> participants were required to use the smartphone provided for a duration of 30 minutes </a:t>
            </a:r>
            <a:endParaRPr sz="1800">
              <a:solidFill>
                <a:schemeClr val="dk1"/>
              </a:solidFill>
            </a:endParaRPr>
          </a:p>
          <a:p>
            <a:pPr indent="0" lvl="0" marL="457200" rtl="0" algn="l">
              <a:spcBef>
                <a:spcPts val="1600"/>
              </a:spcBef>
              <a:spcAft>
                <a:spcPts val="0"/>
              </a:spcAft>
              <a:buNone/>
            </a:pPr>
            <a:r>
              <a:t/>
            </a:r>
            <a:endParaRPr sz="1800">
              <a:solidFill>
                <a:schemeClr val="dk1"/>
              </a:solidFill>
            </a:endParaRPr>
          </a:p>
          <a:p>
            <a:pPr indent="-342900" lvl="0" marL="457200" rtl="0" algn="l">
              <a:spcBef>
                <a:spcPts val="1600"/>
              </a:spcBef>
              <a:spcAft>
                <a:spcPts val="0"/>
              </a:spcAft>
              <a:buClr>
                <a:schemeClr val="dk1"/>
              </a:buClr>
              <a:buSzPts val="1800"/>
              <a:buChar char="❏"/>
            </a:pPr>
            <a:r>
              <a:rPr lang="en" sz="1800">
                <a:solidFill>
                  <a:schemeClr val="dk1"/>
                </a:solidFill>
              </a:rPr>
              <a:t>Time will be measured using built in application </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1930500"/>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25" y="500925"/>
            <a:ext cx="3127500" cy="87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55" name="Google Shape;155;p27"/>
          <p:cNvSpPr txBox="1"/>
          <p:nvPr>
            <p:ph idx="1" type="body"/>
          </p:nvPr>
        </p:nvSpPr>
        <p:spPr>
          <a:xfrm>
            <a:off x="311700" y="1036100"/>
            <a:ext cx="3127500" cy="356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Freshmen with no phone: </a:t>
            </a:r>
            <a:endParaRPr sz="1800"/>
          </a:p>
          <a:p>
            <a:pPr indent="-342900" lvl="0" marL="457200" rtl="0" algn="l">
              <a:spcBef>
                <a:spcPts val="1600"/>
              </a:spcBef>
              <a:spcAft>
                <a:spcPts val="0"/>
              </a:spcAft>
              <a:buSzPts val="1800"/>
              <a:buChar char="❏"/>
            </a:pPr>
            <a:r>
              <a:rPr lang="en" sz="1800"/>
              <a:t>M = 6.41, SD = 1.46</a:t>
            </a:r>
            <a:endParaRPr sz="1800"/>
          </a:p>
          <a:p>
            <a:pPr indent="0" lvl="0" marL="0" rtl="0" algn="l">
              <a:spcBef>
                <a:spcPts val="1600"/>
              </a:spcBef>
              <a:spcAft>
                <a:spcPts val="0"/>
              </a:spcAft>
              <a:buNone/>
            </a:pPr>
            <a:r>
              <a:rPr lang="en" sz="1800"/>
              <a:t>Freshmen with phone:</a:t>
            </a:r>
            <a:endParaRPr sz="1800"/>
          </a:p>
          <a:p>
            <a:pPr indent="-342900" lvl="0" marL="457200" rtl="0" algn="l">
              <a:spcBef>
                <a:spcPts val="1600"/>
              </a:spcBef>
              <a:spcAft>
                <a:spcPts val="0"/>
              </a:spcAft>
              <a:buSzPts val="1800"/>
              <a:buChar char="❏"/>
            </a:pPr>
            <a:r>
              <a:rPr lang="en" sz="1800"/>
              <a:t>M = 5.52, SD = 1.18</a:t>
            </a:r>
            <a:endParaRPr sz="1800"/>
          </a:p>
          <a:p>
            <a:pPr indent="0" lvl="0" marL="0" rtl="0" algn="l">
              <a:spcBef>
                <a:spcPts val="1600"/>
              </a:spcBef>
              <a:spcAft>
                <a:spcPts val="0"/>
              </a:spcAft>
              <a:buNone/>
            </a:pPr>
            <a:r>
              <a:rPr lang="en" sz="1800"/>
              <a:t>Senior with no phone:</a:t>
            </a:r>
            <a:endParaRPr sz="1800"/>
          </a:p>
          <a:p>
            <a:pPr indent="-342900" lvl="0" marL="457200" rtl="0" algn="l">
              <a:spcBef>
                <a:spcPts val="1600"/>
              </a:spcBef>
              <a:spcAft>
                <a:spcPts val="0"/>
              </a:spcAft>
              <a:buSzPts val="1800"/>
              <a:buChar char="❏"/>
            </a:pPr>
            <a:r>
              <a:rPr lang="en" sz="1800"/>
              <a:t>M = 6.44, SD = 1.47</a:t>
            </a:r>
            <a:endParaRPr sz="1800"/>
          </a:p>
          <a:p>
            <a:pPr indent="0" lvl="0" marL="0" rtl="0" algn="l">
              <a:spcBef>
                <a:spcPts val="1600"/>
              </a:spcBef>
              <a:spcAft>
                <a:spcPts val="0"/>
              </a:spcAft>
              <a:buNone/>
            </a:pPr>
            <a:r>
              <a:rPr lang="en" sz="1800"/>
              <a:t>Senior with phone:</a:t>
            </a:r>
            <a:endParaRPr sz="1800"/>
          </a:p>
          <a:p>
            <a:pPr indent="-342900" lvl="0" marL="457200" rtl="0" algn="l">
              <a:spcBef>
                <a:spcPts val="1600"/>
              </a:spcBef>
              <a:spcAft>
                <a:spcPts val="0"/>
              </a:spcAft>
              <a:buSzPts val="1800"/>
              <a:buChar char="❏"/>
            </a:pPr>
            <a:r>
              <a:rPr lang="en" sz="1800"/>
              <a:t>M = 5.68, SD = 1.47</a:t>
            </a:r>
            <a:endParaRPr sz="1800"/>
          </a:p>
          <a:p>
            <a:pPr indent="0" lvl="0" marL="0" rtl="0" algn="l">
              <a:spcBef>
                <a:spcPts val="1600"/>
              </a:spcBef>
              <a:spcAft>
                <a:spcPts val="1600"/>
              </a:spcAft>
              <a:buNone/>
            </a:pPr>
            <a:r>
              <a:t/>
            </a:r>
            <a:endParaRPr/>
          </a:p>
        </p:txBody>
      </p:sp>
      <p:pic>
        <p:nvPicPr>
          <p:cNvPr id="156" name="Google Shape;156;p27" title="Points scored"/>
          <p:cNvPicPr preferRelativeResize="0"/>
          <p:nvPr/>
        </p:nvPicPr>
        <p:blipFill>
          <a:blip r:embed="rId3">
            <a:alphaModFix/>
          </a:blip>
          <a:stretch>
            <a:fillRect/>
          </a:stretch>
        </p:blipFill>
        <p:spPr>
          <a:xfrm>
            <a:off x="3809525" y="371975"/>
            <a:ext cx="5334474" cy="4027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25" y="500925"/>
            <a:ext cx="31275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62" name="Google Shape;162;p28"/>
          <p:cNvSpPr txBox="1"/>
          <p:nvPr>
            <p:ph idx="1" type="body"/>
          </p:nvPr>
        </p:nvSpPr>
        <p:spPr>
          <a:xfrm>
            <a:off x="311700" y="1264425"/>
            <a:ext cx="3127500" cy="34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Significant difference:</a:t>
            </a:r>
            <a:endParaRPr sz="1600"/>
          </a:p>
          <a:p>
            <a:pPr indent="-330200" lvl="0" marL="457200" rtl="0" algn="l">
              <a:spcBef>
                <a:spcPts val="1600"/>
              </a:spcBef>
              <a:spcAft>
                <a:spcPts val="0"/>
              </a:spcAft>
              <a:buSzPts val="1600"/>
              <a:buChar char="❏"/>
            </a:pPr>
            <a:r>
              <a:rPr lang="en" sz="1600"/>
              <a:t>F (1,48) = 18.86, p = &lt;.001</a:t>
            </a:r>
            <a:endParaRPr sz="1600"/>
          </a:p>
          <a:p>
            <a:pPr indent="0" lvl="0" marL="0" rtl="0" algn="l">
              <a:spcBef>
                <a:spcPts val="1600"/>
              </a:spcBef>
              <a:spcAft>
                <a:spcPts val="0"/>
              </a:spcAft>
              <a:buNone/>
            </a:pPr>
            <a:r>
              <a:rPr lang="en" sz="1600"/>
              <a:t>No significant difference:</a:t>
            </a:r>
            <a:endParaRPr sz="1600"/>
          </a:p>
          <a:p>
            <a:pPr indent="-330200" lvl="0" marL="457200" rtl="0" algn="l">
              <a:spcBef>
                <a:spcPts val="1600"/>
              </a:spcBef>
              <a:spcAft>
                <a:spcPts val="0"/>
              </a:spcAft>
              <a:buSzPts val="1600"/>
              <a:buChar char="❏"/>
            </a:pPr>
            <a:r>
              <a:rPr lang="en" sz="1600"/>
              <a:t>F(1,48) = .119, p = .731</a:t>
            </a:r>
            <a:endParaRPr sz="1600"/>
          </a:p>
        </p:txBody>
      </p:sp>
      <p:pic>
        <p:nvPicPr>
          <p:cNvPr id="163" name="Google Shape;163;p28" title="Points scored"/>
          <p:cNvPicPr preferRelativeResize="0"/>
          <p:nvPr/>
        </p:nvPicPr>
        <p:blipFill>
          <a:blip r:embed="rId3">
            <a:alphaModFix/>
          </a:blip>
          <a:stretch>
            <a:fillRect/>
          </a:stretch>
        </p:blipFill>
        <p:spPr>
          <a:xfrm>
            <a:off x="3809525" y="371975"/>
            <a:ext cx="5334474" cy="40275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1930512"/>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25" y="2116575"/>
            <a:ext cx="3706500" cy="86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Discussion</a:t>
            </a:r>
            <a:endParaRPr/>
          </a:p>
        </p:txBody>
      </p:sp>
      <p:sp>
        <p:nvSpPr>
          <p:cNvPr id="174" name="Google Shape;174;p3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First hypothesis was accepted:</a:t>
            </a:r>
            <a:endParaRPr sz="1800">
              <a:solidFill>
                <a:schemeClr val="dk1"/>
              </a:solidFill>
            </a:endParaRPr>
          </a:p>
          <a:p>
            <a:pPr indent="-342900" lvl="0" marL="457200" rtl="0" algn="l">
              <a:spcBef>
                <a:spcPts val="1600"/>
              </a:spcBef>
              <a:spcAft>
                <a:spcPts val="0"/>
              </a:spcAft>
              <a:buClr>
                <a:schemeClr val="dk1"/>
              </a:buClr>
              <a:buSzPts val="1800"/>
              <a:buChar char="❏"/>
            </a:pPr>
            <a:r>
              <a:rPr lang="en" sz="1800">
                <a:solidFill>
                  <a:schemeClr val="dk1"/>
                </a:solidFill>
              </a:rPr>
              <a:t>No phone condition obtained more sleep than phone condition</a:t>
            </a:r>
            <a:endParaRPr sz="1800">
              <a:solidFill>
                <a:schemeClr val="dk1"/>
              </a:solidFill>
            </a:endParaRPr>
          </a:p>
          <a:p>
            <a:pPr indent="0" lvl="0" marL="0" rtl="0" algn="l">
              <a:spcBef>
                <a:spcPts val="1600"/>
              </a:spcBef>
              <a:spcAft>
                <a:spcPts val="0"/>
              </a:spcAft>
              <a:buNone/>
            </a:pPr>
            <a:r>
              <a:rPr lang="en" sz="1800">
                <a:solidFill>
                  <a:schemeClr val="dk1"/>
                </a:solidFill>
              </a:rPr>
              <a:t>Second hypothesis was rejected</a:t>
            </a:r>
            <a:endParaRPr sz="1800">
              <a:solidFill>
                <a:schemeClr val="dk1"/>
              </a:solidFill>
            </a:endParaRPr>
          </a:p>
          <a:p>
            <a:pPr indent="-342900" lvl="0" marL="457200" rtl="0" algn="l">
              <a:spcBef>
                <a:spcPts val="1600"/>
              </a:spcBef>
              <a:spcAft>
                <a:spcPts val="0"/>
              </a:spcAft>
              <a:buSzPts val="1800"/>
              <a:buChar char="❏"/>
            </a:pPr>
            <a:r>
              <a:rPr lang="en" sz="1800">
                <a:solidFill>
                  <a:schemeClr val="dk1"/>
                </a:solidFill>
              </a:rPr>
              <a:t>There were no differences between the amount of sleep an </a:t>
            </a:r>
            <a:r>
              <a:rPr lang="en" sz="1800">
                <a:solidFill>
                  <a:schemeClr val="dk1"/>
                </a:solidFill>
              </a:rPr>
              <a:t>individual</a:t>
            </a:r>
            <a:r>
              <a:rPr lang="en" sz="1800">
                <a:solidFill>
                  <a:schemeClr val="dk1"/>
                </a:solidFill>
              </a:rPr>
              <a:t> obtained and what year the student was in for college.</a:t>
            </a:r>
            <a:r>
              <a:rPr lang="en" sz="1800"/>
              <a:t> </a:t>
            </a:r>
            <a:endParaRPr sz="18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Limitations</a:t>
            </a:r>
            <a:endParaRPr/>
          </a:p>
        </p:txBody>
      </p:sp>
      <p:sp>
        <p:nvSpPr>
          <p:cNvPr id="180" name="Google Shape;180;p3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Did not have participants in the lab setting for the full 6 days.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Having a designated sleep time.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Did not account for wavelength of devices.</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0" y="0"/>
            <a:ext cx="4166400" cy="153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Why sleep?</a:t>
            </a:r>
            <a:endParaRPr/>
          </a:p>
        </p:txBody>
      </p:sp>
      <p:sp>
        <p:nvSpPr>
          <p:cNvPr id="71" name="Google Shape;71;p14"/>
          <p:cNvSpPr txBox="1"/>
          <p:nvPr>
            <p:ph idx="1" type="body"/>
          </p:nvPr>
        </p:nvSpPr>
        <p:spPr>
          <a:xfrm>
            <a:off x="4572000" y="811938"/>
            <a:ext cx="4166400" cy="35196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Sleep deprivation is very common for college students and results in negative effects on the body, such as </a:t>
            </a:r>
            <a:endParaRPr sz="1400">
              <a:solidFill>
                <a:srgbClr val="000000"/>
              </a:solidFill>
              <a:latin typeface="Merriweather"/>
              <a:ea typeface="Merriweather"/>
              <a:cs typeface="Merriweather"/>
              <a:sym typeface="Merriweather"/>
            </a:endParaRPr>
          </a:p>
          <a:p>
            <a:pPr indent="-317500" lvl="1" marL="914400" rtl="0" algn="l">
              <a:lnSpc>
                <a:spcPct val="20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memory loss → low GPAs</a:t>
            </a:r>
            <a:endParaRPr sz="1400">
              <a:solidFill>
                <a:srgbClr val="000000"/>
              </a:solidFill>
              <a:latin typeface="Merriweather"/>
              <a:ea typeface="Merriweather"/>
              <a:cs typeface="Merriweather"/>
              <a:sym typeface="Merriweather"/>
            </a:endParaRPr>
          </a:p>
          <a:p>
            <a:pPr indent="-317500" lvl="1" marL="914400" rtl="0" algn="l">
              <a:lnSpc>
                <a:spcPct val="20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Trouble with thinking and concentration</a:t>
            </a:r>
            <a:endParaRPr sz="1400">
              <a:solidFill>
                <a:srgbClr val="000000"/>
              </a:solidFill>
              <a:latin typeface="Merriweather"/>
              <a:ea typeface="Merriweather"/>
              <a:cs typeface="Merriweather"/>
              <a:sym typeface="Merriweather"/>
            </a:endParaRPr>
          </a:p>
          <a:p>
            <a:pPr indent="-317500" lvl="1" marL="914400" rtl="0" algn="l">
              <a:lnSpc>
                <a:spcPct val="20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High blood pressure</a:t>
            </a:r>
            <a:endParaRPr sz="1400">
              <a:solidFill>
                <a:srgbClr val="000000"/>
              </a:solidFill>
              <a:latin typeface="Merriweather"/>
              <a:ea typeface="Merriweather"/>
              <a:cs typeface="Merriweather"/>
              <a:sym typeface="Merriweather"/>
            </a:endParaRPr>
          </a:p>
        </p:txBody>
      </p:sp>
      <p:pic>
        <p:nvPicPr>
          <p:cNvPr id="72" name="Google Shape;72;p14"/>
          <p:cNvPicPr preferRelativeResize="0"/>
          <p:nvPr/>
        </p:nvPicPr>
        <p:blipFill>
          <a:blip r:embed="rId3">
            <a:alphaModFix/>
          </a:blip>
          <a:stretch>
            <a:fillRect/>
          </a:stretch>
        </p:blipFill>
        <p:spPr>
          <a:xfrm>
            <a:off x="698725" y="1531804"/>
            <a:ext cx="2768949" cy="2723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Future Research</a:t>
            </a:r>
            <a:endParaRPr/>
          </a:p>
        </p:txBody>
      </p:sp>
      <p:sp>
        <p:nvSpPr>
          <p:cNvPr id="186" name="Google Shape;186;p3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Blue Light vs Red Light vs No Light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Different intensity of blue light emitted</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270650" y="1918800"/>
            <a:ext cx="3706500" cy="13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Take home message</a:t>
            </a:r>
            <a:endParaRPr/>
          </a:p>
        </p:txBody>
      </p:sp>
      <p:sp>
        <p:nvSpPr>
          <p:cNvPr id="192" name="Google Shape;192;p3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p>
          <a:p>
            <a:pPr indent="0" lvl="0" marL="0" rtl="0" algn="ctr">
              <a:spcBef>
                <a:spcPts val="1600"/>
              </a:spcBef>
              <a:spcAft>
                <a:spcPts val="0"/>
              </a:spcAft>
              <a:buNone/>
            </a:pPr>
            <a:r>
              <a:t/>
            </a:r>
            <a:endParaRPr sz="1800"/>
          </a:p>
          <a:p>
            <a:pPr indent="0" lvl="0" marL="0" rtl="0" algn="ctr">
              <a:spcBef>
                <a:spcPts val="1600"/>
              </a:spcBef>
              <a:spcAft>
                <a:spcPts val="0"/>
              </a:spcAft>
              <a:buNone/>
            </a:pPr>
            <a:r>
              <a:t/>
            </a:r>
            <a:endParaRPr sz="1800"/>
          </a:p>
          <a:p>
            <a:pPr indent="0" lvl="0" marL="0" rtl="0" algn="ctr">
              <a:spcBef>
                <a:spcPts val="1600"/>
              </a:spcBef>
              <a:spcAft>
                <a:spcPts val="1600"/>
              </a:spcAft>
              <a:buNone/>
            </a:pPr>
            <a:r>
              <a:rPr lang="en" sz="1800"/>
              <a:t>Reduce your </a:t>
            </a:r>
            <a:r>
              <a:rPr lang="en" sz="1800"/>
              <a:t>phone usage before bedtime</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98" name="Google Shape;198;p34"/>
          <p:cNvSpPr txBox="1"/>
          <p:nvPr/>
        </p:nvSpPr>
        <p:spPr>
          <a:xfrm>
            <a:off x="292250" y="1446600"/>
            <a:ext cx="8606700" cy="3448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Chen, W.-L., &amp; Chen, J.-H. (2019). Consequences of inadequate sleep during the college years: Sleep deprivation, grade point average,</a:t>
            </a:r>
            <a:endParaRPr sz="1200">
              <a:solidFill>
                <a:srgbClr val="333333"/>
              </a:solidFill>
              <a:highlight>
                <a:srgbClr val="FFFFFF"/>
              </a:highlight>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and college graduation. </a:t>
            </a:r>
            <a:r>
              <a:rPr i="1" lang="en" sz="1200">
                <a:solidFill>
                  <a:srgbClr val="333333"/>
                </a:solidFill>
                <a:latin typeface="Times New Roman"/>
                <a:ea typeface="Times New Roman"/>
                <a:cs typeface="Times New Roman"/>
                <a:sym typeface="Times New Roman"/>
              </a:rPr>
              <a:t>Preventive Medicine</a:t>
            </a:r>
            <a:r>
              <a:rPr lang="en" sz="1200">
                <a:solidFill>
                  <a:srgbClr val="333333"/>
                </a:solidFill>
                <a:highlight>
                  <a:srgbClr val="FFFFFF"/>
                </a:highlight>
                <a:latin typeface="Times New Roman"/>
                <a:ea typeface="Times New Roman"/>
                <a:cs typeface="Times New Roman"/>
                <a:sym typeface="Times New Roman"/>
              </a:rPr>
              <a:t>, </a:t>
            </a:r>
            <a:r>
              <a:rPr i="1" lang="en" sz="1200">
                <a:solidFill>
                  <a:srgbClr val="333333"/>
                </a:solidFill>
                <a:latin typeface="Times New Roman"/>
                <a:ea typeface="Times New Roman"/>
                <a:cs typeface="Times New Roman"/>
                <a:sym typeface="Times New Roman"/>
              </a:rPr>
              <a:t>124</a:t>
            </a:r>
            <a:r>
              <a:rPr lang="en" sz="1200">
                <a:solidFill>
                  <a:srgbClr val="333333"/>
                </a:solidFill>
                <a:highlight>
                  <a:srgbClr val="FFFFFF"/>
                </a:highlight>
                <a:latin typeface="Times New Roman"/>
                <a:ea typeface="Times New Roman"/>
                <a:cs typeface="Times New Roman"/>
                <a:sym typeface="Times New Roman"/>
              </a:rPr>
              <a:t>, 23–28.</a:t>
            </a:r>
            <a:endParaRPr sz="1200">
              <a:solidFill>
                <a:srgbClr val="333333"/>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Kim, S.Y., Kim, M.-S., Park B., Kim, J.H., &amp; Choi, H. G. (2018). Lack of sleep is associated with internet use for leisure. </a:t>
            </a:r>
            <a:r>
              <a:rPr i="1" lang="en" sz="1200">
                <a:solidFill>
                  <a:srgbClr val="333333"/>
                </a:solidFill>
                <a:highlight>
                  <a:srgbClr val="FFFFFF"/>
                </a:highlight>
                <a:latin typeface="Times New Roman"/>
                <a:ea typeface="Times New Roman"/>
                <a:cs typeface="Times New Roman"/>
                <a:sym typeface="Times New Roman"/>
              </a:rPr>
              <a:t>Plos One,</a:t>
            </a:r>
            <a:endParaRPr i="1" sz="1200">
              <a:solidFill>
                <a:srgbClr val="333333"/>
              </a:solidFill>
              <a:highlight>
                <a:srgbClr val="FFFFFF"/>
              </a:highlight>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i="1" lang="en" sz="1200">
                <a:solidFill>
                  <a:srgbClr val="333333"/>
                </a:solidFill>
                <a:highlight>
                  <a:srgbClr val="FFFFFF"/>
                </a:highlight>
                <a:latin typeface="Times New Roman"/>
                <a:ea typeface="Times New Roman"/>
                <a:cs typeface="Times New Roman"/>
                <a:sym typeface="Times New Roman"/>
              </a:rPr>
              <a:t>12</a:t>
            </a:r>
            <a:r>
              <a:rPr lang="en" sz="1200">
                <a:solidFill>
                  <a:srgbClr val="333333"/>
                </a:solidFill>
                <a:highlight>
                  <a:srgbClr val="FFFFFF"/>
                </a:highlight>
                <a:latin typeface="Times New Roman"/>
                <a:ea typeface="Times New Roman"/>
                <a:cs typeface="Times New Roman"/>
                <a:sym typeface="Times New Roman"/>
              </a:rPr>
              <a:t>, 1-12.</a:t>
            </a:r>
            <a:endParaRPr sz="1200">
              <a:solidFill>
                <a:srgbClr val="333333"/>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Khullar, A. (2012). The role of melatonin in the circadian rhythm sleep-wake cycle: A review of endogenous and exogenous melatonin.</a:t>
            </a:r>
            <a:endParaRPr sz="1200">
              <a:solidFill>
                <a:srgbClr val="333333"/>
              </a:solidFill>
              <a:highlight>
                <a:srgbClr val="FFFFFF"/>
              </a:highlight>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i="1" lang="en" sz="1200">
                <a:solidFill>
                  <a:srgbClr val="333333"/>
                </a:solidFill>
                <a:highlight>
                  <a:srgbClr val="FFFFFF"/>
                </a:highlight>
                <a:latin typeface="Times New Roman"/>
                <a:ea typeface="Times New Roman"/>
                <a:cs typeface="Times New Roman"/>
                <a:sym typeface="Times New Roman"/>
              </a:rPr>
              <a:t>Psychiatric Times</a:t>
            </a:r>
            <a:r>
              <a:rPr lang="en" sz="1200">
                <a:solidFill>
                  <a:srgbClr val="333333"/>
                </a:solidFill>
                <a:highlight>
                  <a:srgbClr val="FFFFFF"/>
                </a:highlight>
                <a:latin typeface="Times New Roman"/>
                <a:ea typeface="Times New Roman"/>
                <a:cs typeface="Times New Roman"/>
                <a:sym typeface="Times New Roman"/>
              </a:rPr>
              <a:t>, 26–32.</a:t>
            </a:r>
            <a:endParaRPr sz="1200">
              <a:solidFill>
                <a:srgbClr val="333333"/>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West, K. E., Jablonski, M. R., Warfield, B., Cecil, K. S., James, M., Ayers, M. A., … Brainard, G. C. (2011). Blue light from</a:t>
            </a:r>
            <a:endParaRPr sz="1200">
              <a:solidFill>
                <a:srgbClr val="333333"/>
              </a:solidFill>
              <a:highlight>
                <a:srgbClr val="FFFFFF"/>
              </a:highlight>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light-emitting diodes elicits a dose-dependent suppression of melatonin in humans. </a:t>
            </a:r>
            <a:r>
              <a:rPr i="1" lang="en" sz="1200">
                <a:solidFill>
                  <a:srgbClr val="333333"/>
                </a:solidFill>
                <a:highlight>
                  <a:srgbClr val="FFFFFF"/>
                </a:highlight>
                <a:latin typeface="Times New Roman"/>
                <a:ea typeface="Times New Roman"/>
                <a:cs typeface="Times New Roman"/>
                <a:sym typeface="Times New Roman"/>
              </a:rPr>
              <a:t>Journal of Applied Physiology</a:t>
            </a:r>
            <a:r>
              <a:rPr lang="en" sz="1200">
                <a:solidFill>
                  <a:srgbClr val="333333"/>
                </a:solidFill>
                <a:highlight>
                  <a:srgbClr val="FFFFFF"/>
                </a:highlight>
                <a:latin typeface="Times New Roman"/>
                <a:ea typeface="Times New Roman"/>
                <a:cs typeface="Times New Roman"/>
                <a:sym typeface="Times New Roman"/>
              </a:rPr>
              <a:t>, </a:t>
            </a:r>
            <a:r>
              <a:rPr i="1" lang="en" sz="1200">
                <a:solidFill>
                  <a:srgbClr val="333333"/>
                </a:solidFill>
                <a:highlight>
                  <a:srgbClr val="FFFFFF"/>
                </a:highlight>
                <a:latin typeface="Times New Roman"/>
                <a:ea typeface="Times New Roman"/>
                <a:cs typeface="Times New Roman"/>
                <a:sym typeface="Times New Roman"/>
              </a:rPr>
              <a:t>110</a:t>
            </a:r>
            <a:r>
              <a:rPr lang="en" sz="1200">
                <a:solidFill>
                  <a:srgbClr val="333333"/>
                </a:solidFill>
                <a:highlight>
                  <a:srgbClr val="FFFFFF"/>
                </a:highlight>
                <a:latin typeface="Times New Roman"/>
                <a:ea typeface="Times New Roman"/>
                <a:cs typeface="Times New Roman"/>
                <a:sym typeface="Times New Roman"/>
              </a:rPr>
              <a:t>,</a:t>
            </a:r>
            <a:endParaRPr sz="1200">
              <a:solidFill>
                <a:srgbClr val="333333"/>
              </a:solidFill>
              <a:highlight>
                <a:srgbClr val="FFFFFF"/>
              </a:highlight>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619–626.</a:t>
            </a:r>
            <a:endParaRPr sz="1200">
              <a:solidFill>
                <a:srgbClr val="333333"/>
              </a:solidFill>
              <a:highlight>
                <a:srgbClr val="FFFFFF"/>
              </a:highlight>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182833" y="1930500"/>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sp>
        <p:nvSpPr>
          <p:cNvPr id="82" name="Google Shape;82;p16"/>
          <p:cNvSpPr txBox="1"/>
          <p:nvPr>
            <p:ph idx="2" type="body"/>
          </p:nvPr>
        </p:nvSpPr>
        <p:spPr>
          <a:xfrm>
            <a:off x="481794" y="1776650"/>
            <a:ext cx="8180400" cy="2794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This experiment examined the relationship between smartphone use and the amount of sleep that a college student acquires</a:t>
            </a:r>
            <a:endParaRPr sz="1400">
              <a:solidFill>
                <a:srgbClr val="000000"/>
              </a:solidFill>
              <a:latin typeface="Merriweather"/>
              <a:ea typeface="Merriweather"/>
              <a:cs typeface="Merriweather"/>
              <a:sym typeface="Merriweather"/>
            </a:endParaRPr>
          </a:p>
          <a:p>
            <a:pPr indent="-317500" lvl="0" marL="9144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Amount of sleep measured by a polysomnography </a:t>
            </a:r>
            <a:endParaRPr sz="1400">
              <a:solidFill>
                <a:srgbClr val="000000"/>
              </a:solidFill>
              <a:latin typeface="Merriweather"/>
              <a:ea typeface="Merriweather"/>
              <a:cs typeface="Merriweather"/>
              <a:sym typeface="Merriweather"/>
            </a:endParaRPr>
          </a:p>
          <a:p>
            <a:pPr indent="-317500" lvl="0" marL="4572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We hypothesized that</a:t>
            </a:r>
            <a:endParaRPr sz="1400">
              <a:solidFill>
                <a:srgbClr val="000000"/>
              </a:solidFill>
              <a:latin typeface="Merriweather"/>
              <a:ea typeface="Merriweather"/>
              <a:cs typeface="Merriweather"/>
              <a:sym typeface="Merriweather"/>
            </a:endParaRPr>
          </a:p>
          <a:p>
            <a:pPr indent="-317500" lvl="1" marL="9144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phone usage before bed would have an inverse correlation with the amount of sleep an individual acquires</a:t>
            </a:r>
            <a:endParaRPr sz="1400">
              <a:solidFill>
                <a:srgbClr val="000000"/>
              </a:solidFill>
              <a:latin typeface="Merriweather"/>
              <a:ea typeface="Merriweather"/>
              <a:cs typeface="Merriweather"/>
              <a:sym typeface="Merriweather"/>
            </a:endParaRPr>
          </a:p>
          <a:p>
            <a:pPr indent="-317500" lvl="1" marL="9144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freshmen would get significantly less sleep than seniors </a:t>
            </a:r>
            <a:endParaRPr sz="14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400">
              <a:solidFill>
                <a:srgbClr val="000000"/>
              </a:solidFill>
              <a:latin typeface="Merriweather"/>
              <a:ea typeface="Merriweather"/>
              <a:cs typeface="Merriweather"/>
              <a:sym typeface="Merriweather"/>
            </a:endParaRPr>
          </a:p>
        </p:txBody>
      </p:sp>
      <p:sp>
        <p:nvSpPr>
          <p:cNvPr id="83" name="Google Shape;83;p16"/>
          <p:cNvSpPr txBox="1"/>
          <p:nvPr/>
        </p:nvSpPr>
        <p:spPr>
          <a:xfrm>
            <a:off x="556250" y="297175"/>
            <a:ext cx="8336400" cy="55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Merriweather"/>
                <a:ea typeface="Merriweather"/>
                <a:cs typeface="Merriweather"/>
                <a:sym typeface="Merriweather"/>
              </a:rPr>
              <a:t>Objective</a:t>
            </a:r>
            <a:endParaRPr sz="2800">
              <a:solidFill>
                <a:srgbClr val="FFFFFF"/>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a:t>
            </a:r>
            <a:endParaRPr/>
          </a:p>
        </p:txBody>
      </p:sp>
      <p:sp>
        <p:nvSpPr>
          <p:cNvPr id="89" name="Google Shape;89;p17"/>
          <p:cNvSpPr txBox="1"/>
          <p:nvPr>
            <p:ph idx="2" type="body"/>
          </p:nvPr>
        </p:nvSpPr>
        <p:spPr>
          <a:xfrm>
            <a:off x="618250" y="1900700"/>
            <a:ext cx="7533000" cy="2964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Results from West’s et al. (2011)  experiment presented a positive correlation between the hazardous blue lights displayed from smartphones and increased melatonin suppression</a:t>
            </a:r>
            <a:endParaRPr sz="1400">
              <a:solidFill>
                <a:srgbClr val="000000"/>
              </a:solidFill>
              <a:latin typeface="Merriweather"/>
              <a:ea typeface="Merriweather"/>
              <a:cs typeface="Merriweather"/>
              <a:sym typeface="Merriweather"/>
            </a:endParaRPr>
          </a:p>
          <a:p>
            <a:pPr indent="-317500" lvl="1" marL="9144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Melatonin is a hormone that helps regulate sleep and is normally excreted in response to darkness</a:t>
            </a:r>
            <a:endParaRPr sz="1400">
              <a:solidFill>
                <a:srgbClr val="000000"/>
              </a:solidFill>
              <a:latin typeface="Merriweather"/>
              <a:ea typeface="Merriweather"/>
              <a:cs typeface="Merriweather"/>
              <a:sym typeface="Merriweather"/>
            </a:endParaRPr>
          </a:p>
          <a:p>
            <a:pPr indent="-317500" lvl="1" marL="9144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Melatonin suppression may lead to sleep deprivation </a:t>
            </a:r>
            <a:endParaRPr sz="1400">
              <a:solidFill>
                <a:srgbClr val="00000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 (cont.)</a:t>
            </a:r>
            <a:endParaRPr/>
          </a:p>
        </p:txBody>
      </p:sp>
      <p:sp>
        <p:nvSpPr>
          <p:cNvPr id="95" name="Google Shape;95;p18"/>
          <p:cNvSpPr txBox="1"/>
          <p:nvPr>
            <p:ph idx="1" type="body"/>
          </p:nvPr>
        </p:nvSpPr>
        <p:spPr>
          <a:xfrm>
            <a:off x="311725" y="1635625"/>
            <a:ext cx="4307400" cy="3076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Research conducted by S. Kim, M. Kim, Park, J. Kim, and Choi (2018)</a:t>
            </a:r>
            <a:endParaRPr sz="1400">
              <a:solidFill>
                <a:srgbClr val="000000"/>
              </a:solidFill>
              <a:latin typeface="Merriweather"/>
              <a:ea typeface="Merriweather"/>
              <a:cs typeface="Merriweather"/>
              <a:sym typeface="Merriweather"/>
            </a:endParaRPr>
          </a:p>
          <a:p>
            <a:pPr indent="-317500" lvl="1" marL="9144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 Indicated that individuals who utilize devices for internet use tend to acquire sleep loss more commonly than those who don’t</a:t>
            </a:r>
            <a:endParaRPr sz="1400">
              <a:solidFill>
                <a:srgbClr val="000000"/>
              </a:solidFill>
              <a:latin typeface="Merriweather"/>
              <a:ea typeface="Merriweather"/>
              <a:cs typeface="Merriweather"/>
              <a:sym typeface="Merriweather"/>
            </a:endParaRPr>
          </a:p>
          <a:p>
            <a:pPr indent="0" lvl="0" marL="457200" rtl="0" algn="l">
              <a:lnSpc>
                <a:spcPct val="150000"/>
              </a:lnSpc>
              <a:spcBef>
                <a:spcPts val="0"/>
              </a:spcBef>
              <a:spcAft>
                <a:spcPts val="0"/>
              </a:spcAft>
              <a:buNone/>
            </a:pPr>
            <a:r>
              <a:t/>
            </a:r>
            <a:endParaRPr sz="1400">
              <a:solidFill>
                <a:srgbClr val="000000"/>
              </a:solidFill>
              <a:latin typeface="Merriweather"/>
              <a:ea typeface="Merriweather"/>
              <a:cs typeface="Merriweather"/>
              <a:sym typeface="Merriweather"/>
            </a:endParaRPr>
          </a:p>
          <a:p>
            <a:pPr indent="0" lvl="0" marL="0" rtl="0" algn="l">
              <a:lnSpc>
                <a:spcPct val="150000"/>
              </a:lnSpc>
              <a:spcBef>
                <a:spcPts val="0"/>
              </a:spcBef>
              <a:spcAft>
                <a:spcPts val="1600"/>
              </a:spcAft>
              <a:buNone/>
            </a:pPr>
            <a:r>
              <a:t/>
            </a:r>
            <a:endParaRPr sz="1400">
              <a:solidFill>
                <a:srgbClr val="000000"/>
              </a:solidFill>
              <a:latin typeface="Merriweather"/>
              <a:ea typeface="Merriweather"/>
              <a:cs typeface="Merriweather"/>
              <a:sym typeface="Merriweather"/>
            </a:endParaRPr>
          </a:p>
        </p:txBody>
      </p:sp>
      <p:sp>
        <p:nvSpPr>
          <p:cNvPr id="96" name="Google Shape;96;p18"/>
          <p:cNvSpPr txBox="1"/>
          <p:nvPr>
            <p:ph idx="2" type="body"/>
          </p:nvPr>
        </p:nvSpPr>
        <p:spPr>
          <a:xfrm>
            <a:off x="4619125" y="1616425"/>
            <a:ext cx="4213200" cy="3114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According to Khullar (2012),</a:t>
            </a:r>
            <a:endParaRPr sz="1400">
              <a:solidFill>
                <a:srgbClr val="000000"/>
              </a:solidFill>
              <a:latin typeface="Merriweather"/>
              <a:ea typeface="Merriweather"/>
              <a:cs typeface="Merriweather"/>
              <a:sym typeface="Merriweather"/>
            </a:endParaRPr>
          </a:p>
          <a:p>
            <a:pPr indent="-317500" lvl="1" marL="9144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 Sleep is defined as the result of a continuous sleep and wake cycle, or circadian rhythms</a:t>
            </a:r>
            <a:endParaRPr sz="1400">
              <a:solidFill>
                <a:srgbClr val="000000"/>
              </a:solidFill>
              <a:latin typeface="Merriweather"/>
              <a:ea typeface="Merriweather"/>
              <a:cs typeface="Merriweather"/>
              <a:sym typeface="Merriweather"/>
            </a:endParaRPr>
          </a:p>
          <a:p>
            <a:pPr indent="-317500" lvl="0" marL="4572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Circadian rhythms</a:t>
            </a:r>
            <a:endParaRPr sz="1400">
              <a:solidFill>
                <a:srgbClr val="000000"/>
              </a:solidFill>
              <a:latin typeface="Merriweather"/>
              <a:ea typeface="Merriweather"/>
              <a:cs typeface="Merriweather"/>
              <a:sym typeface="Merriweather"/>
            </a:endParaRPr>
          </a:p>
          <a:p>
            <a:pPr indent="-317500" lvl="1" marL="9144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Work by either suppressing or synthesizing melatonin…</a:t>
            </a:r>
            <a:endParaRPr sz="1400">
              <a:solidFill>
                <a:srgbClr val="000000"/>
              </a:solidFill>
              <a:latin typeface="Merriweather"/>
              <a:ea typeface="Merriweather"/>
              <a:cs typeface="Merriweather"/>
              <a:sym typeface="Merriweather"/>
            </a:endParaRPr>
          </a:p>
          <a:p>
            <a:pPr indent="-317500" lvl="1" marL="9144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 which signals the body to either sleep or wake up</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Literature Review (cont.)</a:t>
            </a:r>
            <a:endParaRPr/>
          </a:p>
        </p:txBody>
      </p:sp>
      <p:sp>
        <p:nvSpPr>
          <p:cNvPr id="102" name="Google Shape;102;p19"/>
          <p:cNvSpPr txBox="1"/>
          <p:nvPr>
            <p:ph idx="1" type="body"/>
          </p:nvPr>
        </p:nvSpPr>
        <p:spPr>
          <a:xfrm>
            <a:off x="311725" y="1514375"/>
            <a:ext cx="8520600" cy="30762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400">
              <a:solidFill>
                <a:srgbClr val="000000"/>
              </a:solidFill>
              <a:latin typeface="Merriweather"/>
              <a:ea typeface="Merriweather"/>
              <a:cs typeface="Merriweather"/>
              <a:sym typeface="Merriweather"/>
            </a:endParaRPr>
          </a:p>
          <a:p>
            <a:pPr indent="-317500" lvl="0" marL="457200" rtl="0" algn="l">
              <a:lnSpc>
                <a:spcPct val="150000"/>
              </a:lnSpc>
              <a:spcBef>
                <a:spcPts val="160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In a recent study by W. Chen and J. Chen (2019), the importance of sleep is emphasized. </a:t>
            </a:r>
            <a:endParaRPr sz="1400">
              <a:solidFill>
                <a:srgbClr val="000000"/>
              </a:solidFill>
              <a:latin typeface="Merriweather"/>
              <a:ea typeface="Merriweather"/>
              <a:cs typeface="Merriweather"/>
              <a:sym typeface="Merriweather"/>
            </a:endParaRPr>
          </a:p>
          <a:p>
            <a:pPr indent="-317500" lvl="1" marL="9144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The recommended amount of sleep for adolescents are between 7.5 to 8.5 hours a day</a:t>
            </a:r>
            <a:endParaRPr sz="1400">
              <a:solidFill>
                <a:srgbClr val="000000"/>
              </a:solidFill>
              <a:latin typeface="Merriweather"/>
              <a:ea typeface="Merriweather"/>
              <a:cs typeface="Merriweather"/>
              <a:sym typeface="Merriweather"/>
            </a:endParaRPr>
          </a:p>
          <a:p>
            <a:pPr indent="-317500" lvl="1" marL="914400" rtl="0" algn="l">
              <a:lnSpc>
                <a:spcPct val="150000"/>
              </a:lnSpc>
              <a:spcBef>
                <a:spcPts val="0"/>
              </a:spcBef>
              <a:spcAft>
                <a:spcPts val="0"/>
              </a:spcAft>
              <a:buClr>
                <a:srgbClr val="000000"/>
              </a:buClr>
              <a:buSzPts val="1400"/>
              <a:buFont typeface="Merriweather"/>
              <a:buChar char="❏"/>
            </a:pPr>
            <a:r>
              <a:rPr lang="en" sz="1400">
                <a:solidFill>
                  <a:srgbClr val="000000"/>
                </a:solidFill>
                <a:latin typeface="Merriweather"/>
                <a:ea typeface="Merriweather"/>
                <a:cs typeface="Merriweather"/>
                <a:sym typeface="Merriweather"/>
              </a:rPr>
              <a:t>The average amount of sleep many obtain is approximately two or more hours less than the recommended time. </a:t>
            </a:r>
            <a:endParaRPr sz="1400">
              <a:solidFill>
                <a:srgbClr val="000000"/>
              </a:solidFill>
              <a:latin typeface="Merriweather"/>
              <a:ea typeface="Merriweather"/>
              <a:cs typeface="Merriweather"/>
              <a:sym typeface="Merriweather"/>
            </a:endParaRPr>
          </a:p>
          <a:p>
            <a:pPr indent="0" lvl="0" marL="914400" rtl="0" algn="l">
              <a:lnSpc>
                <a:spcPct val="150000"/>
              </a:lnSpc>
              <a:spcBef>
                <a:spcPts val="0"/>
              </a:spcBef>
              <a:spcAft>
                <a:spcPts val="0"/>
              </a:spcAft>
              <a:buNone/>
            </a:pPr>
            <a:r>
              <a:t/>
            </a:r>
            <a:endParaRPr sz="1400">
              <a:solidFill>
                <a:srgbClr val="000000"/>
              </a:solidFill>
              <a:latin typeface="Merriweather"/>
              <a:ea typeface="Merriweather"/>
              <a:cs typeface="Merriweather"/>
              <a:sym typeface="Merriweather"/>
            </a:endParaRPr>
          </a:p>
          <a:p>
            <a:pPr indent="0" lvl="0" marL="457200" rtl="0" algn="l">
              <a:lnSpc>
                <a:spcPct val="150000"/>
              </a:lnSpc>
              <a:spcBef>
                <a:spcPts val="0"/>
              </a:spcBef>
              <a:spcAft>
                <a:spcPts val="1600"/>
              </a:spcAft>
              <a:buNone/>
            </a:pPr>
            <a:r>
              <a:t/>
            </a:r>
            <a:endParaRPr sz="1400">
              <a:solidFill>
                <a:srgbClr val="000000"/>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930500"/>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1"/>
          <p:cNvSpPr txBox="1"/>
          <p:nvPr>
            <p:ph type="title"/>
          </p:nvPr>
        </p:nvSpPr>
        <p:spPr>
          <a:xfrm>
            <a:off x="311300" y="213475"/>
            <a:ext cx="3704400" cy="34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Participants </a:t>
            </a:r>
            <a:endParaRPr/>
          </a:p>
        </p:txBody>
      </p:sp>
      <p:sp>
        <p:nvSpPr>
          <p:cNvPr id="113" name="Google Shape;113;p21"/>
          <p:cNvSpPr txBox="1"/>
          <p:nvPr>
            <p:ph idx="1" type="subTitle"/>
          </p:nvPr>
        </p:nvSpPr>
        <p:spPr>
          <a:xfrm>
            <a:off x="304800" y="792875"/>
            <a:ext cx="3704400" cy="376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Recruitment method: Flyers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50 Healthy Individuals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18 - 24 Years of Age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Freshmen and Senior Students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Compensation: Gift Card to Insomnia Cookies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
        <p:nvSpPr>
          <p:cNvPr id="114" name="Google Shape;114;p21"/>
          <p:cNvSpPr txBox="1"/>
          <p:nvPr>
            <p:ph idx="2" type="body"/>
          </p:nvPr>
        </p:nvSpPr>
        <p:spPr>
          <a:xfrm>
            <a:off x="4879025" y="213475"/>
            <a:ext cx="3954000" cy="43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rPr>
              <a:t>Demographics </a:t>
            </a:r>
            <a:endParaRPr sz="2400">
              <a:solidFill>
                <a:schemeClr val="accent1"/>
              </a:solidFill>
            </a:endParaRPr>
          </a:p>
          <a:p>
            <a:pPr indent="-381000" lvl="0" marL="457200" rtl="0" algn="l">
              <a:spcBef>
                <a:spcPts val="1600"/>
              </a:spcBef>
              <a:spcAft>
                <a:spcPts val="0"/>
              </a:spcAft>
              <a:buClr>
                <a:schemeClr val="accent1"/>
              </a:buClr>
              <a:buSzPts val="2400"/>
              <a:buChar char="❏"/>
            </a:pPr>
            <a:r>
              <a:rPr b="1" lang="en" sz="2400">
                <a:solidFill>
                  <a:schemeClr val="accent1"/>
                </a:solidFill>
              </a:rPr>
              <a:t>24</a:t>
            </a:r>
            <a:r>
              <a:rPr lang="en" sz="2400">
                <a:solidFill>
                  <a:schemeClr val="accent1"/>
                </a:solidFill>
              </a:rPr>
              <a:t> Males  </a:t>
            </a:r>
            <a:r>
              <a:rPr b="1" lang="en" sz="2400">
                <a:solidFill>
                  <a:schemeClr val="accent1"/>
                </a:solidFill>
              </a:rPr>
              <a:t>26</a:t>
            </a:r>
            <a:r>
              <a:rPr lang="en" sz="2400">
                <a:solidFill>
                  <a:schemeClr val="accent1"/>
                </a:solidFill>
              </a:rPr>
              <a:t> Females </a:t>
            </a:r>
            <a:endParaRPr sz="2400">
              <a:solidFill>
                <a:schemeClr val="accent1"/>
              </a:solidFill>
            </a:endParaRPr>
          </a:p>
          <a:p>
            <a:pPr indent="-381000" lvl="0" marL="457200" rtl="0" algn="l">
              <a:spcBef>
                <a:spcPts val="0"/>
              </a:spcBef>
              <a:spcAft>
                <a:spcPts val="0"/>
              </a:spcAft>
              <a:buClr>
                <a:schemeClr val="accent1"/>
              </a:buClr>
              <a:buSzPts val="2400"/>
              <a:buChar char="❏"/>
            </a:pPr>
            <a:r>
              <a:rPr lang="en" sz="2400">
                <a:solidFill>
                  <a:schemeClr val="accent1"/>
                </a:solidFill>
              </a:rPr>
              <a:t>Mean age </a:t>
            </a:r>
            <a:r>
              <a:rPr b="1" lang="en" sz="2400">
                <a:solidFill>
                  <a:schemeClr val="accent1"/>
                </a:solidFill>
              </a:rPr>
              <a:t>20.74</a:t>
            </a:r>
            <a:r>
              <a:rPr lang="en" sz="2400">
                <a:solidFill>
                  <a:schemeClr val="accent1"/>
                </a:solidFill>
              </a:rPr>
              <a:t> SD</a:t>
            </a:r>
            <a:r>
              <a:rPr b="1" lang="en" sz="2400">
                <a:solidFill>
                  <a:schemeClr val="accent1"/>
                </a:solidFill>
              </a:rPr>
              <a:t>1.89</a:t>
            </a:r>
            <a:endParaRPr b="1" sz="2400">
              <a:solidFill>
                <a:schemeClr val="accent1"/>
              </a:solidFill>
            </a:endParaRPr>
          </a:p>
          <a:p>
            <a:pPr indent="-381000" lvl="0" marL="457200" rtl="0" algn="l">
              <a:spcBef>
                <a:spcPts val="0"/>
              </a:spcBef>
              <a:spcAft>
                <a:spcPts val="0"/>
              </a:spcAft>
              <a:buClr>
                <a:schemeClr val="accent1"/>
              </a:buClr>
              <a:buSzPts val="2400"/>
              <a:buChar char="❏"/>
            </a:pPr>
            <a:r>
              <a:rPr b="1" lang="en" sz="2400">
                <a:solidFill>
                  <a:schemeClr val="accent1"/>
                </a:solidFill>
              </a:rPr>
              <a:t>56%</a:t>
            </a:r>
            <a:r>
              <a:rPr lang="en" sz="2400">
                <a:solidFill>
                  <a:schemeClr val="accent1"/>
                </a:solidFill>
              </a:rPr>
              <a:t> white </a:t>
            </a:r>
            <a:endParaRPr sz="2400">
              <a:solidFill>
                <a:schemeClr val="accent1"/>
              </a:solidFill>
            </a:endParaRPr>
          </a:p>
          <a:p>
            <a:pPr indent="-381000" lvl="0" marL="457200" rtl="0" algn="l">
              <a:spcBef>
                <a:spcPts val="0"/>
              </a:spcBef>
              <a:spcAft>
                <a:spcPts val="0"/>
              </a:spcAft>
              <a:buClr>
                <a:schemeClr val="accent1"/>
              </a:buClr>
              <a:buSzPts val="2400"/>
              <a:buChar char="❏"/>
            </a:pPr>
            <a:r>
              <a:rPr b="1" lang="en" sz="2400">
                <a:solidFill>
                  <a:schemeClr val="accent1"/>
                </a:solidFill>
              </a:rPr>
              <a:t>20%</a:t>
            </a:r>
            <a:r>
              <a:rPr lang="en" sz="2400">
                <a:solidFill>
                  <a:schemeClr val="accent1"/>
                </a:solidFill>
              </a:rPr>
              <a:t> Black</a:t>
            </a:r>
            <a:endParaRPr sz="2400">
              <a:solidFill>
                <a:schemeClr val="accent1"/>
              </a:solidFill>
            </a:endParaRPr>
          </a:p>
          <a:p>
            <a:pPr indent="-381000" lvl="0" marL="457200" rtl="0" algn="l">
              <a:spcBef>
                <a:spcPts val="0"/>
              </a:spcBef>
              <a:spcAft>
                <a:spcPts val="0"/>
              </a:spcAft>
              <a:buClr>
                <a:schemeClr val="accent1"/>
              </a:buClr>
              <a:buSzPts val="2400"/>
              <a:buChar char="❏"/>
            </a:pPr>
            <a:r>
              <a:rPr b="1" lang="en" sz="2400">
                <a:solidFill>
                  <a:schemeClr val="accent1"/>
                </a:solidFill>
              </a:rPr>
              <a:t>16%</a:t>
            </a:r>
            <a:r>
              <a:rPr lang="en" sz="2400">
                <a:solidFill>
                  <a:schemeClr val="accent1"/>
                </a:solidFill>
              </a:rPr>
              <a:t> Asian </a:t>
            </a:r>
            <a:endParaRPr sz="2400">
              <a:solidFill>
                <a:schemeClr val="accent1"/>
              </a:solidFill>
            </a:endParaRPr>
          </a:p>
          <a:p>
            <a:pPr indent="-381000" lvl="0" marL="457200" rtl="0" algn="l">
              <a:spcBef>
                <a:spcPts val="0"/>
              </a:spcBef>
              <a:spcAft>
                <a:spcPts val="0"/>
              </a:spcAft>
              <a:buClr>
                <a:schemeClr val="accent1"/>
              </a:buClr>
              <a:buSzPts val="2400"/>
              <a:buChar char="❏"/>
            </a:pPr>
            <a:r>
              <a:rPr b="1" lang="en" sz="2400">
                <a:solidFill>
                  <a:schemeClr val="accent1"/>
                </a:solidFill>
              </a:rPr>
              <a:t>6%</a:t>
            </a:r>
            <a:r>
              <a:rPr lang="en" sz="2400">
                <a:solidFill>
                  <a:schemeClr val="accent1"/>
                </a:solidFill>
              </a:rPr>
              <a:t> American Indian</a:t>
            </a:r>
            <a:endParaRPr sz="2400">
              <a:solidFill>
                <a:schemeClr val="accent1"/>
              </a:solidFill>
            </a:endParaRPr>
          </a:p>
          <a:p>
            <a:pPr indent="-381000" lvl="0" marL="457200" rtl="0" algn="l">
              <a:spcBef>
                <a:spcPts val="0"/>
              </a:spcBef>
              <a:spcAft>
                <a:spcPts val="0"/>
              </a:spcAft>
              <a:buClr>
                <a:schemeClr val="accent1"/>
              </a:buClr>
              <a:buSzPts val="2400"/>
              <a:buChar char="❏"/>
            </a:pPr>
            <a:r>
              <a:rPr b="1" lang="en" sz="2400">
                <a:solidFill>
                  <a:schemeClr val="accent1"/>
                </a:solidFill>
              </a:rPr>
              <a:t>2%</a:t>
            </a:r>
            <a:r>
              <a:rPr lang="en" sz="2400">
                <a:solidFill>
                  <a:schemeClr val="accent1"/>
                </a:solidFill>
              </a:rPr>
              <a:t> Pacific Islander  </a:t>
            </a:r>
            <a:endParaRPr sz="2400">
              <a:solidFill>
                <a:schemeClr val="accent1"/>
              </a:solidFill>
            </a:endParaRPr>
          </a:p>
          <a:p>
            <a:pPr indent="0" lvl="0" marL="0" rtl="0" algn="l">
              <a:spcBef>
                <a:spcPts val="1600"/>
              </a:spcBef>
              <a:spcAft>
                <a:spcPts val="1600"/>
              </a:spcAft>
              <a:buNone/>
            </a:pPr>
            <a:r>
              <a:t/>
            </a:r>
            <a:endParaRPr sz="24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