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5" r:id="rId5"/>
    <p:sldId id="259" r:id="rId6"/>
    <p:sldId id="273" r:id="rId7"/>
    <p:sldId id="285" r:id="rId8"/>
    <p:sldId id="266" r:id="rId9"/>
    <p:sldId id="286" r:id="rId10"/>
    <p:sldId id="263" r:id="rId11"/>
    <p:sldId id="260" r:id="rId12"/>
    <p:sldId id="261" r:id="rId13"/>
    <p:sldId id="262" r:id="rId14"/>
    <p:sldId id="268" r:id="rId15"/>
    <p:sldId id="288" r:id="rId16"/>
    <p:sldId id="271" r:id="rId17"/>
    <p:sldId id="269" r:id="rId18"/>
    <p:sldId id="272" r:id="rId19"/>
    <p:sldId id="274" r:id="rId20"/>
    <p:sldId id="276" r:id="rId21"/>
    <p:sldId id="275" r:id="rId22"/>
    <p:sldId id="277" r:id="rId23"/>
    <p:sldId id="284" r:id="rId24"/>
    <p:sldId id="283" r:id="rId25"/>
    <p:sldId id="279" r:id="rId26"/>
    <p:sldId id="281" r:id="rId27"/>
    <p:sldId id="280" r:id="rId28"/>
    <p:sldId id="282" r:id="rId29"/>
    <p:sldId id="287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169EB-7C91-43DA-A2C4-32D49DFC4994}" v="245" dt="2019-12-03T08:58:38.331"/>
    <p1510:client id="{8BB1E73A-5F33-456D-B1E6-99118B068FF7}" v="1511" dt="2019-12-03T08:26:00.666"/>
    <p1510:client id="{9CC77448-A756-4952-AA1C-B7D4452E37BD}" v="1435" dt="2019-11-16T03:48:45.418"/>
    <p1510:client id="{AD2E0D3A-57C2-441B-A483-644A7AB76D1E}" v="2870" dt="2019-12-01T07:34:22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8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6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9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40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4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7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0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D6E61FE-B355-495B-9F9E-DDD9B74E1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547" b="1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Block Ciphers In Parallel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47B8-11BE-4A4E-BD1D-3BA990A7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My Custom Block Cipher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DA2D-F34D-4207-A4A3-1F58A401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22" y="1845734"/>
            <a:ext cx="10319358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>
                <a:cs typeface="Calibri"/>
              </a:rPr>
              <a:t>Uses a string and key of ascii characters</a:t>
            </a:r>
            <a:endParaRPr lang="en-US" sz="32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>
                <a:cs typeface="Calibri"/>
              </a:rPr>
              <a:t>Breaks string into 16 ascii character blocks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800">
                <a:cs typeface="Calibri"/>
              </a:rPr>
              <a:t>If not divisible by 16 pads the end of the string</a:t>
            </a:r>
            <a:endParaRPr lang="en-US" sz="28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Needs a 4 ascii character key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Has 3 processes to each block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Has 3 rounds of each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ADD8E-EC76-47C4-9E46-CA394080D291}"/>
              </a:ext>
            </a:extLst>
          </p:cNvPr>
          <p:cNvSpPr/>
          <p:nvPr/>
        </p:nvSpPr>
        <p:spPr>
          <a:xfrm>
            <a:off x="8749429" y="1113772"/>
            <a:ext cx="3173259" cy="4488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5C17C-F258-4A20-A193-2289F55392D8}"/>
              </a:ext>
            </a:extLst>
          </p:cNvPr>
          <p:cNvSpPr/>
          <p:nvPr/>
        </p:nvSpPr>
        <p:spPr>
          <a:xfrm>
            <a:off x="8923618" y="1225331"/>
            <a:ext cx="2797479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Shifting Rows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CEAE6-F02E-4877-925B-8BF61EB74039}"/>
              </a:ext>
            </a:extLst>
          </p:cNvPr>
          <p:cNvSpPr/>
          <p:nvPr/>
        </p:nvSpPr>
        <p:spPr>
          <a:xfrm>
            <a:off x="8923617" y="2895470"/>
            <a:ext cx="2797479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Exclusive 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C63C2-1C60-4EAB-BFD7-C3E23019168D}"/>
              </a:ext>
            </a:extLst>
          </p:cNvPr>
          <p:cNvSpPr/>
          <p:nvPr/>
        </p:nvSpPr>
        <p:spPr>
          <a:xfrm>
            <a:off x="8923616" y="4565605"/>
            <a:ext cx="2797479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Bit Swaps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CA33F4-4D20-4E65-8F2E-8E942F757BAF}"/>
              </a:ext>
            </a:extLst>
          </p:cNvPr>
          <p:cNvCxnSpPr/>
          <p:nvPr/>
        </p:nvCxnSpPr>
        <p:spPr>
          <a:xfrm>
            <a:off x="10315184" y="2147172"/>
            <a:ext cx="6263" cy="75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EF6643-4169-4DF2-8FE8-B736A6438ADA}"/>
              </a:ext>
            </a:extLst>
          </p:cNvPr>
          <p:cNvCxnSpPr>
            <a:cxnSpLocks/>
          </p:cNvCxnSpPr>
          <p:nvPr/>
        </p:nvCxnSpPr>
        <p:spPr>
          <a:xfrm>
            <a:off x="10325622" y="3817309"/>
            <a:ext cx="6263" cy="75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>
            <a:extLst>
              <a:ext uri="{FF2B5EF4-FFF2-40B4-BE49-F238E27FC236}">
                <a16:creationId xmlns:a16="http://schemas.microsoft.com/office/drawing/2014/main" id="{B2D46098-1C94-4B28-BA1A-7F16FCB1297F}"/>
              </a:ext>
            </a:extLst>
          </p:cNvPr>
          <p:cNvSpPr txBox="1"/>
          <p:nvPr/>
        </p:nvSpPr>
        <p:spPr>
          <a:xfrm>
            <a:off x="8593768" y="316152"/>
            <a:ext cx="322336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  <a:r>
              <a:rPr lang="en-US" sz="2000" dirty="0"/>
              <a:t>6 Characters of original text</a:t>
            </a:r>
            <a:endParaRPr lang="en-US" sz="200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C538CF-5CA8-4637-972D-B05EEF58AF87}"/>
              </a:ext>
            </a:extLst>
          </p:cNvPr>
          <p:cNvSpPr/>
          <p:nvPr/>
        </p:nvSpPr>
        <p:spPr>
          <a:xfrm>
            <a:off x="10089045" y="724253"/>
            <a:ext cx="480164" cy="386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3E51B55-EDB5-48EC-A6D7-95F4E62CA990}"/>
              </a:ext>
            </a:extLst>
          </p:cNvPr>
          <p:cNvSpPr/>
          <p:nvPr/>
        </p:nvSpPr>
        <p:spPr>
          <a:xfrm>
            <a:off x="10099483" y="5598965"/>
            <a:ext cx="480164" cy="386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EFBDABAE-837A-426F-98E2-D80AE99C97FE}"/>
              </a:ext>
            </a:extLst>
          </p:cNvPr>
          <p:cNvSpPr txBox="1"/>
          <p:nvPr/>
        </p:nvSpPr>
        <p:spPr>
          <a:xfrm>
            <a:off x="8489385" y="5921548"/>
            <a:ext cx="343213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16 Characters of encrypted text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AE27585D-ABD2-4052-AB79-D72A39DCBFB3}"/>
              </a:ext>
            </a:extLst>
          </p:cNvPr>
          <p:cNvSpPr txBox="1"/>
          <p:nvPr/>
        </p:nvSpPr>
        <p:spPr>
          <a:xfrm>
            <a:off x="8100555" y="3069268"/>
            <a:ext cx="64509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cs typeface="Calibri"/>
              </a:rPr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272877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B424-3F87-4D7C-985B-134EF0B1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Shifting Rows (AES)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F2F7-F604-4365-99E0-48DEE108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498" y="2585647"/>
            <a:ext cx="2383183" cy="1925100"/>
          </a:xfrm>
        </p:spPr>
        <p:txBody>
          <a:bodyPr vert="horz" lIns="0" tIns="45720" rIns="0" bIns="45720" rtlCol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>
                <a:cs typeface="Calibri" panose="020F0502020204030204"/>
              </a:rPr>
              <a:t>0 4 8 12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>
                <a:cs typeface="Calibri" panose="020F0502020204030204"/>
              </a:rPr>
              <a:t>1 5 9 13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>
                <a:cs typeface="Calibri" panose="020F0502020204030204"/>
              </a:rPr>
              <a:t>2 6 10 14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>
                <a:cs typeface="Calibri" panose="020F0502020204030204"/>
              </a:rPr>
              <a:t>3 7 11 15</a:t>
            </a:r>
            <a:endParaRPr lang="en-US" sz="3200" dirty="0">
              <a:cs typeface="Calibri" panose="020F0502020204030204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5DE0912-DC1A-4BDE-B497-946E8EA132A5}"/>
              </a:ext>
            </a:extLst>
          </p:cNvPr>
          <p:cNvSpPr/>
          <p:nvPr/>
        </p:nvSpPr>
        <p:spPr>
          <a:xfrm>
            <a:off x="5275491" y="3109380"/>
            <a:ext cx="1700694" cy="861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0095D-DA65-400B-832A-0FBA77C5D107}"/>
              </a:ext>
            </a:extLst>
          </p:cNvPr>
          <p:cNvSpPr txBox="1"/>
          <p:nvPr/>
        </p:nvSpPr>
        <p:spPr>
          <a:xfrm>
            <a:off x="7550841" y="2515013"/>
            <a:ext cx="27432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cs typeface="Calibri"/>
              </a:rPr>
              <a:t>0 4 8 12</a:t>
            </a:r>
          </a:p>
          <a:p>
            <a:pPr algn="ctr"/>
            <a:r>
              <a:rPr lang="en-US" sz="3200">
                <a:cs typeface="Calibri"/>
              </a:rPr>
              <a:t>5 9 13 1</a:t>
            </a:r>
          </a:p>
          <a:p>
            <a:pPr algn="ctr"/>
            <a:r>
              <a:rPr lang="en-US" sz="3200">
                <a:cs typeface="Calibri"/>
              </a:rPr>
              <a:t>10 14 2 6</a:t>
            </a:r>
          </a:p>
          <a:p>
            <a:pPr algn="ctr"/>
            <a:r>
              <a:rPr lang="en-US" sz="3200">
                <a:cs typeface="Calibri"/>
              </a:rPr>
              <a:t>15 3 7 11</a:t>
            </a:r>
            <a:endParaRPr lang="en-US" sz="32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D71F9-FF64-44D8-8855-F7069508918F}"/>
              </a:ext>
            </a:extLst>
          </p:cNvPr>
          <p:cNvSpPr txBox="1"/>
          <p:nvPr/>
        </p:nvSpPr>
        <p:spPr>
          <a:xfrm>
            <a:off x="1520412" y="4822409"/>
            <a:ext cx="1006502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/>
              <a:t>Placing our ASCII characters in a 4X4 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2400">
                <a:cs typeface="Calibri"/>
              </a:rPr>
              <a:t>Shift each row, to the left, by incrementing amounts starting at 0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854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C842-6D4F-4641-8209-64FC1379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Exclusive Or Cipher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E4E7-00E8-45D1-B6E0-101E8EC6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0539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cs typeface="Calibri"/>
              </a:rPr>
              <a:t>Using the 4 ascii character key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cs typeface="Calibri"/>
              </a:rPr>
              <a:t>Performs a XOR on all 16 characters in sets of 4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79081-307D-4B6C-90BB-23D8F984F1F6}"/>
              </a:ext>
            </a:extLst>
          </p:cNvPr>
          <p:cNvSpPr txBox="1"/>
          <p:nvPr/>
        </p:nvSpPr>
        <p:spPr>
          <a:xfrm>
            <a:off x="1102290" y="3242153"/>
            <a:ext cx="946550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EX. Key = "ADHG"</a:t>
            </a:r>
          </a:p>
          <a:p>
            <a:r>
              <a:rPr lang="en-US" sz="3200" dirty="0">
                <a:cs typeface="Calibri"/>
              </a:rPr>
              <a:t>0^A    4^A</a:t>
            </a:r>
            <a:r>
              <a:rPr lang="en-US" sz="3200" dirty="0">
                <a:ea typeface="+mn-lt"/>
                <a:cs typeface="+mn-lt"/>
              </a:rPr>
              <a:t>   8^A     12^A</a:t>
            </a:r>
          </a:p>
          <a:p>
            <a:r>
              <a:rPr lang="en-US" sz="3200" dirty="0">
                <a:ea typeface="+mn-lt"/>
                <a:cs typeface="+mn-lt"/>
              </a:rPr>
              <a:t>1^D    5^D   9^D     13^D</a:t>
            </a:r>
          </a:p>
          <a:p>
            <a:r>
              <a:rPr lang="en-US" sz="3200" dirty="0">
                <a:ea typeface="+mn-lt"/>
                <a:cs typeface="+mn-lt"/>
              </a:rPr>
              <a:t>2^H    6^H   10^H   14^H</a:t>
            </a:r>
          </a:p>
          <a:p>
            <a:r>
              <a:rPr lang="en-US" sz="3200" dirty="0">
                <a:ea typeface="+mn-lt"/>
                <a:cs typeface="+mn-lt"/>
              </a:rPr>
              <a:t>3^G    7^G   11^G   15^G</a:t>
            </a:r>
          </a:p>
        </p:txBody>
      </p:sp>
    </p:spTree>
    <p:extLst>
      <p:ext uri="{BB962C8B-B14F-4D97-AF65-F5344CB8AC3E}">
        <p14:creationId xmlns:p14="http://schemas.microsoft.com/office/powerpoint/2010/main" val="355905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ED22-AE85-448F-9B64-207F09B7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Bit Swaps (DES)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8F70-5CFB-49E4-A690-EDC97FF9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79113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cs typeface="Calibri"/>
              </a:rPr>
              <a:t>Each ascii character comprised of bits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cs typeface="Calibri"/>
              </a:rPr>
              <a:t>Break each character down into bits and swaps them around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cs typeface="Calibri"/>
              </a:rPr>
              <a:t>Swaps bit 1,4 and 2,3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04256-33C6-428F-AB7D-24A7BF7D9A10}"/>
              </a:ext>
            </a:extLst>
          </p:cNvPr>
          <p:cNvSpPr txBox="1"/>
          <p:nvPr/>
        </p:nvSpPr>
        <p:spPr>
          <a:xfrm>
            <a:off x="1227551" y="3586620"/>
            <a:ext cx="85782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7</a:t>
            </a:r>
          </a:p>
          <a:p>
            <a:pPr algn="ctr"/>
            <a:endParaRPr lang="en-US" sz="3200" dirty="0">
              <a:cs typeface="Calibri"/>
            </a:endParaRPr>
          </a:p>
          <a:p>
            <a:pPr algn="ctr"/>
            <a:endParaRPr lang="en-US" sz="3200" dirty="0">
              <a:cs typeface="Calibri"/>
            </a:endParaRPr>
          </a:p>
          <a:p>
            <a:pPr algn="ctr"/>
            <a:r>
              <a:rPr lang="en-US" sz="4000">
                <a:cs typeface="Calibri"/>
              </a:rPr>
              <a:t>1  1  0  1  1  1</a:t>
            </a:r>
            <a:endParaRPr lang="en-US" sz="4000" dirty="0">
              <a:cs typeface="Calibri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8E5CDE8-0017-48FA-A6D5-F8ECBDBA3DED}"/>
              </a:ext>
            </a:extLst>
          </p:cNvPr>
          <p:cNvSpPr/>
          <p:nvPr/>
        </p:nvSpPr>
        <p:spPr>
          <a:xfrm>
            <a:off x="5269136" y="4442918"/>
            <a:ext cx="480164" cy="584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0E98CDD-0AB1-4F01-8AAE-9FFA3AFB36F8}"/>
              </a:ext>
            </a:extLst>
          </p:cNvPr>
          <p:cNvSpPr/>
          <p:nvPr/>
        </p:nvSpPr>
        <p:spPr>
          <a:xfrm>
            <a:off x="4674803" y="5737926"/>
            <a:ext cx="219205" cy="4279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8C940-E44E-4C9C-AB34-7A490536C457}"/>
              </a:ext>
            </a:extLst>
          </p:cNvPr>
          <p:cNvSpPr/>
          <p:nvPr/>
        </p:nvSpPr>
        <p:spPr>
          <a:xfrm>
            <a:off x="4738491" y="6058943"/>
            <a:ext cx="1534438" cy="10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BF19E5B-ADA2-4AFD-92B5-62659ABAB46B}"/>
              </a:ext>
            </a:extLst>
          </p:cNvPr>
          <p:cNvSpPr/>
          <p:nvPr/>
        </p:nvSpPr>
        <p:spPr>
          <a:xfrm>
            <a:off x="6125734" y="5737925"/>
            <a:ext cx="219205" cy="4279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4A351A-82FC-4FAD-81AC-31AACE4D407E}"/>
              </a:ext>
            </a:extLst>
          </p:cNvPr>
          <p:cNvSpPr/>
          <p:nvPr/>
        </p:nvSpPr>
        <p:spPr>
          <a:xfrm>
            <a:off x="5239533" y="5850175"/>
            <a:ext cx="553233" cy="104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AAAE826-1CE3-4B0F-A498-7E4AF33E8386}"/>
              </a:ext>
            </a:extLst>
          </p:cNvPr>
          <p:cNvSpPr/>
          <p:nvPr/>
        </p:nvSpPr>
        <p:spPr>
          <a:xfrm>
            <a:off x="5656007" y="5664857"/>
            <a:ext cx="177452" cy="292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B5C593F-D0D6-4005-B654-B7B153A5AD2F}"/>
              </a:ext>
            </a:extLst>
          </p:cNvPr>
          <p:cNvSpPr/>
          <p:nvPr/>
        </p:nvSpPr>
        <p:spPr>
          <a:xfrm>
            <a:off x="5175842" y="5664856"/>
            <a:ext cx="177452" cy="292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C60D-92E3-487E-BEE5-BF0B582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Decrypting Cipher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99D7-A980-47F4-9276-FA1B896F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3200">
                <a:cs typeface="Calibri"/>
              </a:rPr>
              <a:t>Do everything in reverse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3200">
                <a:cs typeface="Calibri"/>
              </a:rPr>
              <a:t>Order of processes in reverse</a:t>
            </a:r>
          </a:p>
          <a:p>
            <a:pPr>
              <a:buFont typeface="Arial"/>
              <a:buChar char="•"/>
            </a:pPr>
            <a:r>
              <a:rPr lang="en-US" sz="3200">
                <a:cs typeface="Calibri"/>
              </a:rPr>
              <a:t>Processes undo work done</a:t>
            </a:r>
          </a:p>
          <a:p>
            <a:pPr>
              <a:buFont typeface="Arial"/>
              <a:buChar char="•"/>
            </a:pPr>
            <a:r>
              <a:rPr lang="en-US" sz="3200">
                <a:cs typeface="Calibri"/>
              </a:rPr>
              <a:t>Need same key </a:t>
            </a:r>
            <a:endParaRPr lang="en-US" sz="3200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5BBA9-6671-44FB-B943-0CA882D21C5C}"/>
              </a:ext>
            </a:extLst>
          </p:cNvPr>
          <p:cNvSpPr/>
          <p:nvPr/>
        </p:nvSpPr>
        <p:spPr>
          <a:xfrm>
            <a:off x="8164881" y="1072019"/>
            <a:ext cx="3173259" cy="4488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4CB23-A522-4E9D-BF79-397001756CBD}"/>
              </a:ext>
            </a:extLst>
          </p:cNvPr>
          <p:cNvSpPr/>
          <p:nvPr/>
        </p:nvSpPr>
        <p:spPr>
          <a:xfrm>
            <a:off x="8339070" y="1183578"/>
            <a:ext cx="2797479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Swap Bits Back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F3DB6-725E-4D8A-8E9D-CAB4B865D24A}"/>
              </a:ext>
            </a:extLst>
          </p:cNvPr>
          <p:cNvSpPr/>
          <p:nvPr/>
        </p:nvSpPr>
        <p:spPr>
          <a:xfrm>
            <a:off x="8339069" y="2853716"/>
            <a:ext cx="2797479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Exclusive 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C7B0A-0959-40C3-A347-CC5ECF0A83C3}"/>
              </a:ext>
            </a:extLst>
          </p:cNvPr>
          <p:cNvSpPr/>
          <p:nvPr/>
        </p:nvSpPr>
        <p:spPr>
          <a:xfrm>
            <a:off x="8339069" y="4523852"/>
            <a:ext cx="2797479" cy="91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Shift Rows Back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03FA5B-8C4A-4115-BA6D-7DBD040B78F1}"/>
              </a:ext>
            </a:extLst>
          </p:cNvPr>
          <p:cNvCxnSpPr/>
          <p:nvPr/>
        </p:nvCxnSpPr>
        <p:spPr>
          <a:xfrm>
            <a:off x="9730636" y="2105419"/>
            <a:ext cx="6263" cy="75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DD2EF-A918-4D1A-A622-B4E7CDB7C866}"/>
              </a:ext>
            </a:extLst>
          </p:cNvPr>
          <p:cNvCxnSpPr>
            <a:cxnSpLocks/>
          </p:cNvCxnSpPr>
          <p:nvPr/>
        </p:nvCxnSpPr>
        <p:spPr>
          <a:xfrm>
            <a:off x="9741074" y="3775555"/>
            <a:ext cx="6263" cy="75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>
            <a:extLst>
              <a:ext uri="{FF2B5EF4-FFF2-40B4-BE49-F238E27FC236}">
                <a16:creationId xmlns:a16="http://schemas.microsoft.com/office/drawing/2014/main" id="{B76F2C9C-6839-4459-B6AF-67DFF32EEB36}"/>
              </a:ext>
            </a:extLst>
          </p:cNvPr>
          <p:cNvSpPr txBox="1"/>
          <p:nvPr/>
        </p:nvSpPr>
        <p:spPr>
          <a:xfrm>
            <a:off x="8071850" y="305713"/>
            <a:ext cx="343213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</a:t>
            </a:r>
            <a:r>
              <a:rPr lang="en-US" sz="2000"/>
              <a:t>6 Characters of encrypted text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98E75-5BA0-4BEF-8071-14B986B3578F}"/>
              </a:ext>
            </a:extLst>
          </p:cNvPr>
          <p:cNvSpPr/>
          <p:nvPr/>
        </p:nvSpPr>
        <p:spPr>
          <a:xfrm>
            <a:off x="9504498" y="682500"/>
            <a:ext cx="480164" cy="386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44CE36A-3945-4FBE-AC7F-B4EED05F8996}"/>
              </a:ext>
            </a:extLst>
          </p:cNvPr>
          <p:cNvSpPr/>
          <p:nvPr/>
        </p:nvSpPr>
        <p:spPr>
          <a:xfrm>
            <a:off x="9514935" y="5557212"/>
            <a:ext cx="480164" cy="386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0A94C8CB-CF4B-483A-83CC-34D4A21A5704}"/>
              </a:ext>
            </a:extLst>
          </p:cNvPr>
          <p:cNvSpPr txBox="1"/>
          <p:nvPr/>
        </p:nvSpPr>
        <p:spPr>
          <a:xfrm>
            <a:off x="8071850" y="5879794"/>
            <a:ext cx="343213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16 Characters of original text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8796A101-EFD9-4A0C-82E3-CC3E2F097F03}"/>
              </a:ext>
            </a:extLst>
          </p:cNvPr>
          <p:cNvSpPr txBox="1"/>
          <p:nvPr/>
        </p:nvSpPr>
        <p:spPr>
          <a:xfrm>
            <a:off x="7516007" y="3027515"/>
            <a:ext cx="645090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cs typeface="Calibri"/>
              </a:rPr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233690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DC47-CDBE-4A65-916B-6CD602CD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4007"/>
            <a:ext cx="10058400" cy="5605087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 sz="3200">
                <a:ea typeface="+mn-lt"/>
                <a:cs typeface="+mn-lt"/>
              </a:rPr>
              <a:t>INPUT FROM FILE: </a:t>
            </a:r>
            <a:endParaRPr lang="en-US" sz="3200">
              <a:cs typeface="Calibri" panose="020F0502020204030204"/>
            </a:endParaRPr>
          </a:p>
          <a:p>
            <a:r>
              <a:rPr lang="en-US" sz="3200">
                <a:ea typeface="+mn-lt"/>
                <a:cs typeface="+mn-lt"/>
              </a:rPr>
              <a:t>Hello I am checking to see if both projects make sure that they have the same decrypted message and encrypted message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==============================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INPUT ENCRYPTED: 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:df&lt;:57 s(3%&gt;*$sd5+/4#(.=;9:df+27/371f0.d/,90$a:d"( #, s/f%9.4%s%/a2,+a9&gt;/(  /0*7f+!-5,:#f :,$ s.4(/)/&amp;/,/)15f2SDF( DFAS%FASD?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==============================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INPUT DECRYPTED: </a:t>
            </a:r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Hello I am checking to see if both projects make sure that they have the same decrypted message and encrypted message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BCC7-FD98-4CA3-9A72-F9954865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Make Parallel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E1F1-BF74-4D2B-8E8E-8DD39D93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Used </a:t>
            </a:r>
            <a:r>
              <a:rPr lang="en-US" sz="3200" dirty="0" err="1">
                <a:cs typeface="Calibri"/>
              </a:rPr>
              <a:t>posix</a:t>
            </a:r>
            <a:r>
              <a:rPr lang="en-US" sz="3200" dirty="0">
                <a:cs typeface="Calibri"/>
              </a:rPr>
              <a:t> threads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MPI has too much communication or too much padding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Give each block to one thread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If a thread completes block give another if all threads used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All threads can modify shared string no mutex needed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No thread modifies same thing</a:t>
            </a:r>
          </a:p>
        </p:txBody>
      </p:sp>
    </p:spTree>
    <p:extLst>
      <p:ext uri="{BB962C8B-B14F-4D97-AF65-F5344CB8AC3E}">
        <p14:creationId xmlns:p14="http://schemas.microsoft.com/office/powerpoint/2010/main" val="19727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260B-C01C-4A37-ABB7-8F18A422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Results(stampede)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21A1B-0330-4224-9379-F706FEBDB4F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A7AE4-AA5F-488D-8B81-AFC6A984667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AA0C2-CBA8-4837-9378-F6062A698CB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899CC1-E5B3-4690-9AA7-7A2958695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40850"/>
              </p:ext>
            </p:extLst>
          </p:nvPr>
        </p:nvGraphicFramePr>
        <p:xfrm>
          <a:off x="5741095" y="1826712"/>
          <a:ext cx="5745884" cy="316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71">
                  <a:extLst>
                    <a:ext uri="{9D8B030D-6E8A-4147-A177-3AD203B41FA5}">
                      <a16:colId xmlns:a16="http://schemas.microsoft.com/office/drawing/2014/main" val="2053268115"/>
                    </a:ext>
                  </a:extLst>
                </a:gridCol>
                <a:gridCol w="1436471">
                  <a:extLst>
                    <a:ext uri="{9D8B030D-6E8A-4147-A177-3AD203B41FA5}">
                      <a16:colId xmlns:a16="http://schemas.microsoft.com/office/drawing/2014/main" val="1749842646"/>
                    </a:ext>
                  </a:extLst>
                </a:gridCol>
                <a:gridCol w="1436471">
                  <a:extLst>
                    <a:ext uri="{9D8B030D-6E8A-4147-A177-3AD203B41FA5}">
                      <a16:colId xmlns:a16="http://schemas.microsoft.com/office/drawing/2014/main" val="3555670445"/>
                    </a:ext>
                  </a:extLst>
                </a:gridCol>
                <a:gridCol w="1436471">
                  <a:extLst>
                    <a:ext uri="{9D8B030D-6E8A-4147-A177-3AD203B41FA5}">
                      <a16:colId xmlns:a16="http://schemas.microsoft.com/office/drawing/2014/main" val="3346563213"/>
                    </a:ext>
                  </a:extLst>
                </a:gridCol>
              </a:tblGrid>
              <a:tr h="451892"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Decrypt Runtime(seconds)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0398"/>
                  </a:ext>
                </a:extLst>
              </a:tr>
              <a:tr h="45189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07600"/>
                  </a:ext>
                </a:extLst>
              </a:tr>
              <a:tr h="451892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25852"/>
                  </a:ext>
                </a:extLst>
              </a:tr>
              <a:tr h="451892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455352"/>
                  </a:ext>
                </a:extLst>
              </a:tr>
              <a:tr h="451892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364437"/>
                  </a:ext>
                </a:extLst>
              </a:tr>
              <a:tr h="451892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258788"/>
                  </a:ext>
                </a:extLst>
              </a:tr>
              <a:tr h="451892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73877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CB636DD-FC5F-4371-B2DD-EAD28F83B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18537"/>
              </p:ext>
            </p:extLst>
          </p:nvPr>
        </p:nvGraphicFramePr>
        <p:xfrm>
          <a:off x="167013" y="1826712"/>
          <a:ext cx="5283844" cy="317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961">
                  <a:extLst>
                    <a:ext uri="{9D8B030D-6E8A-4147-A177-3AD203B41FA5}">
                      <a16:colId xmlns:a16="http://schemas.microsoft.com/office/drawing/2014/main" val="1411266113"/>
                    </a:ext>
                  </a:extLst>
                </a:gridCol>
                <a:gridCol w="1320961">
                  <a:extLst>
                    <a:ext uri="{9D8B030D-6E8A-4147-A177-3AD203B41FA5}">
                      <a16:colId xmlns:a16="http://schemas.microsoft.com/office/drawing/2014/main" val="1294076909"/>
                    </a:ext>
                  </a:extLst>
                </a:gridCol>
                <a:gridCol w="1320961">
                  <a:extLst>
                    <a:ext uri="{9D8B030D-6E8A-4147-A177-3AD203B41FA5}">
                      <a16:colId xmlns:a16="http://schemas.microsoft.com/office/drawing/2014/main" val="3526408696"/>
                    </a:ext>
                  </a:extLst>
                </a:gridCol>
                <a:gridCol w="1320961">
                  <a:extLst>
                    <a:ext uri="{9D8B030D-6E8A-4147-A177-3AD203B41FA5}">
                      <a16:colId xmlns:a16="http://schemas.microsoft.com/office/drawing/2014/main" val="3332968726"/>
                    </a:ext>
                  </a:extLst>
                </a:gridCol>
              </a:tblGrid>
              <a:tr h="452950"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Encrypt Runtime(seconds)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36305"/>
                  </a:ext>
                </a:extLst>
              </a:tr>
              <a:tr h="4529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31013"/>
                  </a:ext>
                </a:extLst>
              </a:tr>
              <a:tr h="45295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48172"/>
                  </a:ext>
                </a:extLst>
              </a:tr>
              <a:tr h="45295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632965"/>
                  </a:ext>
                </a:extLst>
              </a:tr>
              <a:tr h="45295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151018"/>
                  </a:ext>
                </a:extLst>
              </a:tr>
              <a:tr h="45295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709415"/>
                  </a:ext>
                </a:extLst>
              </a:tr>
              <a:tr h="45295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60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1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3D1612-71ED-4AAA-90E6-2F8B4E8A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95" y="905933"/>
            <a:ext cx="843861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1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801CC1-E4D7-4FA0-AB0E-F22BB6040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422451"/>
              </p:ext>
            </p:extLst>
          </p:nvPr>
        </p:nvGraphicFramePr>
        <p:xfrm>
          <a:off x="715817" y="1397000"/>
          <a:ext cx="11014889" cy="3611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669">
                  <a:extLst>
                    <a:ext uri="{9D8B030D-6E8A-4147-A177-3AD203B41FA5}">
                      <a16:colId xmlns:a16="http://schemas.microsoft.com/office/drawing/2014/main" val="2418727191"/>
                    </a:ext>
                  </a:extLst>
                </a:gridCol>
                <a:gridCol w="1229669">
                  <a:extLst>
                    <a:ext uri="{9D8B030D-6E8A-4147-A177-3AD203B41FA5}">
                      <a16:colId xmlns:a16="http://schemas.microsoft.com/office/drawing/2014/main" val="3364314962"/>
                    </a:ext>
                  </a:extLst>
                </a:gridCol>
                <a:gridCol w="1229669">
                  <a:extLst>
                    <a:ext uri="{9D8B030D-6E8A-4147-A177-3AD203B41FA5}">
                      <a16:colId xmlns:a16="http://schemas.microsoft.com/office/drawing/2014/main" val="3964111629"/>
                    </a:ext>
                  </a:extLst>
                </a:gridCol>
                <a:gridCol w="1229669">
                  <a:extLst>
                    <a:ext uri="{9D8B030D-6E8A-4147-A177-3AD203B41FA5}">
                      <a16:colId xmlns:a16="http://schemas.microsoft.com/office/drawing/2014/main" val="3823604901"/>
                    </a:ext>
                  </a:extLst>
                </a:gridCol>
                <a:gridCol w="1177537">
                  <a:extLst>
                    <a:ext uri="{9D8B030D-6E8A-4147-A177-3AD203B41FA5}">
                      <a16:colId xmlns:a16="http://schemas.microsoft.com/office/drawing/2014/main" val="515998837"/>
                    </a:ext>
                  </a:extLst>
                </a:gridCol>
                <a:gridCol w="1229669">
                  <a:extLst>
                    <a:ext uri="{9D8B030D-6E8A-4147-A177-3AD203B41FA5}">
                      <a16:colId xmlns:a16="http://schemas.microsoft.com/office/drawing/2014/main" val="630432813"/>
                    </a:ext>
                  </a:extLst>
                </a:gridCol>
                <a:gridCol w="1229669">
                  <a:extLst>
                    <a:ext uri="{9D8B030D-6E8A-4147-A177-3AD203B41FA5}">
                      <a16:colId xmlns:a16="http://schemas.microsoft.com/office/drawing/2014/main" val="1510375888"/>
                    </a:ext>
                  </a:extLst>
                </a:gridCol>
                <a:gridCol w="1229669">
                  <a:extLst>
                    <a:ext uri="{9D8B030D-6E8A-4147-A177-3AD203B41FA5}">
                      <a16:colId xmlns:a16="http://schemas.microsoft.com/office/drawing/2014/main" val="1850269752"/>
                    </a:ext>
                  </a:extLst>
                </a:gridCol>
                <a:gridCol w="1229669">
                  <a:extLst>
                    <a:ext uri="{9D8B030D-6E8A-4147-A177-3AD203B41FA5}">
                      <a16:colId xmlns:a16="http://schemas.microsoft.com/office/drawing/2014/main" val="57782171"/>
                    </a:ext>
                  </a:extLst>
                </a:gridCol>
              </a:tblGrid>
              <a:tr h="391243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Encrypt Speedup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Decrypt Speedup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87748"/>
                  </a:ext>
                </a:extLst>
              </a:tr>
              <a:tr h="3912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341142"/>
                  </a:ext>
                </a:extLst>
              </a:tr>
              <a:tr h="391243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28633"/>
                  </a:ext>
                </a:extLst>
              </a:tr>
              <a:tr h="68216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0.571428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0.53947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0.543046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717041"/>
                  </a:ext>
                </a:extLst>
              </a:tr>
              <a:tr h="68216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0.529032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0.571428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0.532467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236695"/>
                  </a:ext>
                </a:extLst>
              </a:tr>
              <a:tr h="68216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0.470588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0.532467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0.529032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077740"/>
                  </a:ext>
                </a:extLst>
              </a:tr>
              <a:tr h="391243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203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A57483-8C66-48E3-978E-8272BB4F322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FEE8-A4F9-4A6C-9C16-01C9D0CF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F68A-C289-47D8-9350-12C09CEC3A9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/>
              <a:t>Is encryption and decryption using block ciphers faster in parallel or sequential?</a:t>
            </a:r>
            <a:endParaRPr lang="en-US" sz="320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675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88D0F7-4A55-4715-9EB2-802DE1C2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77" y="905933"/>
            <a:ext cx="904325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1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450CED-E54C-4C06-979C-59805747C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47383"/>
              </p:ext>
            </p:extLst>
          </p:nvPr>
        </p:nvGraphicFramePr>
        <p:xfrm>
          <a:off x="577272" y="1350818"/>
          <a:ext cx="11086460" cy="356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59">
                  <a:extLst>
                    <a:ext uri="{9D8B030D-6E8A-4147-A177-3AD203B41FA5}">
                      <a16:colId xmlns:a16="http://schemas.microsoft.com/office/drawing/2014/main" val="3422192956"/>
                    </a:ext>
                  </a:extLst>
                </a:gridCol>
                <a:gridCol w="1237659">
                  <a:extLst>
                    <a:ext uri="{9D8B030D-6E8A-4147-A177-3AD203B41FA5}">
                      <a16:colId xmlns:a16="http://schemas.microsoft.com/office/drawing/2014/main" val="3620467603"/>
                    </a:ext>
                  </a:extLst>
                </a:gridCol>
                <a:gridCol w="1237659">
                  <a:extLst>
                    <a:ext uri="{9D8B030D-6E8A-4147-A177-3AD203B41FA5}">
                      <a16:colId xmlns:a16="http://schemas.microsoft.com/office/drawing/2014/main" val="957923108"/>
                    </a:ext>
                  </a:extLst>
                </a:gridCol>
                <a:gridCol w="1237659">
                  <a:extLst>
                    <a:ext uri="{9D8B030D-6E8A-4147-A177-3AD203B41FA5}">
                      <a16:colId xmlns:a16="http://schemas.microsoft.com/office/drawing/2014/main" val="3686149350"/>
                    </a:ext>
                  </a:extLst>
                </a:gridCol>
                <a:gridCol w="1185188">
                  <a:extLst>
                    <a:ext uri="{9D8B030D-6E8A-4147-A177-3AD203B41FA5}">
                      <a16:colId xmlns:a16="http://schemas.microsoft.com/office/drawing/2014/main" val="3593812277"/>
                    </a:ext>
                  </a:extLst>
                </a:gridCol>
                <a:gridCol w="1237659">
                  <a:extLst>
                    <a:ext uri="{9D8B030D-6E8A-4147-A177-3AD203B41FA5}">
                      <a16:colId xmlns:a16="http://schemas.microsoft.com/office/drawing/2014/main" val="2246449357"/>
                    </a:ext>
                  </a:extLst>
                </a:gridCol>
                <a:gridCol w="1237659">
                  <a:extLst>
                    <a:ext uri="{9D8B030D-6E8A-4147-A177-3AD203B41FA5}">
                      <a16:colId xmlns:a16="http://schemas.microsoft.com/office/drawing/2014/main" val="1931655068"/>
                    </a:ext>
                  </a:extLst>
                </a:gridCol>
                <a:gridCol w="1237659">
                  <a:extLst>
                    <a:ext uri="{9D8B030D-6E8A-4147-A177-3AD203B41FA5}">
                      <a16:colId xmlns:a16="http://schemas.microsoft.com/office/drawing/2014/main" val="3230707093"/>
                    </a:ext>
                  </a:extLst>
                </a:gridCol>
                <a:gridCol w="1237659">
                  <a:extLst>
                    <a:ext uri="{9D8B030D-6E8A-4147-A177-3AD203B41FA5}">
                      <a16:colId xmlns:a16="http://schemas.microsoft.com/office/drawing/2014/main" val="785572395"/>
                    </a:ext>
                  </a:extLst>
                </a:gridCol>
              </a:tblGrid>
              <a:tr h="509645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Encrypt Efficiency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Decrypt Efficiency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07111"/>
                  </a:ext>
                </a:extLst>
              </a:tr>
              <a:tr h="50964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29802"/>
                  </a:ext>
                </a:extLst>
              </a:tr>
              <a:tr h="50964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16932"/>
                  </a:ext>
                </a:extLst>
              </a:tr>
              <a:tr h="50964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0.03571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0.03371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0.03394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543220"/>
                  </a:ext>
                </a:extLst>
              </a:tr>
              <a:tr h="50964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0.07142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006622"/>
                  </a:ext>
                </a:extLst>
              </a:tr>
              <a:tr h="50964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0.11764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0.13311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0.13225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419513"/>
                  </a:ext>
                </a:extLst>
              </a:tr>
              <a:tr h="50964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64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72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13695D-3DC6-488E-A165-37557B29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70" y="905933"/>
            <a:ext cx="954426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FD61-8336-4D31-9900-DE1D7439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Results(local hardware)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8B55CC-133A-4210-8D48-18AD3C412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0321"/>
              </p:ext>
            </p:extLst>
          </p:nvPr>
        </p:nvGraphicFramePr>
        <p:xfrm>
          <a:off x="534261" y="1799813"/>
          <a:ext cx="11071494" cy="432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88">
                  <a:extLst>
                    <a:ext uri="{9D8B030D-6E8A-4147-A177-3AD203B41FA5}">
                      <a16:colId xmlns:a16="http://schemas.microsoft.com/office/drawing/2014/main" val="4066906347"/>
                    </a:ext>
                  </a:extLst>
                </a:gridCol>
                <a:gridCol w="1235988">
                  <a:extLst>
                    <a:ext uri="{9D8B030D-6E8A-4147-A177-3AD203B41FA5}">
                      <a16:colId xmlns:a16="http://schemas.microsoft.com/office/drawing/2014/main" val="271922252"/>
                    </a:ext>
                  </a:extLst>
                </a:gridCol>
                <a:gridCol w="1235988">
                  <a:extLst>
                    <a:ext uri="{9D8B030D-6E8A-4147-A177-3AD203B41FA5}">
                      <a16:colId xmlns:a16="http://schemas.microsoft.com/office/drawing/2014/main" val="3157968449"/>
                    </a:ext>
                  </a:extLst>
                </a:gridCol>
                <a:gridCol w="1235988">
                  <a:extLst>
                    <a:ext uri="{9D8B030D-6E8A-4147-A177-3AD203B41FA5}">
                      <a16:colId xmlns:a16="http://schemas.microsoft.com/office/drawing/2014/main" val="243298412"/>
                    </a:ext>
                  </a:extLst>
                </a:gridCol>
                <a:gridCol w="1183590">
                  <a:extLst>
                    <a:ext uri="{9D8B030D-6E8A-4147-A177-3AD203B41FA5}">
                      <a16:colId xmlns:a16="http://schemas.microsoft.com/office/drawing/2014/main" val="1600730739"/>
                    </a:ext>
                  </a:extLst>
                </a:gridCol>
                <a:gridCol w="1235988">
                  <a:extLst>
                    <a:ext uri="{9D8B030D-6E8A-4147-A177-3AD203B41FA5}">
                      <a16:colId xmlns:a16="http://schemas.microsoft.com/office/drawing/2014/main" val="2128499440"/>
                    </a:ext>
                  </a:extLst>
                </a:gridCol>
                <a:gridCol w="1235988">
                  <a:extLst>
                    <a:ext uri="{9D8B030D-6E8A-4147-A177-3AD203B41FA5}">
                      <a16:colId xmlns:a16="http://schemas.microsoft.com/office/drawing/2014/main" val="3787818885"/>
                    </a:ext>
                  </a:extLst>
                </a:gridCol>
                <a:gridCol w="1235988">
                  <a:extLst>
                    <a:ext uri="{9D8B030D-6E8A-4147-A177-3AD203B41FA5}">
                      <a16:colId xmlns:a16="http://schemas.microsoft.com/office/drawing/2014/main" val="4227699045"/>
                    </a:ext>
                  </a:extLst>
                </a:gridCol>
                <a:gridCol w="1235988">
                  <a:extLst>
                    <a:ext uri="{9D8B030D-6E8A-4147-A177-3AD203B41FA5}">
                      <a16:colId xmlns:a16="http://schemas.microsoft.com/office/drawing/2014/main" val="3649267935"/>
                    </a:ext>
                  </a:extLst>
                </a:gridCol>
              </a:tblGrid>
              <a:tr h="618505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Encrypt Runtime(seconds)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Decrypt Runtime(seconds)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68081"/>
                  </a:ext>
                </a:extLst>
              </a:tr>
              <a:tr h="6185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56116"/>
                  </a:ext>
                </a:extLst>
              </a:tr>
              <a:tr h="618505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58019"/>
                  </a:ext>
                </a:extLst>
              </a:tr>
              <a:tr h="61850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1.586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142507"/>
                  </a:ext>
                </a:extLst>
              </a:tr>
              <a:tr h="61850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1.712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214500"/>
                  </a:ext>
                </a:extLst>
              </a:tr>
              <a:tr h="61850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17726"/>
                  </a:ext>
                </a:extLst>
              </a:tr>
              <a:tr h="61850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9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646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C8469316-4147-4410-8BB6-E0744668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95" y="905933"/>
            <a:ext cx="843861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6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B4198B-153C-4EF1-B453-8A94342DD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14996"/>
              </p:ext>
            </p:extLst>
          </p:nvPr>
        </p:nvGraphicFramePr>
        <p:xfrm>
          <a:off x="404090" y="842818"/>
          <a:ext cx="11363699" cy="399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609">
                  <a:extLst>
                    <a:ext uri="{9D8B030D-6E8A-4147-A177-3AD203B41FA5}">
                      <a16:colId xmlns:a16="http://schemas.microsoft.com/office/drawing/2014/main" val="128927370"/>
                    </a:ext>
                  </a:extLst>
                </a:gridCol>
                <a:gridCol w="1268609">
                  <a:extLst>
                    <a:ext uri="{9D8B030D-6E8A-4147-A177-3AD203B41FA5}">
                      <a16:colId xmlns:a16="http://schemas.microsoft.com/office/drawing/2014/main" val="3096821077"/>
                    </a:ext>
                  </a:extLst>
                </a:gridCol>
                <a:gridCol w="1268609">
                  <a:extLst>
                    <a:ext uri="{9D8B030D-6E8A-4147-A177-3AD203B41FA5}">
                      <a16:colId xmlns:a16="http://schemas.microsoft.com/office/drawing/2014/main" val="660512830"/>
                    </a:ext>
                  </a:extLst>
                </a:gridCol>
                <a:gridCol w="1268609">
                  <a:extLst>
                    <a:ext uri="{9D8B030D-6E8A-4147-A177-3AD203B41FA5}">
                      <a16:colId xmlns:a16="http://schemas.microsoft.com/office/drawing/2014/main" val="2693645943"/>
                    </a:ext>
                  </a:extLst>
                </a:gridCol>
                <a:gridCol w="1214827">
                  <a:extLst>
                    <a:ext uri="{9D8B030D-6E8A-4147-A177-3AD203B41FA5}">
                      <a16:colId xmlns:a16="http://schemas.microsoft.com/office/drawing/2014/main" val="743926926"/>
                    </a:ext>
                  </a:extLst>
                </a:gridCol>
                <a:gridCol w="1268609">
                  <a:extLst>
                    <a:ext uri="{9D8B030D-6E8A-4147-A177-3AD203B41FA5}">
                      <a16:colId xmlns:a16="http://schemas.microsoft.com/office/drawing/2014/main" val="3021265016"/>
                    </a:ext>
                  </a:extLst>
                </a:gridCol>
                <a:gridCol w="1268609">
                  <a:extLst>
                    <a:ext uri="{9D8B030D-6E8A-4147-A177-3AD203B41FA5}">
                      <a16:colId xmlns:a16="http://schemas.microsoft.com/office/drawing/2014/main" val="2541957360"/>
                    </a:ext>
                  </a:extLst>
                </a:gridCol>
                <a:gridCol w="1268609">
                  <a:extLst>
                    <a:ext uri="{9D8B030D-6E8A-4147-A177-3AD203B41FA5}">
                      <a16:colId xmlns:a16="http://schemas.microsoft.com/office/drawing/2014/main" val="3553025017"/>
                    </a:ext>
                  </a:extLst>
                </a:gridCol>
                <a:gridCol w="1268609">
                  <a:extLst>
                    <a:ext uri="{9D8B030D-6E8A-4147-A177-3AD203B41FA5}">
                      <a16:colId xmlns:a16="http://schemas.microsoft.com/office/drawing/2014/main" val="1912672026"/>
                    </a:ext>
                  </a:extLst>
                </a:gridCol>
              </a:tblGrid>
              <a:tr h="441098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Encrypt Speedup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Decrypt Speedup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82322"/>
                  </a:ext>
                </a:extLst>
              </a:tr>
              <a:tr h="4410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61794"/>
                  </a:ext>
                </a:extLst>
              </a:tr>
              <a:tr h="441098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25258"/>
                  </a:ext>
                </a:extLst>
              </a:tr>
              <a:tr h="7429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1.47058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1.31764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1.43924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1.36363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1.42181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661272"/>
                  </a:ext>
                </a:extLst>
              </a:tr>
              <a:tr h="7429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1.17277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1.26716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1.14285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1.20320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1.31717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830725"/>
                  </a:ext>
                </a:extLst>
              </a:tr>
              <a:tr h="74290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0.96153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1.05660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1.05275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1.09090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0.99557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1.06117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437602"/>
                  </a:ext>
                </a:extLst>
              </a:tr>
              <a:tr h="441098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64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074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39EEB0-0B2E-4C7E-B692-18B4DCE6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77" y="905933"/>
            <a:ext cx="904325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61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C4E622-864A-4536-AAD8-6FBB6A8DF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91974"/>
              </p:ext>
            </p:extLst>
          </p:nvPr>
        </p:nvGraphicFramePr>
        <p:xfrm>
          <a:off x="519545" y="623454"/>
          <a:ext cx="11090187" cy="4314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75">
                  <a:extLst>
                    <a:ext uri="{9D8B030D-6E8A-4147-A177-3AD203B41FA5}">
                      <a16:colId xmlns:a16="http://schemas.microsoft.com/office/drawing/2014/main" val="957285301"/>
                    </a:ext>
                  </a:extLst>
                </a:gridCol>
                <a:gridCol w="1238075">
                  <a:extLst>
                    <a:ext uri="{9D8B030D-6E8A-4147-A177-3AD203B41FA5}">
                      <a16:colId xmlns:a16="http://schemas.microsoft.com/office/drawing/2014/main" val="406483603"/>
                    </a:ext>
                  </a:extLst>
                </a:gridCol>
                <a:gridCol w="1238075">
                  <a:extLst>
                    <a:ext uri="{9D8B030D-6E8A-4147-A177-3AD203B41FA5}">
                      <a16:colId xmlns:a16="http://schemas.microsoft.com/office/drawing/2014/main" val="79301028"/>
                    </a:ext>
                  </a:extLst>
                </a:gridCol>
                <a:gridCol w="1238075">
                  <a:extLst>
                    <a:ext uri="{9D8B030D-6E8A-4147-A177-3AD203B41FA5}">
                      <a16:colId xmlns:a16="http://schemas.microsoft.com/office/drawing/2014/main" val="337375901"/>
                    </a:ext>
                  </a:extLst>
                </a:gridCol>
                <a:gridCol w="1185587">
                  <a:extLst>
                    <a:ext uri="{9D8B030D-6E8A-4147-A177-3AD203B41FA5}">
                      <a16:colId xmlns:a16="http://schemas.microsoft.com/office/drawing/2014/main" val="3212115014"/>
                    </a:ext>
                  </a:extLst>
                </a:gridCol>
                <a:gridCol w="1238075">
                  <a:extLst>
                    <a:ext uri="{9D8B030D-6E8A-4147-A177-3AD203B41FA5}">
                      <a16:colId xmlns:a16="http://schemas.microsoft.com/office/drawing/2014/main" val="474974023"/>
                    </a:ext>
                  </a:extLst>
                </a:gridCol>
                <a:gridCol w="1238075">
                  <a:extLst>
                    <a:ext uri="{9D8B030D-6E8A-4147-A177-3AD203B41FA5}">
                      <a16:colId xmlns:a16="http://schemas.microsoft.com/office/drawing/2014/main" val="1912793580"/>
                    </a:ext>
                  </a:extLst>
                </a:gridCol>
                <a:gridCol w="1238075">
                  <a:extLst>
                    <a:ext uri="{9D8B030D-6E8A-4147-A177-3AD203B41FA5}">
                      <a16:colId xmlns:a16="http://schemas.microsoft.com/office/drawing/2014/main" val="1701948545"/>
                    </a:ext>
                  </a:extLst>
                </a:gridCol>
                <a:gridCol w="1238075">
                  <a:extLst>
                    <a:ext uri="{9D8B030D-6E8A-4147-A177-3AD203B41FA5}">
                      <a16:colId xmlns:a16="http://schemas.microsoft.com/office/drawing/2014/main" val="1472117166"/>
                    </a:ext>
                  </a:extLst>
                </a:gridCol>
              </a:tblGrid>
              <a:tr h="393597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Encrypt Efficiency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Decrypt Efficiency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4169"/>
                  </a:ext>
                </a:extLst>
              </a:tr>
              <a:tr h="45190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Amount of Characters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67679"/>
                  </a:ext>
                </a:extLst>
              </a:tr>
              <a:tr h="451907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200000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90620"/>
                  </a:ext>
                </a:extLst>
              </a:tr>
              <a:tr h="87466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0.09191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0.08235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0.08995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0.09375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0.08522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0.08886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006407"/>
                  </a:ext>
                </a:extLst>
              </a:tr>
              <a:tr h="87466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0.15625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0.14659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0.15839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0.14285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0.15042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0.16464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55809"/>
                  </a:ext>
                </a:extLst>
              </a:tr>
              <a:tr h="874661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0.24038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0.26415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0.26318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0.27272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0.24889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0.26529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783121"/>
                  </a:ext>
                </a:extLst>
              </a:tr>
              <a:tr h="39359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7648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2E5223-62DD-4D09-9C33-0B09B424782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29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19C996-9ACC-4A64-875A-C7F0F61D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70" y="905933"/>
            <a:ext cx="954426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6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A45E-586E-4933-9CDE-8A0DA212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Biggest Obstacles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CBD4-A68E-4947-A107-12DD7E98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Trying to use </a:t>
            </a:r>
            <a:r>
              <a:rPr lang="en-US" sz="3200" err="1">
                <a:cs typeface="Calibri"/>
              </a:rPr>
              <a:t>pthread</a:t>
            </a:r>
            <a:r>
              <a:rPr lang="en-US" sz="3200">
                <a:cs typeface="Calibri"/>
              </a:rPr>
              <a:t> library in visual studio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Spending a whole day attempting to find why my stampede results are so different</a:t>
            </a:r>
          </a:p>
        </p:txBody>
      </p:sp>
    </p:spTree>
    <p:extLst>
      <p:ext uri="{BB962C8B-B14F-4D97-AF65-F5344CB8AC3E}">
        <p14:creationId xmlns:p14="http://schemas.microsoft.com/office/powerpoint/2010/main" val="1159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35A8-D690-4273-9540-707A4A17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What Is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B203-3F80-4CB6-8BA9-730C3B3C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>
                <a:cs typeface="Calibri" panose="020F0502020204030204"/>
              </a:rPr>
              <a:t>Turning data into something that can't be used</a:t>
            </a:r>
          </a:p>
          <a:p>
            <a:pPr>
              <a:buFont typeface="Arial"/>
              <a:buChar char="•"/>
            </a:pPr>
            <a:r>
              <a:rPr lang="en-US" sz="3200" dirty="0">
                <a:cs typeface="Calibri" panose="020F0502020204030204"/>
              </a:rPr>
              <a:t>Used to prevent unauthorized use of data</a:t>
            </a:r>
          </a:p>
          <a:p>
            <a:pPr>
              <a:buFont typeface="Arial"/>
              <a:buChar char="•"/>
            </a:pPr>
            <a:r>
              <a:rPr lang="en-US" sz="3200" dirty="0">
                <a:cs typeface="Calibri" panose="020F0502020204030204"/>
              </a:rPr>
              <a:t>Used in every aspect of computing</a:t>
            </a:r>
          </a:p>
          <a:p>
            <a:pPr>
              <a:buFont typeface="Arial"/>
              <a:buChar char="•"/>
            </a:pPr>
            <a:r>
              <a:rPr lang="en-US" sz="3200" dirty="0">
                <a:cs typeface="Calibri" panose="020F0502020204030204"/>
              </a:rPr>
              <a:t>Can be heavy on processing power</a:t>
            </a:r>
          </a:p>
          <a:p>
            <a:pPr>
              <a:buFont typeface="Calibri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Graphic 4" descr="Lock">
            <a:extLst>
              <a:ext uri="{FF2B5EF4-FFF2-40B4-BE49-F238E27FC236}">
                <a16:creationId xmlns:a16="http://schemas.microsoft.com/office/drawing/2014/main" id="{71D642D0-9AB8-4262-A2E1-A6DFC700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2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18FC-BACB-4150-88B0-650BC3F0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2B83-7AC6-41F2-9A17-132FC8D0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Serial beats Parallel in testing on stampede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Opposite result on local hardware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Lean more towards local hardware as more threads has effect</a:t>
            </a:r>
            <a:endParaRPr lang="en-US" sz="3200" dirty="0">
              <a:solidFill>
                <a:srgbClr val="404040"/>
              </a:solidFill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  <a:cs typeface="Calibri"/>
              </a:rPr>
              <a:t>Efficiency low in both cases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sz="2800" dirty="0">
              <a:solidFill>
                <a:schemeClr val="tx1"/>
              </a:solidFill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sz="2800" dirty="0">
              <a:solidFill>
                <a:srgbClr val="000000"/>
              </a:solidFill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sz="3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79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15BB-C150-4551-84E0-15F9120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 is Decryption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89CF-8189-436E-9968-5FA7CB91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Undo encryption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Get back the original information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Can take just as much processing as encryption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Graphic 4" descr="Unlock">
            <a:extLst>
              <a:ext uri="{FF2B5EF4-FFF2-40B4-BE49-F238E27FC236}">
                <a16:creationId xmlns:a16="http://schemas.microsoft.com/office/drawing/2014/main" id="{034ACAF9-8664-4371-9C77-15FE9D8C6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2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C56F-1665-4141-A9FF-CA61F4D8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Block Ciphers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5C1-B4BB-49B1-9800-24BC4175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71550" cy="402336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>
                <a:cs typeface="Calibri"/>
              </a:rPr>
              <a:t>A method of encryption</a:t>
            </a:r>
            <a:endParaRPr lang="en-US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2800">
                <a:cs typeface="Calibri"/>
              </a:rPr>
              <a:t>Cuts data into equal blocks of data eg. 32 bits = 4 blocks of 8 bits</a:t>
            </a:r>
            <a:endParaRPr lang="en-US" sz="28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>
                <a:cs typeface="Calibri"/>
              </a:rPr>
              <a:t>Takes a block of data and a key</a:t>
            </a:r>
          </a:p>
          <a:p>
            <a:pPr>
              <a:buFont typeface="Arial"/>
              <a:buChar char="•"/>
            </a:pPr>
            <a:r>
              <a:rPr lang="en-US" sz="2800" dirty="0">
                <a:cs typeface="Calibri"/>
              </a:rPr>
              <a:t>Using key we can encrypt the data to receive a block of same sized data</a:t>
            </a:r>
          </a:p>
          <a:p>
            <a:pPr>
              <a:buFont typeface="Arial"/>
              <a:buChar char="•"/>
            </a:pPr>
            <a:r>
              <a:rPr lang="en-US" sz="2800" dirty="0">
                <a:cs typeface="Calibri"/>
              </a:rPr>
              <a:t>Using the same key we can decrypt a block of data</a:t>
            </a:r>
          </a:p>
          <a:p>
            <a:pPr>
              <a:buFont typeface="Arial"/>
              <a:buChar char="•"/>
            </a:pPr>
            <a:r>
              <a:rPr lang="en-US" sz="2800" dirty="0">
                <a:cs typeface="Calibri"/>
              </a:rPr>
              <a:t>Ex. E</a:t>
            </a:r>
            <a:r>
              <a:rPr lang="en-US" sz="2800" baseline="-25000" dirty="0">
                <a:cs typeface="Calibri"/>
              </a:rPr>
              <a:t>k</a:t>
            </a:r>
            <a:r>
              <a:rPr lang="en-US" sz="2800" dirty="0">
                <a:cs typeface="Calibri"/>
              </a:rPr>
              <a:t>(P) = L   D</a:t>
            </a:r>
            <a:r>
              <a:rPr lang="en-US" sz="2800" baseline="-25000" dirty="0">
                <a:cs typeface="Calibri"/>
              </a:rPr>
              <a:t>k</a:t>
            </a:r>
            <a:r>
              <a:rPr lang="en-US" sz="2800" dirty="0">
                <a:cs typeface="Calibri"/>
              </a:rPr>
              <a:t>(L) = P</a:t>
            </a:r>
          </a:p>
          <a:p>
            <a:pPr>
              <a:buFont typeface="Arial"/>
              <a:buChar char="•"/>
            </a:pPr>
            <a:r>
              <a:rPr lang="en-US" sz="2800" dirty="0">
                <a:cs typeface="Calibri"/>
              </a:rPr>
              <a:t>Popular Block Ciphers: AES,DES,TEA</a:t>
            </a: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19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FEE8-A4F9-4A6C-9C16-01C9D0CF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F68A-C289-47D8-9350-12C09CEC3A9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/>
              <a:t>Is encryption and decryption using block ciphers faster in parallel or sequential?</a:t>
            </a:r>
            <a:endParaRPr lang="en-US" sz="320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817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C27A-B4BF-4220-98A6-1BDFC792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Design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2B1A-E55C-4259-86BA-83CCFA36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Size of problem can be any size</a:t>
            </a:r>
            <a:endParaRPr lang="en-US" sz="32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Copy existing block cipher or make own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How large will our blocks be and key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What will our block cipher do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MPI or </a:t>
            </a:r>
            <a:r>
              <a:rPr lang="en-US" sz="3200" dirty="0" err="1">
                <a:cs typeface="Calibri"/>
              </a:rPr>
              <a:t>pthread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Decided </a:t>
            </a:r>
            <a:r>
              <a:rPr lang="en-US" sz="3200" dirty="0" err="1">
                <a:cs typeface="Calibri"/>
              </a:rPr>
              <a:t>pthread</a:t>
            </a:r>
            <a:r>
              <a:rPr lang="en-US" sz="3200" dirty="0">
                <a:cs typeface="Calibri"/>
              </a:rPr>
              <a:t> and used 4,8,16 threads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37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EC3F-2F50-4AF5-B98A-2D91BBFD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Software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8D51-2DE9-40B8-89FC-F568EEBB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3200">
                <a:cs typeface="Calibri"/>
              </a:rPr>
              <a:t>Using virtual Studio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3200">
                <a:cs typeface="Calibri"/>
              </a:rPr>
              <a:t>C++ </a:t>
            </a:r>
          </a:p>
          <a:p>
            <a:pPr>
              <a:buFont typeface="Arial"/>
              <a:buChar char="•"/>
            </a:pPr>
            <a:r>
              <a:rPr lang="en-US" sz="3200">
                <a:cs typeface="Calibri"/>
              </a:rPr>
              <a:t>Thread library</a:t>
            </a:r>
          </a:p>
          <a:p>
            <a:pPr>
              <a:buFont typeface="Arial"/>
              <a:buChar char="•"/>
            </a:pPr>
            <a:r>
              <a:rPr lang="en-US" sz="3200">
                <a:cs typeface="Calibri"/>
              </a:rPr>
              <a:t>WinSCP</a:t>
            </a:r>
          </a:p>
          <a:p>
            <a:pPr>
              <a:buFont typeface="Arial"/>
              <a:buChar char="•"/>
            </a:pPr>
            <a:r>
              <a:rPr lang="en-US" sz="3200">
                <a:cs typeface="Calibri"/>
              </a:rPr>
              <a:t>Putty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95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7ABA-A81B-40D9-A027-375BDEC1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Compilation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597D-6292-4C01-9E47-A135BC72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 </a:t>
            </a:r>
            <a:r>
              <a:rPr lang="en-US" sz="3200" dirty="0" err="1">
                <a:cs typeface="Calibri"/>
              </a:rPr>
              <a:t>icpc</a:t>
            </a:r>
            <a:r>
              <a:rPr lang="en-US" sz="3200" dirty="0">
                <a:cs typeface="Calibri"/>
              </a:rPr>
              <a:t> CipherParallel.cpp –o CipherParallel.exe -</a:t>
            </a:r>
            <a:r>
              <a:rPr lang="en-US" sz="3200" dirty="0" err="1">
                <a:cs typeface="Calibri"/>
              </a:rPr>
              <a:t>lpthread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 err="1">
                <a:cs typeface="Calibri"/>
              </a:rPr>
              <a:t>sbatch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CipherParallelScript</a:t>
            </a:r>
            <a:endParaRPr lang="en-US" sz="32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32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 g++ CipherSerial.cpp -o CipherSerial.exe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3200" dirty="0">
                <a:cs typeface="Calibri"/>
              </a:rPr>
              <a:t> </a:t>
            </a:r>
            <a:r>
              <a:rPr lang="en-US" sz="3200" dirty="0" err="1">
                <a:cs typeface="Calibri"/>
              </a:rPr>
              <a:t>sbatch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CipherSerialScript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Retrospect</vt:lpstr>
      <vt:lpstr>Block Ciphers In Parallel</vt:lpstr>
      <vt:lpstr>Problem Statement</vt:lpstr>
      <vt:lpstr>What Is Encryption</vt:lpstr>
      <vt:lpstr>What is Decryption</vt:lpstr>
      <vt:lpstr>Block Ciphers</vt:lpstr>
      <vt:lpstr>Problem Statement</vt:lpstr>
      <vt:lpstr>Design Considerations</vt:lpstr>
      <vt:lpstr>Software Used</vt:lpstr>
      <vt:lpstr>Compilation Commands</vt:lpstr>
      <vt:lpstr>My Custom Block Cipher</vt:lpstr>
      <vt:lpstr>Shifting Rows (AES)</vt:lpstr>
      <vt:lpstr>Exclusive Or Cipher</vt:lpstr>
      <vt:lpstr>Bit Swaps (DES)</vt:lpstr>
      <vt:lpstr>Decrypting Cipher</vt:lpstr>
      <vt:lpstr>PowerPoint Presentation</vt:lpstr>
      <vt:lpstr>How To Make Parallel</vt:lpstr>
      <vt:lpstr>Results(stampede)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Results(local hardware)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Biggest Obstacles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1155</cp:revision>
  <dcterms:created xsi:type="dcterms:W3CDTF">2019-11-15T22:14:28Z</dcterms:created>
  <dcterms:modified xsi:type="dcterms:W3CDTF">2019-12-03T09:31:58Z</dcterms:modified>
</cp:coreProperties>
</file>