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6" r:id="rId4"/>
    <p:sldId id="268" r:id="rId5"/>
    <p:sldId id="275" r:id="rId6"/>
    <p:sldId id="273" r:id="rId7"/>
    <p:sldId id="259" r:id="rId8"/>
    <p:sldId id="265" r:id="rId9"/>
    <p:sldId id="266" r:id="rId10"/>
    <p:sldId id="262" r:id="rId11"/>
    <p:sldId id="264" r:id="rId12"/>
  </p:sldIdLst>
  <p:sldSz cx="12192000" cy="6858000"/>
  <p:notesSz cx="6858000" cy="9144000"/>
  <p:embeddedFontLst>
    <p:embeddedFont>
      <p:font typeface="KoPubWorld돋움체 Bold" panose="020B0600000101010101" charset="-127"/>
      <p:bold r:id="rId14"/>
    </p:embeddedFont>
    <p:embeddedFont>
      <p:font typeface="KoPubWorld돋움체 Light" panose="020B0600000101010101" charset="-127"/>
      <p:regular r:id="rId15"/>
    </p:embeddedFont>
    <p:embeddedFont>
      <p:font typeface="HY헤드라인M" panose="02030600000101010101" pitchFamily="18" charset="-127"/>
      <p:regular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64DECF"/>
    <a:srgbClr val="85EFE2"/>
    <a:srgbClr val="36D2CE"/>
    <a:srgbClr val="FD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791" autoAdjust="0"/>
  </p:normalViewPr>
  <p:slideViewPr>
    <p:cSldViewPr snapToGrid="0">
      <p:cViewPr varScale="1">
        <p:scale>
          <a:sx n="92" d="100"/>
          <a:sy n="92" d="100"/>
        </p:scale>
        <p:origin x="12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7-03T10:29:57.931" idx="2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FFE0C-7B6A-4588-B189-AEAF157C02AF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23A31-212E-4036-BA9A-5A425E2C6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7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안녕하십니까 여러분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저희의 </a:t>
            </a:r>
            <a:r>
              <a:rPr lang="ko-KR" altLang="en-US" dirty="0" err="1" smtClean="0"/>
              <a:t>팀프로젝트</a:t>
            </a:r>
            <a:r>
              <a:rPr lang="ko-KR" altLang="en-US" dirty="0" smtClean="0"/>
              <a:t> 그린</a:t>
            </a:r>
            <a:r>
              <a:rPr lang="en-US" altLang="ko-KR" dirty="0" smtClean="0"/>
              <a:t>24</a:t>
            </a:r>
            <a:r>
              <a:rPr lang="ko-KR" altLang="en-US" dirty="0" smtClean="0"/>
              <a:t>를 발표하겠습니다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저는 발표를 맡은 </a:t>
            </a:r>
            <a:r>
              <a:rPr lang="ko-KR" altLang="en-US" dirty="0" err="1" smtClean="0"/>
              <a:t>유성길입니다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23A31-212E-4036-BA9A-5A425E2C68E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052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이제 </a:t>
            </a:r>
            <a:r>
              <a:rPr lang="ko-KR" altLang="en-US" dirty="0" err="1" smtClean="0"/>
              <a:t>작품시연이</a:t>
            </a:r>
            <a:r>
              <a:rPr lang="ko-KR" altLang="en-US" dirty="0" smtClean="0"/>
              <a:t> 있겠습니다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23A31-212E-4036-BA9A-5A425E2C68E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738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23A31-212E-4036-BA9A-5A425E2C68E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655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순서는 개요 개발환경 </a:t>
            </a:r>
            <a:r>
              <a:rPr lang="ko-KR" altLang="en-US" dirty="0" err="1" smtClean="0"/>
              <a:t>조원소개</a:t>
            </a:r>
            <a:r>
              <a:rPr lang="ko-KR" altLang="en-US" dirty="0" smtClean="0"/>
              <a:t>  </a:t>
            </a:r>
            <a:r>
              <a:rPr lang="en-US" altLang="ko-KR" dirty="0" smtClean="0"/>
              <a:t>ERD </a:t>
            </a:r>
            <a:r>
              <a:rPr lang="ko-KR" altLang="en-US" dirty="0" smtClean="0"/>
              <a:t>웹 시연 순</a:t>
            </a:r>
            <a:r>
              <a:rPr lang="ko-KR" altLang="en-US" baseline="0" dirty="0" smtClean="0"/>
              <a:t> 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23A31-212E-4036-BA9A-5A425E2C68E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52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중고거래</a:t>
            </a:r>
            <a:r>
              <a:rPr lang="en-US" altLang="ko-KR" dirty="0" smtClean="0"/>
              <a:t>]</a:t>
            </a:r>
          </a:p>
          <a:p>
            <a:r>
              <a:rPr lang="ko-KR" altLang="en-US" dirty="0" smtClean="0"/>
              <a:t>여러분은 이사진을 보시면 무슨 생각이 드십니까</a:t>
            </a:r>
            <a:r>
              <a:rPr lang="en-US" altLang="ko-KR" dirty="0" smtClean="0"/>
              <a:t>? </a:t>
            </a:r>
            <a:r>
              <a:rPr lang="ko-KR" altLang="en-US" dirty="0" smtClean="0"/>
              <a:t>저는 정리가 어려워서 한쪽에 쌓아둔 책으로 보입니다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책은 사용하는 시간에 비해 보관하는 시간이</a:t>
            </a:r>
            <a:r>
              <a:rPr lang="ko-KR" altLang="en-US" baseline="0" dirty="0" smtClean="0"/>
              <a:t> 길기때문에</a:t>
            </a:r>
            <a:endParaRPr lang="en-US" altLang="ko-KR" dirty="0" smtClean="0"/>
          </a:p>
          <a:p>
            <a:r>
              <a:rPr lang="ko-KR" altLang="en-US" dirty="0" smtClean="0"/>
              <a:t>모든 책을 소장하기에는 어려움이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가지고 있는 책을 모두 소장할 수 없다고 판단했다면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일단은 </a:t>
            </a:r>
            <a:r>
              <a:rPr lang="ko-KR" altLang="en-US" dirty="0" err="1" smtClean="0"/>
              <a:t>추려내야합니다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계속 소장할 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버리기엔 상태가 좋거나 가치가 있어 아까운 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버릴 책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크게 세 가지로 분류할 수 있습니다</a:t>
            </a:r>
            <a:r>
              <a:rPr lang="en-US" altLang="ko-KR" dirty="0" smtClean="0"/>
              <a:t>..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애니메이션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그래서 애매한 책들은 판매하고 책을 파는 것을 주제로 잡고 조사를 시작했습니다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23A31-212E-4036-BA9A-5A425E2C68E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944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애니메이션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그래서 </a:t>
            </a:r>
            <a:r>
              <a:rPr lang="ko-KR" altLang="en-US" dirty="0" err="1" smtClean="0"/>
              <a:t>애매한거나</a:t>
            </a:r>
            <a:r>
              <a:rPr lang="ko-KR" altLang="en-US" dirty="0" smtClean="0"/>
              <a:t> 헌 책들은 판매하고 책을 사는 것에 방향을 잡고 조사를 시작했습니다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23A31-212E-4036-BA9A-5A425E2C68E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425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중고책거래시장의 발달</a:t>
            </a:r>
            <a:r>
              <a:rPr lang="en-US" altLang="ko-KR" dirty="0" smtClean="0"/>
              <a:t>]</a:t>
            </a:r>
          </a:p>
          <a:p>
            <a:r>
              <a:rPr lang="ko-KR" altLang="en-US" dirty="0" smtClean="0"/>
              <a:t>시장조사를 한결과 첫번째로 오프라인 서점은 매출 하락을 보이고 있습니다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두번쨰로는</a:t>
            </a:r>
            <a:r>
              <a:rPr lang="ko-KR" altLang="en-US" dirty="0" smtClean="0"/>
              <a:t> 온라인을 통한 책 구매나 </a:t>
            </a:r>
            <a:r>
              <a:rPr lang="ko-KR" altLang="en-US" dirty="0" err="1" smtClean="0"/>
              <a:t>중고물품의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거래비율은</a:t>
            </a:r>
            <a:r>
              <a:rPr lang="ko-KR" altLang="en-US" dirty="0" smtClean="0"/>
              <a:t> 올라가고있죠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23A31-212E-4036-BA9A-5A425E2C68E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30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저희는 </a:t>
            </a:r>
            <a:r>
              <a:rPr lang="ko-KR" altLang="en-US" dirty="0" err="1" smtClean="0"/>
              <a:t>기존서점</a:t>
            </a:r>
            <a:r>
              <a:rPr lang="ko-KR" altLang="en-US" dirty="0" smtClean="0"/>
              <a:t> 시스템들과 </a:t>
            </a:r>
            <a:r>
              <a:rPr lang="ko-KR" altLang="en-US" dirty="0" err="1" smtClean="0"/>
              <a:t>중고거래의</a:t>
            </a:r>
            <a:r>
              <a:rPr lang="ko-KR" altLang="en-US" dirty="0" smtClean="0"/>
              <a:t> 단점을 보완하였습니다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그린</a:t>
            </a:r>
            <a:r>
              <a:rPr lang="en-US" altLang="ko-KR" dirty="0" smtClean="0"/>
              <a:t>24"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중고책</a:t>
            </a:r>
            <a:r>
              <a:rPr lang="ko-KR" altLang="en-US" dirty="0" smtClean="0"/>
              <a:t> 거래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책 구매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커뮤니티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고객센터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마이페이지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그리고 </a:t>
            </a:r>
            <a:r>
              <a:rPr lang="en-US" altLang="ko-KR" dirty="0" smtClean="0"/>
              <a:t>OCR</a:t>
            </a:r>
            <a:r>
              <a:rPr lang="ko-KR" altLang="en-US" dirty="0" smtClean="0"/>
              <a:t>을 통한 기능이 통합된 사이트를 </a:t>
            </a:r>
            <a:r>
              <a:rPr lang="en-US" altLang="ko-KR" dirty="0" smtClean="0"/>
              <a:t>Django</a:t>
            </a:r>
            <a:r>
              <a:rPr lang="ko-KR" altLang="en-US" dirty="0" smtClean="0"/>
              <a:t>로 개발하였습니다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애니메이션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그린</a:t>
            </a:r>
            <a:r>
              <a:rPr lang="en-US" altLang="ko-KR" dirty="0" smtClean="0"/>
              <a:t>24</a:t>
            </a:r>
            <a:r>
              <a:rPr lang="ko-KR" altLang="en-US" dirty="0" smtClean="0"/>
              <a:t>는 독서 관련 정보를 한 곳에서 편리하게 제공합니다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사용자들의 책 구매</a:t>
            </a:r>
            <a:r>
              <a:rPr lang="en-US" altLang="ko-KR" dirty="0" smtClean="0"/>
              <a:t>,</a:t>
            </a:r>
            <a:r>
              <a:rPr lang="ko-KR" altLang="en-US" dirty="0" smtClean="0"/>
              <a:t>거래와 책에 대한 의견을 </a:t>
            </a:r>
            <a:r>
              <a:rPr lang="ko-KR" altLang="en-US" dirty="0" err="1" smtClean="0"/>
              <a:t>나눌수</a:t>
            </a:r>
            <a:r>
              <a:rPr lang="ko-KR" altLang="en-US" dirty="0" smtClean="0"/>
              <a:t>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23A31-212E-4036-BA9A-5A425E2C68E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131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저희팀의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개발환경입니다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프레임워크로는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장고를사용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DB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SQLite3 </a:t>
            </a:r>
            <a:r>
              <a:rPr lang="ko-KR" altLang="en-US" baseline="0" dirty="0" smtClean="0"/>
              <a:t>프론트는 </a:t>
            </a:r>
            <a:r>
              <a:rPr lang="en-US" altLang="ko-KR" baseline="0" dirty="0" smtClean="0"/>
              <a:t>html </a:t>
            </a:r>
            <a:r>
              <a:rPr lang="en-US" altLang="ko-KR" baseline="0" dirty="0" err="1" smtClean="0"/>
              <a:t>js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css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jquery</a:t>
            </a:r>
            <a:r>
              <a:rPr lang="ko-KR" altLang="en-US" baseline="0" dirty="0" smtClean="0"/>
              <a:t>를 사용했고 마지막으로 협업은 </a:t>
            </a:r>
            <a:r>
              <a:rPr lang="en-US" altLang="ko-KR" baseline="0" dirty="0" err="1" smtClean="0"/>
              <a:t>git</a:t>
            </a:r>
            <a:r>
              <a:rPr lang="ko-KR" altLang="en-US" baseline="0" dirty="0" smtClean="0"/>
              <a:t>을 사용해 개발했습니다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23A31-212E-4036-BA9A-5A425E2C68E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8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저희팀원</a:t>
            </a:r>
            <a:r>
              <a:rPr lang="ko-KR" altLang="en-US" dirty="0" smtClean="0"/>
              <a:t> 소개를 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23A31-212E-4036-BA9A-5A425E2C68E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968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ERD</a:t>
            </a:r>
            <a:r>
              <a:rPr lang="en-US" altLang="ko-KR" baseline="0" dirty="0" smtClean="0"/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 Relationship Diagram 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들어가는 데이터테이블들의 관계를 나타낸 다이어그램입니다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데이터를 가장 중심적인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외래키로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활용하였습니다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23A31-212E-4036-BA9A-5A425E2C68E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85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A2CC-AD33-4BEB-BEDF-7117FCB0AF3A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5017018" y="2659559"/>
            <a:ext cx="21579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20B0600000101010101" charset="-127"/>
              </a:rPr>
              <a:t>그린 </a:t>
            </a:r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20B0600000101010101" charset="-127"/>
              </a:rPr>
              <a:t>24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KoPubWorld돋움체 Bold" panose="020B0600000101010101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4407159" y="3483290"/>
            <a:ext cx="3411237" cy="40011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4470314" y="3466937"/>
            <a:ext cx="3704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Light" panose="00000300000000000000" pitchFamily="2" charset="-127"/>
              </a:rPr>
              <a:t>책 구매 및 커뮤니티 사이트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E13764-1EF0-4A6F-8554-79E11A74BCAB}"/>
              </a:ext>
            </a:extLst>
          </p:cNvPr>
          <p:cNvSpPr txBox="1"/>
          <p:nvPr/>
        </p:nvSpPr>
        <p:spPr>
          <a:xfrm>
            <a:off x="7914968" y="5440433"/>
            <a:ext cx="35535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rPr>
              <a:t>2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rPr>
              <a:t>팀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KoPubWorld돋움체 Light" panose="00000300000000000000" pitchFamily="2" charset="-127"/>
            </a:endParaRPr>
          </a:p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Light" panose="00000300000000000000" pitchFamily="2" charset="-127"/>
              </a:rPr>
              <a:t>이진성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Light" panose="00000300000000000000" pitchFamily="2" charset="-127"/>
              </a:rPr>
              <a:t>권지혜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Light" panose="00000300000000000000" pitchFamily="2" charset="-127"/>
              </a:rPr>
              <a:t>조은별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Light" panose="00000300000000000000" pitchFamily="2" charset="-127"/>
              </a:rPr>
              <a:t>유성길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Light" panose="00000300000000000000" pitchFamily="2" charset="-127"/>
              </a:rPr>
              <a:t>한주훈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F2FE1843-0431-4B2E-A45D-50086C1ACA79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D0FD50A-E637-469B-8E46-7F371D8E5C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0E2063-BD2C-4277-88FF-B16E9EA8ADE2}"/>
              </a:ext>
            </a:extLst>
          </p:cNvPr>
          <p:cNvSpPr txBox="1"/>
          <p:nvPr/>
        </p:nvSpPr>
        <p:spPr>
          <a:xfrm>
            <a:off x="677126" y="1686252"/>
            <a:ext cx="2366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64DEC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rPr>
              <a:t>작품 시연</a:t>
            </a:r>
            <a:endParaRPr lang="en-US" altLang="ko-KR" sz="4000" b="1" dirty="0">
              <a:solidFill>
                <a:srgbClr val="64DECF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KoPubWorld돋움체 Bold" panose="00000800000000000000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0C94876-6F8D-4591-B9C1-08D4A8A52EBD}"/>
              </a:ext>
            </a:extLst>
          </p:cNvPr>
          <p:cNvSpPr/>
          <p:nvPr/>
        </p:nvSpPr>
        <p:spPr>
          <a:xfrm flipV="1">
            <a:off x="557400" y="2537764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50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4545399" y="2659558"/>
            <a:ext cx="31229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rPr>
              <a:t>감사합니다</a:t>
            </a:r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rPr>
              <a:t>.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124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4770197" y="211748"/>
            <a:ext cx="2651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Light" panose="00000300000000000000" pitchFamily="2" charset="-127"/>
              </a:rPr>
              <a:t>CONTENTS</a:t>
            </a:r>
            <a:endParaRPr lang="ko-KR" altLang="en-US" sz="2800" spc="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KoPubWorld돋움체 Light" panose="00000300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BB21E30-1CD8-46E8-A8F3-29D7BD7E4EFC}"/>
              </a:ext>
            </a:extLst>
          </p:cNvPr>
          <p:cNvGrpSpPr/>
          <p:nvPr/>
        </p:nvGrpSpPr>
        <p:grpSpPr>
          <a:xfrm>
            <a:off x="2761832" y="1717159"/>
            <a:ext cx="5719767" cy="830997"/>
            <a:chOff x="3403338" y="2598003"/>
            <a:chExt cx="5719767" cy="830997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793B6E9-C890-4D5A-A71D-291AA2FC09FB}"/>
                </a:ext>
              </a:extLst>
            </p:cNvPr>
            <p:cNvGrpSpPr/>
            <p:nvPr/>
          </p:nvGrpSpPr>
          <p:grpSpPr>
            <a:xfrm>
              <a:off x="3403338" y="2598003"/>
              <a:ext cx="3050695" cy="830997"/>
              <a:chOff x="3403338" y="2598003"/>
              <a:chExt cx="3050695" cy="830997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84F941-B1A5-42ED-AD78-B0F57A275C9B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88998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4800" b="1" dirty="0">
                  <a:solidFill>
                    <a:srgbClr val="64DECF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E13764-1EF0-4A6F-8554-79E11A74BCAB}"/>
                  </a:ext>
                </a:extLst>
              </p:cNvPr>
              <p:cNvSpPr txBox="1"/>
              <p:nvPr/>
            </p:nvSpPr>
            <p:spPr>
              <a:xfrm>
                <a:off x="4293324" y="2726706"/>
                <a:ext cx="21607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  <a:cs typeface="KoPubWorld돋움체 Bold" panose="00000800000000000000" pitchFamily="2" charset="-127"/>
                  </a:rPr>
                  <a:t>개요</a:t>
                </a:r>
                <a:endPara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A5AF55B-2B72-4D64-9D81-C0FF482732D7}"/>
                </a:ext>
              </a:extLst>
            </p:cNvPr>
            <p:cNvGrpSpPr/>
            <p:nvPr/>
          </p:nvGrpSpPr>
          <p:grpSpPr>
            <a:xfrm>
              <a:off x="6422532" y="2598003"/>
              <a:ext cx="2700573" cy="830997"/>
              <a:chOff x="6422532" y="2598003"/>
              <a:chExt cx="2700573" cy="830997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1C3A4C-9A1E-4998-B64C-27B322E1FB56}"/>
                  </a:ext>
                </a:extLst>
              </p:cNvPr>
              <p:cNvSpPr txBox="1"/>
              <p:nvPr/>
            </p:nvSpPr>
            <p:spPr>
              <a:xfrm>
                <a:off x="6422532" y="2598003"/>
                <a:ext cx="88998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  <a:cs typeface="KoPubWorld돋움체 Bold" panose="00000800000000000000" pitchFamily="2" charset="-127"/>
                  </a:rPr>
                  <a:t>02</a:t>
                </a:r>
                <a:endParaRPr lang="ko-KR" altLang="en-US" sz="4800" b="1" dirty="0">
                  <a:solidFill>
                    <a:srgbClr val="64DECF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D65EA8-75FC-4381-8F1B-C7736D8545B7}"/>
                  </a:ext>
                </a:extLst>
              </p:cNvPr>
              <p:cNvSpPr txBox="1"/>
              <p:nvPr/>
            </p:nvSpPr>
            <p:spPr>
              <a:xfrm>
                <a:off x="7365893" y="2694741"/>
                <a:ext cx="175721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  <a:cs typeface="KoPubWorld돋움체 Bold" panose="00000800000000000000" pitchFamily="2" charset="-127"/>
                  </a:rPr>
                  <a:t>개발</a:t>
                </a:r>
                <a:r>
                  <a:rPr lang="ko-KR" altLang="en-US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  <a:cs typeface="KoPubWorld돋움체 Bold" panose="00000800000000000000" pitchFamily="2" charset="-127"/>
                  </a:rPr>
                  <a:t> </a:t>
                </a:r>
                <a:r>
                  <a:rPr lang="ko-KR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  <a:cs typeface="KoPubWorld돋움체 Bold" panose="00000800000000000000" pitchFamily="2" charset="-127"/>
                  </a:rPr>
                  <a:t>환경</a:t>
                </a:r>
                <a:endPara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Light" panose="00000300000000000000" pitchFamily="2" charset="-127"/>
                </a:endParaRPr>
              </a:p>
            </p:txBody>
          </p: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EB5D733-A69C-4097-BE69-B9D246267EE9}"/>
              </a:ext>
            </a:extLst>
          </p:cNvPr>
          <p:cNvGrpSpPr/>
          <p:nvPr/>
        </p:nvGrpSpPr>
        <p:grpSpPr>
          <a:xfrm>
            <a:off x="5781026" y="3237818"/>
            <a:ext cx="1724354" cy="830997"/>
            <a:chOff x="6454034" y="2598003"/>
            <a:chExt cx="1724354" cy="83099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F74EE2F-A74E-4E1E-9CEB-30D4C6E6FA83}"/>
                </a:ext>
              </a:extLst>
            </p:cNvPr>
            <p:cNvSpPr txBox="1"/>
            <p:nvPr/>
          </p:nvSpPr>
          <p:spPr>
            <a:xfrm>
              <a:off x="6454034" y="2598003"/>
              <a:ext cx="88998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rgbClr val="64DEC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B3CB60C-CD34-4E14-914C-4591010964E0}"/>
                </a:ext>
              </a:extLst>
            </p:cNvPr>
            <p:cNvSpPr txBox="1"/>
            <p:nvPr/>
          </p:nvSpPr>
          <p:spPr>
            <a:xfrm>
              <a:off x="7394199" y="2752274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ERD</a:t>
              </a:r>
              <a:endPara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07DDC60-6E45-454E-980A-5132D4340317}"/>
              </a:ext>
            </a:extLst>
          </p:cNvPr>
          <p:cNvGrpSpPr/>
          <p:nvPr/>
        </p:nvGrpSpPr>
        <p:grpSpPr>
          <a:xfrm>
            <a:off x="2733526" y="3237819"/>
            <a:ext cx="4175592" cy="830997"/>
            <a:chOff x="3403338" y="2598003"/>
            <a:chExt cx="4175592" cy="830997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F9A4D64-1F95-4C74-854E-A122D08A138F}"/>
                </a:ext>
              </a:extLst>
            </p:cNvPr>
            <p:cNvGrpSpPr/>
            <p:nvPr/>
          </p:nvGrpSpPr>
          <p:grpSpPr>
            <a:xfrm>
              <a:off x="3403338" y="2598003"/>
              <a:ext cx="3079001" cy="830997"/>
              <a:chOff x="3403338" y="2598003"/>
              <a:chExt cx="3079001" cy="830997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ADB1622-D2E7-49DC-B0CA-8AD8B74C36E7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88998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  <a:cs typeface="KoPubWorld돋움체 Bold" panose="00000800000000000000" pitchFamily="2" charset="-127"/>
                  </a:rPr>
                  <a:t>03</a:t>
                </a:r>
                <a:endParaRPr lang="ko-KR" altLang="en-US" sz="4800" b="1" dirty="0">
                  <a:solidFill>
                    <a:srgbClr val="64DECF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66E312E-CA2D-4BC2-9AFA-146472E7C51D}"/>
                  </a:ext>
                </a:extLst>
              </p:cNvPr>
              <p:cNvSpPr txBox="1"/>
              <p:nvPr/>
            </p:nvSpPr>
            <p:spPr>
              <a:xfrm>
                <a:off x="4321630" y="2714197"/>
                <a:ext cx="216070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  <a:cs typeface="KoPubWorld돋움체 Bold" panose="00000800000000000000" pitchFamily="2" charset="-127"/>
                  </a:rPr>
                  <a:t>조원</a:t>
                </a:r>
                <a:r>
                  <a:rPr lang="ko-KR" altLang="en-US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  <a:cs typeface="KoPubWorld돋움체 Bold" panose="00000800000000000000" pitchFamily="2" charset="-127"/>
                  </a:rPr>
                  <a:t> </a:t>
                </a:r>
                <a:r>
                  <a:rPr lang="ko-KR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  <a:cs typeface="KoPubWorld돋움체 Bold" panose="00000800000000000000" pitchFamily="2" charset="-127"/>
                  </a:rPr>
                  <a:t>소개</a:t>
                </a:r>
                <a:endPara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Light" panose="00000300000000000000" pitchFamily="2" charset="-127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95AF23-A74E-4D06-8101-4AD207A8C9CB}"/>
                </a:ext>
              </a:extLst>
            </p:cNvPr>
            <p:cNvSpPr txBox="1"/>
            <p:nvPr/>
          </p:nvSpPr>
          <p:spPr>
            <a:xfrm>
              <a:off x="7394199" y="2754687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Light" panose="00000300000000000000" pitchFamily="2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EB5D733-A69C-4097-BE69-B9D246267EE9}"/>
              </a:ext>
            </a:extLst>
          </p:cNvPr>
          <p:cNvGrpSpPr/>
          <p:nvPr/>
        </p:nvGrpSpPr>
        <p:grpSpPr>
          <a:xfrm>
            <a:off x="2733526" y="4758479"/>
            <a:ext cx="1842976" cy="830997"/>
            <a:chOff x="6454034" y="2598003"/>
            <a:chExt cx="1842976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F74EE2F-A74E-4E1E-9CEB-30D4C6E6FA83}"/>
                </a:ext>
              </a:extLst>
            </p:cNvPr>
            <p:cNvSpPr txBox="1"/>
            <p:nvPr/>
          </p:nvSpPr>
          <p:spPr>
            <a:xfrm>
              <a:off x="6454034" y="2598003"/>
              <a:ext cx="88998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05</a:t>
              </a:r>
              <a:endParaRPr lang="ko-KR" altLang="en-US" sz="4800" b="1" dirty="0">
                <a:solidFill>
                  <a:srgbClr val="64DEC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B3CB60C-CD34-4E14-914C-4591010964E0}"/>
                </a:ext>
              </a:extLst>
            </p:cNvPr>
            <p:cNvSpPr txBox="1"/>
            <p:nvPr/>
          </p:nvSpPr>
          <p:spPr>
            <a:xfrm>
              <a:off x="7394199" y="2752274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시연</a:t>
              </a:r>
              <a:endPara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286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103717" y="179165"/>
            <a:ext cx="4014703" cy="830997"/>
            <a:chOff x="3819245" y="188165"/>
            <a:chExt cx="4014703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6658" y="311275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개요</a:t>
              </a:r>
              <a:endPara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8998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636908" y="1588656"/>
            <a:ext cx="10804074" cy="4641148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79" y="1699456"/>
            <a:ext cx="4878375" cy="4530348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pic>
        <p:nvPicPr>
          <p:cNvPr id="1026" name="Picture 2" descr="더러운 골동품 책, 흰색 배경에 고립 된 로열티 무료 사진, 그림, 이미지 그리고 스톡포토그래피. Image 45598799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136" y="2104440"/>
            <a:ext cx="5297363" cy="372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36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103717" y="179165"/>
            <a:ext cx="4014703" cy="830997"/>
            <a:chOff x="3819245" y="188165"/>
            <a:chExt cx="4014703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6658" y="311275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개요</a:t>
              </a:r>
              <a:endPara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8998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636908" y="1588656"/>
            <a:ext cx="10804074" cy="4641148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35" y="1644056"/>
            <a:ext cx="4156682" cy="4530348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101" y="1644056"/>
            <a:ext cx="4698838" cy="4530348"/>
          </a:xfrm>
          <a:prstGeom prst="rect">
            <a:avLst/>
          </a:prstGeom>
        </p:spPr>
      </p:pic>
      <p:sp>
        <p:nvSpPr>
          <p:cNvPr id="35" name="평행 사변형 34"/>
          <p:cNvSpPr/>
          <p:nvPr/>
        </p:nvSpPr>
        <p:spPr>
          <a:xfrm>
            <a:off x="3513013" y="1602232"/>
            <a:ext cx="5605407" cy="4641148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449" y="3193886"/>
            <a:ext cx="2424751" cy="1668792"/>
          </a:xfrm>
          <a:prstGeom prst="rect">
            <a:avLst/>
          </a:prstGeom>
        </p:spPr>
      </p:pic>
      <p:sp>
        <p:nvSpPr>
          <p:cNvPr id="38" name="오른쪽 화살표 37"/>
          <p:cNvSpPr/>
          <p:nvPr/>
        </p:nvSpPr>
        <p:spPr>
          <a:xfrm>
            <a:off x="7744722" y="3837813"/>
            <a:ext cx="617547" cy="380937"/>
          </a:xfrm>
          <a:prstGeom prst="rightArrow">
            <a:avLst>
              <a:gd name="adj1" fmla="val 38990"/>
              <a:gd name="adj2" fmla="val 54587"/>
            </a:avLst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른쪽 화살표 35"/>
          <p:cNvSpPr/>
          <p:nvPr/>
        </p:nvSpPr>
        <p:spPr>
          <a:xfrm>
            <a:off x="4298298" y="3837812"/>
            <a:ext cx="617547" cy="380937"/>
          </a:xfrm>
          <a:prstGeom prst="rightArrow">
            <a:avLst>
              <a:gd name="adj1" fmla="val 38990"/>
              <a:gd name="adj2" fmla="val 54587"/>
            </a:avLst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76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103717" y="179165"/>
            <a:ext cx="4014703" cy="830997"/>
            <a:chOff x="3819245" y="188165"/>
            <a:chExt cx="4014703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6658" y="311275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개요</a:t>
              </a:r>
              <a:endPara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8998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636908" y="1588656"/>
            <a:ext cx="10804074" cy="4641148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오른쪽 화살표 37"/>
          <p:cNvSpPr/>
          <p:nvPr/>
        </p:nvSpPr>
        <p:spPr>
          <a:xfrm rot="5400000" flipH="1">
            <a:off x="10109214" y="3523648"/>
            <a:ext cx="1388651" cy="612157"/>
          </a:xfrm>
          <a:prstGeom prst="rightArrow">
            <a:avLst>
              <a:gd name="adj1" fmla="val 38990"/>
              <a:gd name="adj2" fmla="val 54587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4" name="오른쪽 화살표 13"/>
          <p:cNvSpPr/>
          <p:nvPr/>
        </p:nvSpPr>
        <p:spPr>
          <a:xfrm rot="16200000" flipH="1">
            <a:off x="4359839" y="3596153"/>
            <a:ext cx="1547656" cy="626154"/>
          </a:xfrm>
          <a:prstGeom prst="rightArrow">
            <a:avLst>
              <a:gd name="adj1" fmla="val 38990"/>
              <a:gd name="adj2" fmla="val 54587"/>
            </a:avLst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5993704" y="1959406"/>
            <a:ext cx="0" cy="389964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566" y="2665758"/>
            <a:ext cx="2927449" cy="2284998"/>
          </a:xfrm>
          <a:prstGeom prst="rect">
            <a:avLst/>
          </a:prstGeom>
          <a:ln w="57150">
            <a:solidFill>
              <a:schemeClr val="bg2">
                <a:lumMod val="90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630" y="2165594"/>
            <a:ext cx="2647619" cy="2421155"/>
          </a:xfrm>
          <a:prstGeom prst="rect">
            <a:avLst/>
          </a:prstGeom>
          <a:ln w="76200">
            <a:solidFill>
              <a:schemeClr val="bg2">
                <a:lumMod val="90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98" y="3004983"/>
            <a:ext cx="3069490" cy="2660711"/>
          </a:xfrm>
          <a:prstGeom prst="rect">
            <a:avLst/>
          </a:prstGeom>
          <a:ln w="57150"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50586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591667" y="1545882"/>
            <a:ext cx="10804074" cy="4650739"/>
            <a:chOff x="636908" y="1588656"/>
            <a:chExt cx="10804074" cy="465073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746" y="1633096"/>
              <a:ext cx="4156682" cy="4530348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</p:pic>
        <p:sp>
          <p:nvSpPr>
            <p:cNvPr id="34" name="직사각형 33"/>
            <p:cNvSpPr/>
            <p:nvPr/>
          </p:nvSpPr>
          <p:spPr>
            <a:xfrm>
              <a:off x="636908" y="1588656"/>
              <a:ext cx="10804074" cy="4641148"/>
            </a:xfrm>
            <a:prstGeom prst="rect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50" t="4040" r="7677"/>
            <a:stretch/>
          </p:blipFill>
          <p:spPr>
            <a:xfrm>
              <a:off x="6818565" y="1633096"/>
              <a:ext cx="4622417" cy="4596708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</p:pic>
        <p:sp>
          <p:nvSpPr>
            <p:cNvPr id="35" name="평행 사변형 34"/>
            <p:cNvSpPr/>
            <p:nvPr/>
          </p:nvSpPr>
          <p:spPr>
            <a:xfrm>
              <a:off x="3293296" y="1598247"/>
              <a:ext cx="5605407" cy="4641148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01" t="13788" r="10417" b="8452"/>
            <a:stretch/>
          </p:blipFill>
          <p:spPr>
            <a:xfrm>
              <a:off x="3482109" y="1617429"/>
              <a:ext cx="5275223" cy="4546015"/>
            </a:xfrm>
            <a:prstGeom prst="parallelogram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320400" y="5527964"/>
              <a:ext cx="1692859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 smtClean="0">
                  <a:solidFill>
                    <a:schemeClr val="accent6">
                      <a:lumMod val="50000"/>
                    </a:schemeClr>
                  </a:solidFill>
                  <a:latin typeface="+mn-ea"/>
                </a:rPr>
                <a:t>중고책</a:t>
              </a:r>
              <a:r>
                <a:rPr lang="ko-KR" altLang="en-US" dirty="0" smtClean="0">
                  <a:solidFill>
                    <a:schemeClr val="accent6">
                      <a:lumMod val="50000"/>
                    </a:schemeClr>
                  </a:solidFill>
                  <a:latin typeface="+mn-ea"/>
                </a:rPr>
                <a:t> 거래</a:t>
              </a:r>
              <a:endParaRPr lang="ko-KR" altLang="en-US" dirty="0">
                <a:solidFill>
                  <a:schemeClr val="accent6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04061" y="5527964"/>
              <a:ext cx="1692859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accent6">
                      <a:lumMod val="50000"/>
                    </a:schemeClr>
                  </a:solidFill>
                  <a:latin typeface="+mn-ea"/>
                </a:rPr>
                <a:t>책 구매</a:t>
              </a:r>
              <a:endParaRPr lang="ko-KR" altLang="en-US" dirty="0">
                <a:solidFill>
                  <a:schemeClr val="accent6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972379" y="5527964"/>
              <a:ext cx="1692859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accent6">
                      <a:lumMod val="50000"/>
                    </a:schemeClr>
                  </a:solidFill>
                  <a:latin typeface="+mn-ea"/>
                </a:rPr>
                <a:t>커뮤니티</a:t>
              </a:r>
              <a:endParaRPr lang="ko-KR" altLang="en-US" dirty="0">
                <a:solidFill>
                  <a:schemeClr val="accent6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103717" y="179165"/>
            <a:ext cx="4014703" cy="830997"/>
            <a:chOff x="3819245" y="188165"/>
            <a:chExt cx="4014703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6658" y="311275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개요</a:t>
              </a:r>
              <a:endPara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8998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2650006" y="2375842"/>
            <a:ext cx="7126645" cy="2431268"/>
            <a:chOff x="2650006" y="2375842"/>
            <a:chExt cx="7126645" cy="2431268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163F8B2-2AF6-41EE-9F15-019C2E3A016C}"/>
                </a:ext>
              </a:extLst>
            </p:cNvPr>
            <p:cNvSpPr/>
            <p:nvPr/>
          </p:nvSpPr>
          <p:spPr>
            <a:xfrm>
              <a:off x="3199206" y="2421083"/>
              <a:ext cx="6577445" cy="10079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04C70A2A-1E63-46F0-A0D4-E94DD51D8D74}"/>
                </a:ext>
              </a:extLst>
            </p:cNvPr>
            <p:cNvSpPr/>
            <p:nvPr/>
          </p:nvSpPr>
          <p:spPr>
            <a:xfrm>
              <a:off x="2650006" y="2375842"/>
              <a:ext cx="1098401" cy="1098401"/>
            </a:xfrm>
            <a:prstGeom prst="ellipse">
              <a:avLst/>
            </a:prstGeom>
            <a:solidFill>
              <a:srgbClr val="64DE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61CCD73-8AEE-4781-A3BF-0ED5E01C5960}"/>
                </a:ext>
              </a:extLst>
            </p:cNvPr>
            <p:cNvSpPr txBox="1"/>
            <p:nvPr/>
          </p:nvSpPr>
          <p:spPr>
            <a:xfrm>
              <a:off x="5039460" y="2673994"/>
              <a:ext cx="28969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Light" panose="00000300000000000000" pitchFamily="2" charset="-127"/>
                </a:rPr>
                <a:t>CRUD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Light" panose="00000300000000000000" pitchFamily="2" charset="-127"/>
                </a:rPr>
                <a:t>가 가능한 게시판 구현 및</a:t>
              </a:r>
              <a:endPara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Light" panose="00000300000000000000" pitchFamily="2" charset="-127"/>
              </a:endParaRPr>
            </a:p>
            <a:p>
              <a:pPr algn="ctr"/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Light" panose="00000300000000000000" pitchFamily="2" charset="-127"/>
                </a:rPr>
                <a:t>OCR 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Light" panose="00000300000000000000" pitchFamily="2" charset="-127"/>
                </a:rPr>
                <a:t>기능을 사용해보기 위해 제작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4C1EFBB-BF49-45BC-8DE5-9F63771FFC16}"/>
                </a:ext>
              </a:extLst>
            </p:cNvPr>
            <p:cNvSpPr/>
            <p:nvPr/>
          </p:nvSpPr>
          <p:spPr>
            <a:xfrm>
              <a:off x="3199206" y="3768020"/>
              <a:ext cx="6577445" cy="10079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7E4A9F4-3BAC-4E56-B695-E16E0A3FCC63}"/>
                </a:ext>
              </a:extLst>
            </p:cNvPr>
            <p:cNvSpPr txBox="1"/>
            <p:nvPr/>
          </p:nvSpPr>
          <p:spPr>
            <a:xfrm>
              <a:off x="4452764" y="4020931"/>
              <a:ext cx="40703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Light" panose="00000300000000000000" pitchFamily="2" charset="-127"/>
                </a:rPr>
                <a:t>책 쇼핑몰 및 사용자 간 중고 책 거래가 가능하고</a:t>
              </a:r>
              <a:endPara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Light" panose="00000300000000000000" pitchFamily="2" charset="-127"/>
              </a:endParaRP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Light" panose="00000300000000000000" pitchFamily="2" charset="-127"/>
                </a:rPr>
                <a:t>책에 대한 의견을 나눌 수 있는 커뮤니티</a:t>
              </a:r>
              <a:endPara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3E3A7CE3-679B-46F4-888F-135DE3A34F54}"/>
                </a:ext>
              </a:extLst>
            </p:cNvPr>
            <p:cNvSpPr/>
            <p:nvPr/>
          </p:nvSpPr>
          <p:spPr>
            <a:xfrm>
              <a:off x="2650006" y="3708709"/>
              <a:ext cx="1098401" cy="1098401"/>
            </a:xfrm>
            <a:prstGeom prst="ellipse">
              <a:avLst/>
            </a:prstGeom>
            <a:solidFill>
              <a:srgbClr val="64DE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D651F07-9947-42DE-9ECC-9D96F6B9EC5C}"/>
                </a:ext>
              </a:extLst>
            </p:cNvPr>
            <p:cNvSpPr txBox="1"/>
            <p:nvPr/>
          </p:nvSpPr>
          <p:spPr>
            <a:xfrm>
              <a:off x="2877424" y="2740375"/>
              <a:ext cx="870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목적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2D5F226-3062-4B76-A46C-3D76F249DBDB}"/>
                </a:ext>
              </a:extLst>
            </p:cNvPr>
            <p:cNvSpPr txBox="1"/>
            <p:nvPr/>
          </p:nvSpPr>
          <p:spPr>
            <a:xfrm>
              <a:off x="2877423" y="4087312"/>
              <a:ext cx="870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컨셉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586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717824" y="170165"/>
            <a:ext cx="4087277" cy="830997"/>
            <a:chOff x="3819245" y="188165"/>
            <a:chExt cx="408727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709232" y="311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개발 환경</a:t>
              </a:r>
              <a:endPara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8998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1026" name="Picture 2" descr="파일:Python logo and wordmark.svg - 위키백과, 우리 모두의 백과사전">
            <a:extLst>
              <a:ext uri="{FF2B5EF4-FFF2-40B4-BE49-F238E27FC236}">
                <a16:creationId xmlns:a16="http://schemas.microsoft.com/office/drawing/2014/main" id="{692E7A9D-D843-4466-B8E2-BBDB88EE5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00" y="1966740"/>
            <a:ext cx="3544397" cy="104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jango Web 장고가 무엇인가요?">
            <a:extLst>
              <a:ext uri="{FF2B5EF4-FFF2-40B4-BE49-F238E27FC236}">
                <a16:creationId xmlns:a16="http://schemas.microsoft.com/office/drawing/2014/main" id="{924856AA-9276-449E-86BF-15EF7E336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449" y="3436545"/>
            <a:ext cx="1773637" cy="177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jQuery $()의 의미">
            <a:extLst>
              <a:ext uri="{FF2B5EF4-FFF2-40B4-BE49-F238E27FC236}">
                <a16:creationId xmlns:a16="http://schemas.microsoft.com/office/drawing/2014/main" id="{18B50849-1F15-4607-B9AF-92AB8BF7C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101" y="4323363"/>
            <a:ext cx="1380835" cy="13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5E8B988-8670-48D0-A605-15DD3A7520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063" y="2200209"/>
            <a:ext cx="2447874" cy="28888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2537DE0-F16F-4F52-9C42-F78D22A551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03" y="1709048"/>
            <a:ext cx="3544396" cy="231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40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046705" y="188165"/>
            <a:ext cx="4350675" cy="830997"/>
            <a:chOff x="3819245" y="188165"/>
            <a:chExt cx="435067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709232" y="311276"/>
              <a:ext cx="346068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팀원 소개 및 역할</a:t>
              </a:r>
              <a:endPara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8998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76341F2-D1DF-46BB-9BA3-724C2143AAD5}"/>
              </a:ext>
            </a:extLst>
          </p:cNvPr>
          <p:cNvGrpSpPr/>
          <p:nvPr/>
        </p:nvGrpSpPr>
        <p:grpSpPr>
          <a:xfrm>
            <a:off x="487359" y="2155041"/>
            <a:ext cx="11217282" cy="2590138"/>
            <a:chOff x="557400" y="2626964"/>
            <a:chExt cx="11217282" cy="2590138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6653362-7920-4FEF-ADA7-78D1A9BE4C49}"/>
                </a:ext>
              </a:extLst>
            </p:cNvPr>
            <p:cNvSpPr/>
            <p:nvPr/>
          </p:nvSpPr>
          <p:spPr>
            <a:xfrm>
              <a:off x="557400" y="2626964"/>
              <a:ext cx="2183364" cy="2547918"/>
            </a:xfrm>
            <a:prstGeom prst="rect">
              <a:avLst/>
            </a:prstGeom>
            <a:solidFill>
              <a:srgbClr val="64DECF"/>
            </a:solidFill>
            <a:ln w="317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13E8DE8-04BB-4931-813F-3FCFBEE4E497}"/>
                </a:ext>
              </a:extLst>
            </p:cNvPr>
            <p:cNvSpPr txBox="1"/>
            <p:nvPr/>
          </p:nvSpPr>
          <p:spPr>
            <a:xfrm>
              <a:off x="1172025" y="3008171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Light" panose="00000300000000000000" pitchFamily="2" charset="-127"/>
                </a:rPr>
                <a:t>이진성</a:t>
              </a:r>
              <a:endParaRPr lang="en-US" altLang="ko-KR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7C1F7DF-3D34-45A5-B1B0-D7E2999946DF}"/>
                </a:ext>
              </a:extLst>
            </p:cNvPr>
            <p:cNvSpPr txBox="1"/>
            <p:nvPr/>
          </p:nvSpPr>
          <p:spPr>
            <a:xfrm>
              <a:off x="1106093" y="3807414"/>
              <a:ext cx="107593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Light" panose="00000300000000000000" pitchFamily="2" charset="-127"/>
                </a:rPr>
                <a:t>마이페이지</a:t>
              </a:r>
              <a:endParaRPr lang="en-US" altLang="ko-KR" sz="1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Light" panose="00000300000000000000" pitchFamily="2" charset="-127"/>
              </a:endParaRPr>
            </a:p>
            <a:p>
              <a:pPr algn="ctr"/>
              <a:endParaRPr lang="en-US" altLang="ko-KR" sz="1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Light" panose="00000300000000000000" pitchFamily="2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Light" panose="00000300000000000000" pitchFamily="2" charset="-127"/>
                </a:rPr>
                <a:t>게시판 </a:t>
              </a:r>
              <a:r>
                <a:rPr lang="en-US" altLang="ko-KR" sz="12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Light" panose="00000300000000000000" pitchFamily="2" charset="-127"/>
                </a:rPr>
                <a:t>CRUD</a:t>
              </a: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Light" panose="00000300000000000000" pitchFamily="2" charset="-127"/>
                </a:rPr>
                <a:t>장바구니</a:t>
              </a:r>
              <a:endParaRPr lang="en-US" altLang="ko-KR" sz="1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Light" panose="00000300000000000000" pitchFamily="2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Light" panose="00000300000000000000" pitchFamily="2" charset="-127"/>
                </a:rPr>
                <a:t>회원탈퇴</a:t>
              </a:r>
              <a:endParaRPr lang="en-US" altLang="ko-KR" sz="1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AE668DD-FA0A-4B3E-AD1E-6637A184E596}"/>
                </a:ext>
              </a:extLst>
            </p:cNvPr>
            <p:cNvSpPr txBox="1"/>
            <p:nvPr/>
          </p:nvSpPr>
          <p:spPr>
            <a:xfrm>
              <a:off x="787304" y="3486308"/>
              <a:ext cx="17235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…………………………</a:t>
              </a:r>
            </a:p>
            <a:p>
              <a:pPr algn="ctr"/>
              <a:endParaRPr lang="en-US" altLang="ko-KR" sz="1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B4D6231-2A2C-4DAB-95DD-95835E505668}"/>
                </a:ext>
              </a:extLst>
            </p:cNvPr>
            <p:cNvSpPr/>
            <p:nvPr/>
          </p:nvSpPr>
          <p:spPr>
            <a:xfrm>
              <a:off x="2834950" y="2626964"/>
              <a:ext cx="2183364" cy="2547918"/>
            </a:xfrm>
            <a:prstGeom prst="rect">
              <a:avLst/>
            </a:prstGeom>
            <a:solidFill>
              <a:srgbClr val="64DECF"/>
            </a:solidFill>
            <a:ln w="317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D572D59-2AD3-4A6D-A4E9-AB64DEE53DCB}"/>
                </a:ext>
              </a:extLst>
            </p:cNvPr>
            <p:cNvSpPr txBox="1"/>
            <p:nvPr/>
          </p:nvSpPr>
          <p:spPr>
            <a:xfrm>
              <a:off x="3456791" y="3008171"/>
              <a:ext cx="9396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권지혜</a:t>
              </a:r>
              <a:endParaRPr lang="en-US" altLang="ko-KR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8BAC767-FE55-4844-82D8-01C567D7CB23}"/>
                </a:ext>
              </a:extLst>
            </p:cNvPr>
            <p:cNvSpPr txBox="1"/>
            <p:nvPr/>
          </p:nvSpPr>
          <p:spPr>
            <a:xfrm>
              <a:off x="3064854" y="3483255"/>
              <a:ext cx="17235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…………………………</a:t>
              </a:r>
            </a:p>
            <a:p>
              <a:pPr algn="ctr"/>
              <a:endParaRPr lang="en-US" altLang="ko-KR" sz="1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CE371912-FD77-45DB-B149-74DD4A5C2C9D}"/>
                </a:ext>
              </a:extLst>
            </p:cNvPr>
            <p:cNvSpPr/>
            <p:nvPr/>
          </p:nvSpPr>
          <p:spPr>
            <a:xfrm>
              <a:off x="5112500" y="2626964"/>
              <a:ext cx="2183364" cy="2547918"/>
            </a:xfrm>
            <a:prstGeom prst="rect">
              <a:avLst/>
            </a:prstGeom>
            <a:solidFill>
              <a:srgbClr val="64DECF"/>
            </a:solidFill>
            <a:ln w="317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3E3F59B-A174-4774-9055-EAD9569773D0}"/>
                </a:ext>
              </a:extLst>
            </p:cNvPr>
            <p:cNvSpPr txBox="1"/>
            <p:nvPr/>
          </p:nvSpPr>
          <p:spPr>
            <a:xfrm>
              <a:off x="5734341" y="3008171"/>
              <a:ext cx="9396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 err="1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조은별</a:t>
              </a:r>
              <a:endParaRPr lang="en-US" altLang="ko-KR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1F86954-C23B-4FAA-94BF-C40F9002B2C0}"/>
                </a:ext>
              </a:extLst>
            </p:cNvPr>
            <p:cNvSpPr txBox="1"/>
            <p:nvPr/>
          </p:nvSpPr>
          <p:spPr>
            <a:xfrm>
              <a:off x="5612043" y="3801330"/>
              <a:ext cx="110799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Light" panose="00000300000000000000" pitchFamily="2" charset="-127"/>
                </a:rPr>
                <a:t>상품 소개</a:t>
              </a:r>
              <a:endParaRPr lang="en-US" altLang="ko-KR" sz="12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Light" panose="00000300000000000000" pitchFamily="2" charset="-127"/>
              </a:endParaRPr>
            </a:p>
            <a:p>
              <a:pPr algn="ctr"/>
              <a:endParaRPr lang="en-US" altLang="ko-KR" sz="1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Light" panose="00000300000000000000" pitchFamily="2" charset="-127"/>
              </a:endParaRPr>
            </a:p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Light" panose="00000300000000000000" pitchFamily="2" charset="-127"/>
                </a:rPr>
                <a:t>상품카테고리</a:t>
              </a:r>
              <a:endParaRPr lang="en-US" altLang="ko-KR" sz="12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Light" panose="00000300000000000000" pitchFamily="2" charset="-127"/>
              </a:endParaRPr>
            </a:p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Light" panose="00000300000000000000" pitchFamily="2" charset="-127"/>
                </a:rPr>
                <a:t>검색</a:t>
              </a:r>
              <a:endParaRPr lang="en-US" altLang="ko-KR" sz="12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Light" panose="00000300000000000000" pitchFamily="2" charset="-127"/>
              </a:endParaRPr>
            </a:p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Light" panose="00000300000000000000" pitchFamily="2" charset="-127"/>
                </a:rPr>
                <a:t>상품 </a:t>
              </a:r>
              <a:r>
                <a:rPr lang="ko-KR" altLang="en-US" sz="1200" dirty="0" err="1" smtClean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Light" panose="00000300000000000000" pitchFamily="2" charset="-127"/>
                </a:rPr>
                <a:t>상세글</a:t>
              </a:r>
              <a:endParaRPr lang="en-US" altLang="ko-KR" sz="12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Light" panose="00000300000000000000" pitchFamily="2" charset="-127"/>
              </a:endParaRPr>
            </a:p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Light" panose="00000300000000000000" pitchFamily="2" charset="-127"/>
                </a:rPr>
                <a:t>댓글</a:t>
              </a:r>
              <a:endParaRPr lang="en-US" altLang="ko-KR" sz="1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F181DD7-8509-4447-A78B-CAD64551D4CB}"/>
                </a:ext>
              </a:extLst>
            </p:cNvPr>
            <p:cNvSpPr txBox="1"/>
            <p:nvPr/>
          </p:nvSpPr>
          <p:spPr>
            <a:xfrm>
              <a:off x="5342406" y="3485564"/>
              <a:ext cx="17235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…………………………</a:t>
              </a:r>
            </a:p>
            <a:p>
              <a:pPr algn="ctr"/>
              <a:endParaRPr lang="en-US" altLang="ko-KR" sz="1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A49C30D4-E531-42C1-A589-C7737A1994D8}"/>
                </a:ext>
              </a:extLst>
            </p:cNvPr>
            <p:cNvSpPr/>
            <p:nvPr/>
          </p:nvSpPr>
          <p:spPr>
            <a:xfrm>
              <a:off x="7351909" y="2626964"/>
              <a:ext cx="2183364" cy="2547918"/>
            </a:xfrm>
            <a:prstGeom prst="rect">
              <a:avLst/>
            </a:prstGeom>
            <a:solidFill>
              <a:srgbClr val="64DECF"/>
            </a:solidFill>
            <a:ln w="317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B024AC4-45C6-4F12-AE60-445246642C3D}"/>
                </a:ext>
              </a:extLst>
            </p:cNvPr>
            <p:cNvSpPr txBox="1"/>
            <p:nvPr/>
          </p:nvSpPr>
          <p:spPr>
            <a:xfrm>
              <a:off x="7973750" y="3008171"/>
              <a:ext cx="9396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 err="1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유성길</a:t>
              </a:r>
              <a:endParaRPr lang="en-US" altLang="ko-KR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B0FCA1-AE2B-491D-B242-49D0D73D33EA}"/>
                </a:ext>
              </a:extLst>
            </p:cNvPr>
            <p:cNvSpPr txBox="1"/>
            <p:nvPr/>
          </p:nvSpPr>
          <p:spPr>
            <a:xfrm>
              <a:off x="7979121" y="3801330"/>
              <a:ext cx="976600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Light" panose="00000300000000000000" pitchFamily="2" charset="-127"/>
                </a:rPr>
                <a:t>고객센터</a:t>
              </a:r>
              <a:endParaRPr lang="en-US" altLang="ko-KR" sz="12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Light" panose="00000300000000000000" pitchFamily="2" charset="-127"/>
              </a:endParaRPr>
            </a:p>
            <a:p>
              <a:pPr algn="ctr"/>
              <a:endParaRPr lang="en-US" altLang="ko-KR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Light" panose="00000300000000000000" pitchFamily="2" charset="-127"/>
              </a:endParaRPr>
            </a:p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Light" panose="00000300000000000000" pitchFamily="2" charset="-127"/>
                </a:rPr>
                <a:t>FAQ</a:t>
              </a:r>
            </a:p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Light" panose="00000300000000000000" pitchFamily="2" charset="-127"/>
                </a:rPr>
                <a:t>QNA</a:t>
              </a:r>
            </a:p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Light" panose="00000300000000000000" pitchFamily="2" charset="-127"/>
                </a:rPr>
                <a:t>공지사항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Light" panose="00000300000000000000" pitchFamily="2" charset="-127"/>
                </a:rPr>
                <a:t/>
              </a:r>
              <a:br>
                <a:rPr lang="en-US" altLang="ko-KR" sz="1200" dirty="0" smtClean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Light" panose="00000300000000000000" pitchFamily="2" charset="-127"/>
                </a:rPr>
              </a:br>
              <a:r>
                <a:rPr lang="ko-KR" altLang="en-US" sz="1200" dirty="0" err="1" smtClean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Light" panose="00000300000000000000" pitchFamily="2" charset="-127"/>
                </a:rPr>
                <a:t>메뉴바</a:t>
              </a:r>
              <a:endParaRPr lang="en-US" altLang="ko-KR" sz="12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Light" panose="00000300000000000000" pitchFamily="2" charset="-127"/>
              </a:endParaRPr>
            </a:p>
            <a:p>
              <a:pPr algn="ctr"/>
              <a:endParaRPr lang="en-US" altLang="ko-KR" sz="1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EB98B03-7A17-4583-A0E6-25D1FFDCD655}"/>
                </a:ext>
              </a:extLst>
            </p:cNvPr>
            <p:cNvSpPr txBox="1"/>
            <p:nvPr/>
          </p:nvSpPr>
          <p:spPr>
            <a:xfrm>
              <a:off x="7581813" y="3483255"/>
              <a:ext cx="17235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…………………………</a:t>
              </a:r>
            </a:p>
            <a:p>
              <a:pPr algn="ctr"/>
              <a:endParaRPr lang="en-US" altLang="ko-KR" sz="1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BB00C1A-DEF9-43DC-B21D-8BEAAA674D7B}"/>
                </a:ext>
              </a:extLst>
            </p:cNvPr>
            <p:cNvSpPr/>
            <p:nvPr/>
          </p:nvSpPr>
          <p:spPr>
            <a:xfrm>
              <a:off x="9591318" y="2626964"/>
              <a:ext cx="2183364" cy="2547918"/>
            </a:xfrm>
            <a:prstGeom prst="rect">
              <a:avLst/>
            </a:prstGeom>
            <a:solidFill>
              <a:srgbClr val="64DECF"/>
            </a:solidFill>
            <a:ln w="317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21E6879-A4FF-4076-8555-DC4F09440F76}"/>
                </a:ext>
              </a:extLst>
            </p:cNvPr>
            <p:cNvSpPr txBox="1"/>
            <p:nvPr/>
          </p:nvSpPr>
          <p:spPr>
            <a:xfrm>
              <a:off x="10213159" y="3008171"/>
              <a:ext cx="9396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 err="1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한주훈</a:t>
              </a:r>
              <a:endParaRPr lang="en-US" altLang="ko-KR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06ADF7F-C28E-4BE4-887D-4F1C2C0A7422}"/>
                </a:ext>
              </a:extLst>
            </p:cNvPr>
            <p:cNvSpPr txBox="1"/>
            <p:nvPr/>
          </p:nvSpPr>
          <p:spPr>
            <a:xfrm>
              <a:off x="9923815" y="3801330"/>
              <a:ext cx="15183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err="1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Light" panose="00000300000000000000" pitchFamily="2" charset="-127"/>
                </a:rPr>
                <a:t>중고책</a:t>
              </a:r>
              <a:r>
                <a:rPr lang="ko-KR" altLang="en-US" sz="12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Light" panose="00000300000000000000" pitchFamily="2" charset="-127"/>
                </a:rPr>
                <a:t> 거래 게시판</a:t>
              </a:r>
              <a:endParaRPr lang="en-US" altLang="ko-KR" sz="1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Light" panose="00000300000000000000" pitchFamily="2" charset="-127"/>
              </a:endParaRPr>
            </a:p>
            <a:p>
              <a:pPr algn="ctr"/>
              <a:endParaRPr lang="en-US" altLang="ko-KR" sz="1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Light" panose="00000300000000000000" pitchFamily="2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Light" panose="00000300000000000000" pitchFamily="2" charset="-127"/>
                </a:rPr>
                <a:t>바코드로 책 찾기</a:t>
              </a:r>
              <a:endParaRPr lang="en-US" altLang="ko-KR" sz="1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08F24C4-45A0-4594-898E-F4AE65636F55}"/>
                </a:ext>
              </a:extLst>
            </p:cNvPr>
            <p:cNvSpPr txBox="1"/>
            <p:nvPr/>
          </p:nvSpPr>
          <p:spPr>
            <a:xfrm>
              <a:off x="9821222" y="3483255"/>
              <a:ext cx="17235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…………………………</a:t>
              </a:r>
            </a:p>
            <a:p>
              <a:pPr algn="ctr"/>
              <a:endParaRPr lang="en-US" altLang="ko-KR" sz="1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C46ED6D-142F-4D92-859F-E738FB6C7F98}"/>
              </a:ext>
            </a:extLst>
          </p:cNvPr>
          <p:cNvSpPr txBox="1"/>
          <p:nvPr/>
        </p:nvSpPr>
        <p:spPr>
          <a:xfrm>
            <a:off x="3433332" y="331756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Light" panose="00000300000000000000" pitchFamily="2" charset="-127"/>
              </a:rPr>
              <a:t>커뮤니티</a:t>
            </a:r>
            <a:endParaRPr lang="en-US" altLang="ko-KR" sz="12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CF9501-5322-430B-8331-E747BD6A185E}"/>
              </a:ext>
            </a:extLst>
          </p:cNvPr>
          <p:cNvSpPr txBox="1"/>
          <p:nvPr/>
        </p:nvSpPr>
        <p:spPr>
          <a:xfrm>
            <a:off x="3212113" y="3666611"/>
            <a:ext cx="1242648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Light" panose="00000300000000000000" pitchFamily="2" charset="-127"/>
              </a:rPr>
              <a:t>게시판 </a:t>
            </a:r>
            <a:r>
              <a:rPr lang="en-US" altLang="ko-KR" sz="1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Light" panose="00000300000000000000" pitchFamily="2" charset="-127"/>
              </a:rPr>
              <a:t>CRUD</a:t>
            </a:r>
          </a:p>
          <a:p>
            <a:pPr algn="ctr"/>
            <a:r>
              <a:rPr lang="ko-KR" altLang="en-US" sz="1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Light" panose="00000300000000000000" pitchFamily="2" charset="-127"/>
              </a:rPr>
              <a:t>추천</a:t>
            </a:r>
            <a:r>
              <a:rPr lang="en-US" altLang="ko-KR" sz="1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Light" panose="00000300000000000000" pitchFamily="2" charset="-127"/>
              </a:rPr>
              <a:t>-ajax</a:t>
            </a:r>
          </a:p>
          <a:p>
            <a:pPr algn="ctr"/>
            <a:r>
              <a:rPr lang="ko-KR" altLang="en-US" sz="1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Light" panose="00000300000000000000" pitchFamily="2" charset="-127"/>
              </a:rPr>
              <a:t>댓글 생성</a:t>
            </a:r>
            <a:r>
              <a:rPr lang="en-US" altLang="ko-KR" sz="1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Light" panose="00000300000000000000" pitchFamily="2" charset="-127"/>
              </a:rPr>
              <a:t>삭제</a:t>
            </a:r>
            <a:endParaRPr lang="en-US" altLang="ko-KR" sz="12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KoPubWorld돋움체 Light" panose="00000300000000000000" pitchFamily="2" charset="-127"/>
            </a:endParaRPr>
          </a:p>
          <a:p>
            <a:pPr algn="ctr"/>
            <a:endParaRPr lang="en-US" altLang="ko-KR" sz="11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157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254719" y="188165"/>
            <a:ext cx="4350675" cy="830997"/>
            <a:chOff x="3819245" y="188165"/>
            <a:chExt cx="435067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709232" y="311276"/>
              <a:ext cx="346068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Light" panose="00000300000000000000" pitchFamily="2" charset="-127"/>
                </a:rPr>
                <a:t>ERD</a:t>
              </a:r>
              <a:endPara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8998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05</a:t>
              </a:r>
              <a:endParaRPr lang="ko-KR" altLang="en-US" sz="4800" b="1" dirty="0">
                <a:solidFill>
                  <a:srgbClr val="64DEC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F7E38288-CD52-4F65-B546-1E8BA377E5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233" y="1124273"/>
            <a:ext cx="8316945" cy="559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0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375</Words>
  <Application>Microsoft Office PowerPoint</Application>
  <PresentationFormat>와이드스크린</PresentationFormat>
  <Paragraphs>107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Arial</vt:lpstr>
      <vt:lpstr>KoPubWorld돋움체 Bold</vt:lpstr>
      <vt:lpstr>KoPubWorld돋움체 Light</vt:lpstr>
      <vt:lpstr>HY헤드라인M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유진</dc:creator>
  <cp:lastModifiedBy>user</cp:lastModifiedBy>
  <cp:revision>54</cp:revision>
  <dcterms:created xsi:type="dcterms:W3CDTF">2020-01-03T14:16:53Z</dcterms:created>
  <dcterms:modified xsi:type="dcterms:W3CDTF">2023-07-03T05:29:13Z</dcterms:modified>
</cp:coreProperties>
</file>