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0"/>
  </p:notesMasterIdLst>
  <p:sldIdLst>
    <p:sldId id="272" r:id="rId2"/>
    <p:sldId id="280" r:id="rId3"/>
    <p:sldId id="286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3" r:id="rId15"/>
    <p:sldId id="295" r:id="rId16"/>
    <p:sldId id="284" r:id="rId17"/>
    <p:sldId id="28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Bean Type Based on Metamorphic Measurements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by Gavin Gunawardena</a:t>
            </a:r>
          </a:p>
          <a:p>
            <a:r>
              <a:rPr lang="en-US" sz="1800" dirty="0"/>
              <a:t>Utilizing a dataset from Seed Size and Shape Analysis of Registered Common Bean (Phaseolus</a:t>
            </a:r>
            <a:br>
              <a:rPr lang="en-US" sz="1800" dirty="0"/>
            </a:br>
            <a:r>
              <a:rPr lang="en-US" sz="1800" dirty="0"/>
              <a:t>vulgaris L.) Cultivars in Turkey Using Digital Photography </a:t>
            </a:r>
            <a:br>
              <a:rPr lang="en-US" sz="1800" dirty="0"/>
            </a:br>
            <a:r>
              <a:rPr lang="en-US" sz="1800" dirty="0"/>
              <a:t> from the Journal of Agricultural Science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F9D8-C941-4E13-B923-8FBDB83A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1CE29-F0D7-49CB-AA9D-71EC573E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8" y="2423184"/>
            <a:ext cx="5477639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6730-51E1-42EC-871F-1C1D2ABD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50" y="2423184"/>
            <a:ext cx="555385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731-B66A-4F60-805D-3D47181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0126C-E68B-43CF-B232-12C6C1A9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5" y="2599647"/>
            <a:ext cx="5591955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69414-11C3-4565-87B2-416E5B29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49" y="2694910"/>
            <a:ext cx="553479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89E-FB3B-4192-B11A-1A94D09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509C-32EF-4858-A37E-A9E64694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Most of the data is normally distributed with the least normally distributed variable being Extent</a:t>
            </a:r>
          </a:p>
          <a:p>
            <a:pPr lvl="1"/>
            <a:r>
              <a:rPr lang="en-US" dirty="0"/>
              <a:t>The dataset has many outliers as revealed by the boxplots. These will be removed in order optimize the predictive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5C1E6-5F4D-41BA-8318-D04B7AD9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1"/>
            <a:ext cx="5853010" cy="24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434EB-C4E6-4326-856A-FD82C5B9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0" y="2031182"/>
            <a:ext cx="4379495" cy="24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CE0-B17E-4314-91AB-EE3C8408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AB68-4FC6-421E-B261-3BFC5867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After Outlier Removal</a:t>
            </a:r>
          </a:p>
          <a:p>
            <a:pPr lvl="1"/>
            <a:r>
              <a:rPr lang="en-US" dirty="0"/>
              <a:t>Dataset was reduced from 3000 observations to 2731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369F8-8A56-4B20-8A14-A09D97F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66" y="2963975"/>
            <a:ext cx="6007692" cy="3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6833-632C-4DA5-BA78-1E54947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54B-088A-4A5E-A5F3-92151633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Subset Selection results:</a:t>
            </a:r>
          </a:p>
          <a:p>
            <a:pPr lvl="1"/>
            <a:r>
              <a:rPr lang="en-US" dirty="0"/>
              <a:t>The below sets of features have the highest RSS for their variable count</a:t>
            </a:r>
          </a:p>
          <a:p>
            <a:pPr lvl="1"/>
            <a:r>
              <a:rPr lang="en-US" dirty="0"/>
              <a:t>The set with 4 features was chosen as it had the highest adjusted R^2 score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2CCD-44DA-438B-9EA9-2038669A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166"/>
            <a:ext cx="12192000" cy="2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ADA-510F-4A2A-8C22-9CD1F638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6EA1-CCD9-4933-809E-16C1F10B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Leave-One-Out Cross Validation Results and chosen models: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models were chosen as they were both optimal but based on different criteria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493C0-2EC9-4FAD-A6FB-C0D3FF06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583"/>
            <a:ext cx="12192000" cy="26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E1F-1A6F-4E0C-8EE1-E38911D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9E30-8D1D-41AB-8A2B-730A35E6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results on the test dataset indicated strong results on all three measures and by both models.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9BE6-D983-485B-9E4F-AA18C408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050"/>
            <a:ext cx="12192000" cy="10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540-6A07-49B5-8741-DF22FE34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F5A0-BB4E-4A2E-8A0E-AA375D85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Logistic Regression and K-Nearest Neighbors were the most accurate when making predictions on bean types based on the morphometric measurement features</a:t>
            </a:r>
          </a:p>
          <a:p>
            <a:pPr lvl="1"/>
            <a:r>
              <a:rPr lang="en-US" dirty="0"/>
              <a:t>Both had accuracy rates of over 98% on the validation and test datasets</a:t>
            </a:r>
          </a:p>
          <a:p>
            <a:pPr lvl="1"/>
            <a:r>
              <a:rPr lang="en-US" dirty="0"/>
              <a:t>Both also had the lowest weight differential and cost differential respectively compared to the other models when tested on the validation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9BD7-9B71-49A1-B1D2-B344EE51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236F5-D22C-4D32-AB0E-CDE6D029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Bobbitt, Z. (2019, April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Normalize Data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https://www.statology.org/how-to-normalize-data-in-r/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Clark Science Center. (2016).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8 -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Clark Science Center @ Smith College: https://www.science.smith.edu/~jcrouser/SDS293/labs/lab8-r.html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(2021).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Introduction to Statistical Learning with Applications in R Second Edition.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KARA, M., SAYINCI, B., ELKOCA, E., ÖZTÜRK, İ., &amp; ÖZMEN, T. B. (2013). Seed Size and Shape Analysis of Registered Common Bean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Phaseolusvulgaris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L.) Cultivars in Turkey Using Digital Photography.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Sciences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220-221.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UCLA: Statistical Consulting Group. (n.d.).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Logistic Regression | R Data Analysis Examples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UCLA Advanced Research Computing: https://stats.oarc.ucla.edu/r/dae/multinomial-logistic-regression/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Xiaozhou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Y. (2020, May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Discriminant Analysis, Explained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Towards Data Science: https://towardsdatascience.com/linear-discriminant-analysis-explained-f88be6c1e00b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2204-878A-45F7-9915-22F4C202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9857-0514-4216-BC4B-69812AE4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Test various predictive analytics algorithms for multiclass classification to sort beans based on their morphometric measurements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3000 observations</a:t>
            </a:r>
          </a:p>
          <a:p>
            <a:pPr lvl="1"/>
            <a:r>
              <a:rPr lang="en-US" dirty="0"/>
              <a:t>500 observations per class</a:t>
            </a:r>
          </a:p>
          <a:p>
            <a:pPr lvl="1"/>
            <a:r>
              <a:rPr lang="en-US" dirty="0"/>
              <a:t>6 classes</a:t>
            </a:r>
          </a:p>
          <a:p>
            <a:pPr lvl="1"/>
            <a:r>
              <a:rPr lang="en-US" dirty="0"/>
              <a:t>No additional assumptions</a:t>
            </a:r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Weight differential between predictions and actual values</a:t>
            </a:r>
          </a:p>
          <a:p>
            <a:pPr lvl="1"/>
            <a:r>
              <a:rPr lang="en-US" dirty="0"/>
              <a:t>Cost differential between predictions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0378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97D-856F-468A-881E-4624B55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9D1-BB80-4BA3-A74E-80984FEC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Independent Variables: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E44A0-F2EB-4834-8A70-CA27469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791"/>
            <a:ext cx="12192000" cy="140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8F361-CF9A-49CD-8D2D-E90D059E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6" y="4676545"/>
            <a:ext cx="786874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4825-AA72-468F-AAE1-3CEDF73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5825-E07C-407B-8A21-6FBA02C8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Validation Technique</a:t>
            </a:r>
          </a:p>
          <a:p>
            <a:pPr lvl="1"/>
            <a:r>
              <a:rPr lang="en-US" dirty="0"/>
              <a:t>Leave One Out Cross-Validation</a:t>
            </a:r>
          </a:p>
          <a:p>
            <a:pPr lvl="1"/>
            <a:r>
              <a:rPr lang="en-US" dirty="0"/>
              <a:t>80/20 data split with 80% of the data being used for training and validation while the last 20 is used to test the final model(s) and obtain a final accuracy rate</a:t>
            </a:r>
          </a:p>
          <a:p>
            <a:r>
              <a:rPr lang="en-US" dirty="0"/>
              <a:t>Normalization/Standardization Technique</a:t>
            </a:r>
          </a:p>
          <a:p>
            <a:pPr lvl="1"/>
            <a:r>
              <a:rPr lang="en-US" dirty="0"/>
              <a:t>Z-Score</a:t>
            </a:r>
          </a:p>
          <a:p>
            <a:r>
              <a:rPr lang="en-US" dirty="0"/>
              <a:t>Feature Selection Method</a:t>
            </a:r>
          </a:p>
          <a:p>
            <a:pPr lvl="1"/>
            <a:r>
              <a:rPr lang="en-US" dirty="0"/>
              <a:t>Best Subset Selection with residual sum of squares and then adjusted R^2 as the criteria for feature selection</a:t>
            </a:r>
          </a:p>
          <a:p>
            <a:r>
              <a:rPr lang="en-US" dirty="0"/>
              <a:t>Statistical Models</a:t>
            </a:r>
          </a:p>
          <a:p>
            <a:pPr lvl="1"/>
            <a:r>
              <a:rPr lang="en-US" dirty="0"/>
              <a:t>Multinomial Logistic Regression</a:t>
            </a:r>
          </a:p>
          <a:p>
            <a:pPr lvl="1"/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K-Nearest Neighbors Classifier</a:t>
            </a:r>
          </a:p>
          <a:p>
            <a:pPr lvl="1"/>
            <a:r>
              <a:rPr lang="en-US" dirty="0"/>
              <a:t>Quadratic Discriminant Analysis</a:t>
            </a:r>
          </a:p>
          <a:p>
            <a:pPr lvl="1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2431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2FD1-431A-4A33-8E37-312B2B6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A49AB-CCC9-498D-A5E1-9E1B9F576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32" y="2283031"/>
            <a:ext cx="5915851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F0BD7-564F-4C7B-BBB5-87430531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3031"/>
            <a:ext cx="587774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ACE-94EC-4E59-9BD9-07370B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26970-E52C-4995-ADAB-8324A2A4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38" y="2533907"/>
            <a:ext cx="5858693" cy="3620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EADB-2F3B-4FE5-908A-46ED27FB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31" y="2533907"/>
            <a:ext cx="587776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C152-D329-485C-881E-E393F452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4BD9-892A-4A0F-820A-EEF3746BB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2390068"/>
            <a:ext cx="5820587" cy="3543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E5E76-99A1-449C-8E9E-A9D10035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0068"/>
            <a:ext cx="59825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BB31-8818-41D8-8AA0-0AA7C81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2B676-AF79-4D9F-906C-25DED094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80" y="2265237"/>
            <a:ext cx="5839640" cy="3600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E7AC1-ACEF-44BF-9C5A-87FF0ECE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20" y="2265237"/>
            <a:ext cx="59063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1C57-92DB-4D5A-B1A4-3F627ABE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17D83-3819-41DF-82CC-506D71E6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9" y="2424441"/>
            <a:ext cx="5980642" cy="32705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9435F-7A46-409C-948F-CADB9017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48" y="2579836"/>
            <a:ext cx="551574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1049</TotalTime>
  <Words>634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Predicting Bean Type Based on Metamorphic Measurements</vt:lpstr>
      <vt:lpstr>Intro and Objective</vt:lpstr>
      <vt:lpstr>Intro and Objective</vt:lpstr>
      <vt:lpstr>Methods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Predictive Analysis</vt:lpstr>
      <vt:lpstr>Results Analysis</vt:lpstr>
      <vt:lpstr>Results Analysis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Bean Type Based on Metamorphic Measurements</dc:title>
  <dc:creator>Gunawardena, Gavin</dc:creator>
  <cp:lastModifiedBy>Gunawardena, Gavin</cp:lastModifiedBy>
  <cp:revision>6</cp:revision>
  <dcterms:created xsi:type="dcterms:W3CDTF">2022-04-03T21:10:04Z</dcterms:created>
  <dcterms:modified xsi:type="dcterms:W3CDTF">2022-04-04T14:39:35Z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