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21"/>
  </p:notesMasterIdLst>
  <p:sldIdLst>
    <p:sldId id="256" r:id="rId2"/>
    <p:sldId id="258" r:id="rId3"/>
    <p:sldId id="259" r:id="rId4"/>
    <p:sldId id="263" r:id="rId5"/>
    <p:sldId id="264" r:id="rId6"/>
    <p:sldId id="265" r:id="rId7"/>
    <p:sldId id="266" r:id="rId8"/>
    <p:sldId id="274" r:id="rId9"/>
    <p:sldId id="267" r:id="rId10"/>
    <p:sldId id="268" r:id="rId11"/>
    <p:sldId id="269" r:id="rId12"/>
    <p:sldId id="270" r:id="rId13"/>
    <p:sldId id="260" r:id="rId14"/>
    <p:sldId id="272" r:id="rId15"/>
    <p:sldId id="271" r:id="rId16"/>
    <p:sldId id="261" r:id="rId17"/>
    <p:sldId id="273" r:id="rId18"/>
    <p:sldId id="262"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E9695F-43B4-4367-94AF-6767BF3B5255}">
          <p14:sldIdLst>
            <p14:sldId id="256"/>
          </p14:sldIdLst>
        </p14:section>
        <p14:section name="Objective" id="{14608F60-F0CA-438C-8E86-476D11E7A152}">
          <p14:sldIdLst>
            <p14:sldId id="258"/>
          </p14:sldIdLst>
        </p14:section>
        <p14:section name="Exploratory Analysis" id="{957138DD-C594-4FA6-92D0-3B0BE5EA14B1}">
          <p14:sldIdLst>
            <p14:sldId id="259"/>
            <p14:sldId id="263"/>
            <p14:sldId id="264"/>
            <p14:sldId id="265"/>
            <p14:sldId id="266"/>
            <p14:sldId id="274"/>
            <p14:sldId id="267"/>
            <p14:sldId id="268"/>
            <p14:sldId id="269"/>
            <p14:sldId id="270"/>
          </p14:sldIdLst>
        </p14:section>
        <p14:section name="Statistical Analysis" id="{CE8592FE-3A39-46F2-95F6-1BABF8E04268}">
          <p14:sldIdLst>
            <p14:sldId id="260"/>
            <p14:sldId id="272"/>
            <p14:sldId id="271"/>
          </p14:sldIdLst>
        </p14:section>
        <p14:section name="Post-Hoc Analysis" id="{A7335838-6745-47D9-A583-8C3772CF949C}">
          <p14:sldIdLst>
            <p14:sldId id="261"/>
            <p14:sldId id="273"/>
          </p14:sldIdLst>
        </p14:section>
        <p14:section name="Conclusion" id="{C36B57E3-3AB4-4E66-BE23-8F9D2B07BC4F}">
          <p14:sldIdLst>
            <p14:sldId id="262"/>
          </p14:sldIdLst>
        </p14:section>
        <p14:section name="References" id="{AC05F2EC-9899-4273-BE83-0A5FA2FB3DA6}">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9C8F-DEEA-405E-AE1B-A74D7D27F3C2}"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70B3-B0EA-408D-B363-A9D085CC6639}" type="slidenum">
              <a:rPr lang="en-US" smtClean="0"/>
              <a:t>‹#›</a:t>
            </a:fld>
            <a:endParaRPr lang="en-US"/>
          </a:p>
        </p:txBody>
      </p:sp>
    </p:spTree>
    <p:extLst>
      <p:ext uri="{BB962C8B-B14F-4D97-AF65-F5344CB8AC3E}">
        <p14:creationId xmlns:p14="http://schemas.microsoft.com/office/powerpoint/2010/main" val="13526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Killourhy</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2009)</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a:t>
            </a:fld>
            <a:endParaRPr lang="en-US"/>
          </a:p>
        </p:txBody>
      </p:sp>
    </p:spTree>
    <p:extLst>
      <p:ext uri="{BB962C8B-B14F-4D97-AF65-F5344CB8AC3E}">
        <p14:creationId xmlns:p14="http://schemas.microsoft.com/office/powerpoint/2010/main" val="165109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Pilowsky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7</a:t>
            </a:fld>
            <a:endParaRPr lang="en-US"/>
          </a:p>
        </p:txBody>
      </p:sp>
    </p:spTree>
    <p:extLst>
      <p:ext uri="{BB962C8B-B14F-4D97-AF65-F5344CB8AC3E}">
        <p14:creationId xmlns:p14="http://schemas.microsoft.com/office/powerpoint/2010/main" val="336934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noticing inconsistency between random effects model names between sources so I chose to use those from this source: </a:t>
            </a:r>
            <a:r>
              <a:rPr lang="en-US" sz="1800" dirty="0">
                <a:effectLst/>
                <a:latin typeface="Calibri" panose="020F0502020204030204" pitchFamily="34" charset="0"/>
                <a:ea typeface="Calibri" panose="020F0502020204030204" pitchFamily="34" charset="0"/>
                <a:cs typeface="Times New Roman" panose="02020603050405020304" pitchFamily="18" charset="0"/>
              </a:rPr>
              <a:t>(Arbor Custom Analytics, 2020) </a:t>
            </a:r>
            <a:endParaRPr lang="en-US" dirty="0"/>
          </a:p>
          <a:p>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13</a:t>
            </a:fld>
            <a:endParaRPr lang="en-US"/>
          </a:p>
        </p:txBody>
      </p:sp>
    </p:spTree>
    <p:extLst>
      <p:ext uri="{BB962C8B-B14F-4D97-AF65-F5344CB8AC3E}">
        <p14:creationId xmlns:p14="http://schemas.microsoft.com/office/powerpoint/2010/main" val="32508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96880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40427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640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68128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56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527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39731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383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80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402493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59F93-7EE2-4DD2-AA76-4C21107A99A8}"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1248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59F93-7EE2-4DD2-AA76-4C21107A99A8}"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9550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59F93-7EE2-4DD2-AA76-4C21107A99A8}"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59F93-7EE2-4DD2-AA76-4C21107A99A8}"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19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8098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0018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59F93-7EE2-4DD2-AA76-4C21107A99A8}" type="datetimeFigureOut">
              <a:rPr lang="en-US" smtClean="0"/>
              <a:t>8/8/2022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EF958-3ADC-40EF-A592-FB563F83C8EF}" type="slidenum">
              <a:rPr lang="en-US" smtClean="0"/>
              <a:t>‹#›</a:t>
            </a:fld>
            <a:endParaRPr lang="en-US"/>
          </a:p>
        </p:txBody>
      </p:sp>
    </p:spTree>
    <p:extLst>
      <p:ext uri="{BB962C8B-B14F-4D97-AF65-F5344CB8AC3E}">
        <p14:creationId xmlns:p14="http://schemas.microsoft.com/office/powerpoint/2010/main" val="35252192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C0504-76FF-48D9-953A-D6BBF350CAA3}"/>
              </a:ext>
            </a:extLst>
          </p:cNvPr>
          <p:cNvSpPr>
            <a:spLocks noGrp="1"/>
          </p:cNvSpPr>
          <p:nvPr>
            <p:ph type="title"/>
          </p:nvPr>
        </p:nvSpPr>
        <p:spPr/>
        <p:txBody>
          <a:bodyPr>
            <a:normAutofit/>
          </a:bodyPr>
          <a:lstStyle/>
          <a:p>
            <a:pPr marL="0" marR="0" algn="ctr">
              <a:spcBef>
                <a:spcPts val="0"/>
              </a:spcBef>
              <a:spcAft>
                <a:spcPts val="0"/>
              </a:spcAft>
            </a:pPr>
            <a:r>
              <a:rPr lang="en-US" kern="1400" spc="-50" dirty="0">
                <a:effectLst/>
                <a:latin typeface="Calibri Light" panose="020F0302020204030204" pitchFamily="34" charset="0"/>
                <a:ea typeface="Times New Roman" panose="02020603050405020304" pitchFamily="18" charset="0"/>
                <a:cs typeface="Times New Roman" panose="02020603050405020304" pitchFamily="18" charset="0"/>
              </a:rPr>
              <a:t>Estimating Whether Peoples’ Typing Dynamics Change Over Time</a:t>
            </a:r>
          </a:p>
        </p:txBody>
      </p:sp>
      <p:sp>
        <p:nvSpPr>
          <p:cNvPr id="5" name="Content Placeholder 4">
            <a:extLst>
              <a:ext uri="{FF2B5EF4-FFF2-40B4-BE49-F238E27FC236}">
                <a16:creationId xmlns:a16="http://schemas.microsoft.com/office/drawing/2014/main" id="{BE0C66C7-13BC-446E-AE5D-2ACEFDAC85B5}"/>
              </a:ext>
            </a:extLst>
          </p:cNvPr>
          <p:cNvSpPr>
            <a:spLocks noGrp="1"/>
          </p:cNvSpPr>
          <p:nvPr>
            <p:ph idx="1"/>
          </p:nvPr>
        </p:nvSpPr>
        <p:spPr/>
        <p:txBody>
          <a:bodyPr>
            <a:normAutofit/>
          </a:bodyPr>
          <a:lstStyle/>
          <a:p>
            <a:r>
              <a:rPr lang="en-US" sz="2000" dirty="0"/>
              <a:t>Analysis by Gavin Gunawardena</a:t>
            </a:r>
          </a:p>
          <a:p>
            <a:r>
              <a:rPr lang="en-US" sz="2000" dirty="0"/>
              <a:t>Utilizing a dataset from Estimating Whether People’s Typing Dynamics Change Over Time by Carnegie Melon University School of Computer Science</a:t>
            </a:r>
          </a:p>
        </p:txBody>
      </p:sp>
    </p:spTree>
    <p:extLst>
      <p:ext uri="{BB962C8B-B14F-4D97-AF65-F5344CB8AC3E}">
        <p14:creationId xmlns:p14="http://schemas.microsoft.com/office/powerpoint/2010/main" val="138448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4318C-E32A-4968-A2C9-9F7CFE3F8FBE}"/>
              </a:ext>
            </a:extLst>
          </p:cNvPr>
          <p:cNvPicPr>
            <a:picLocks noChangeAspect="1"/>
          </p:cNvPicPr>
          <p:nvPr/>
        </p:nvPicPr>
        <p:blipFill>
          <a:blip r:embed="rId2"/>
          <a:stretch>
            <a:fillRect/>
          </a:stretch>
        </p:blipFill>
        <p:spPr>
          <a:xfrm>
            <a:off x="16179" y="0"/>
            <a:ext cx="5807103" cy="3429000"/>
          </a:xfrm>
          <a:prstGeom prst="rect">
            <a:avLst/>
          </a:prstGeom>
        </p:spPr>
      </p:pic>
      <p:pic>
        <p:nvPicPr>
          <p:cNvPr id="7" name="Picture 6">
            <a:extLst>
              <a:ext uri="{FF2B5EF4-FFF2-40B4-BE49-F238E27FC236}">
                <a16:creationId xmlns:a16="http://schemas.microsoft.com/office/drawing/2014/main" id="{EA08CA3D-D8E4-4695-8426-EB25C5C760EF}"/>
              </a:ext>
            </a:extLst>
          </p:cNvPr>
          <p:cNvPicPr>
            <a:picLocks noChangeAspect="1"/>
          </p:cNvPicPr>
          <p:nvPr/>
        </p:nvPicPr>
        <p:blipFill>
          <a:blip r:embed="rId3"/>
          <a:stretch>
            <a:fillRect/>
          </a:stretch>
        </p:blipFill>
        <p:spPr>
          <a:xfrm>
            <a:off x="5823283" y="0"/>
            <a:ext cx="5806440" cy="3429000"/>
          </a:xfrm>
          <a:prstGeom prst="rect">
            <a:avLst/>
          </a:prstGeom>
        </p:spPr>
      </p:pic>
      <p:pic>
        <p:nvPicPr>
          <p:cNvPr id="9" name="Picture 8">
            <a:extLst>
              <a:ext uri="{FF2B5EF4-FFF2-40B4-BE49-F238E27FC236}">
                <a16:creationId xmlns:a16="http://schemas.microsoft.com/office/drawing/2014/main" id="{0CA8970D-374B-4851-AFE1-1AEA2FD11F0F}"/>
              </a:ext>
            </a:extLst>
          </p:cNvPr>
          <p:cNvPicPr>
            <a:picLocks noChangeAspect="1"/>
          </p:cNvPicPr>
          <p:nvPr/>
        </p:nvPicPr>
        <p:blipFill>
          <a:blip r:embed="rId4"/>
          <a:stretch>
            <a:fillRect/>
          </a:stretch>
        </p:blipFill>
        <p:spPr>
          <a:xfrm>
            <a:off x="2717699" y="3429000"/>
            <a:ext cx="6211167" cy="3429000"/>
          </a:xfrm>
          <a:prstGeom prst="rect">
            <a:avLst/>
          </a:prstGeom>
        </p:spPr>
      </p:pic>
    </p:spTree>
    <p:extLst>
      <p:ext uri="{BB962C8B-B14F-4D97-AF65-F5344CB8AC3E}">
        <p14:creationId xmlns:p14="http://schemas.microsoft.com/office/powerpoint/2010/main" val="183991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9FBA26-6651-4DFF-9362-1CE718918229}"/>
              </a:ext>
            </a:extLst>
          </p:cNvPr>
          <p:cNvPicPr>
            <a:picLocks noChangeAspect="1"/>
          </p:cNvPicPr>
          <p:nvPr/>
        </p:nvPicPr>
        <p:blipFill>
          <a:blip r:embed="rId2"/>
          <a:stretch>
            <a:fillRect/>
          </a:stretch>
        </p:blipFill>
        <p:spPr>
          <a:xfrm>
            <a:off x="0" y="529389"/>
            <a:ext cx="6249272" cy="5887453"/>
          </a:xfrm>
          <a:prstGeom prst="rect">
            <a:avLst/>
          </a:prstGeom>
        </p:spPr>
      </p:pic>
      <p:pic>
        <p:nvPicPr>
          <p:cNvPr id="4" name="Picture 3">
            <a:extLst>
              <a:ext uri="{FF2B5EF4-FFF2-40B4-BE49-F238E27FC236}">
                <a16:creationId xmlns:a16="http://schemas.microsoft.com/office/drawing/2014/main" id="{F5E24BA2-9AC1-4FC6-9D8F-20FF4E50DAF3}"/>
              </a:ext>
            </a:extLst>
          </p:cNvPr>
          <p:cNvPicPr>
            <a:picLocks noChangeAspect="1"/>
          </p:cNvPicPr>
          <p:nvPr/>
        </p:nvPicPr>
        <p:blipFill>
          <a:blip r:embed="rId3"/>
          <a:stretch>
            <a:fillRect/>
          </a:stretch>
        </p:blipFill>
        <p:spPr>
          <a:xfrm>
            <a:off x="5999886" y="529388"/>
            <a:ext cx="6192114" cy="5887453"/>
          </a:xfrm>
          <a:prstGeom prst="rect">
            <a:avLst/>
          </a:prstGeom>
        </p:spPr>
      </p:pic>
    </p:spTree>
    <p:extLst>
      <p:ext uri="{BB962C8B-B14F-4D97-AF65-F5344CB8AC3E}">
        <p14:creationId xmlns:p14="http://schemas.microsoft.com/office/powerpoint/2010/main" val="265181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5681-5DD6-4502-A92D-B59996C96941}"/>
              </a:ext>
            </a:extLst>
          </p:cNvPr>
          <p:cNvSpPr>
            <a:spLocks noGrp="1"/>
          </p:cNvSpPr>
          <p:nvPr>
            <p:ph type="title"/>
          </p:nvPr>
        </p:nvSpPr>
        <p:spPr/>
        <p:txBody>
          <a:bodyPr/>
          <a:lstStyle/>
          <a:p>
            <a:r>
              <a:rPr lang="en-US" dirty="0"/>
              <a:t>Exploratory Analysis Results Part 2</a:t>
            </a:r>
          </a:p>
        </p:txBody>
      </p:sp>
      <p:sp>
        <p:nvSpPr>
          <p:cNvPr id="3" name="Content Placeholder 2">
            <a:extLst>
              <a:ext uri="{FF2B5EF4-FFF2-40B4-BE49-F238E27FC236}">
                <a16:creationId xmlns:a16="http://schemas.microsoft.com/office/drawing/2014/main" id="{1BE9DC42-8D1B-4B68-8EE9-76F1D50218A8}"/>
              </a:ext>
            </a:extLst>
          </p:cNvPr>
          <p:cNvSpPr>
            <a:spLocks noGrp="1"/>
          </p:cNvSpPr>
          <p:nvPr>
            <p:ph idx="1"/>
          </p:nvPr>
        </p:nvSpPr>
        <p:spPr/>
        <p:txBody>
          <a:bodyPr>
            <a:normAutofit/>
          </a:bodyPr>
          <a:lstStyle/>
          <a:p>
            <a:r>
              <a:rPr lang="en-US" sz="2400" dirty="0"/>
              <a:t>Negative Binomial, Poisson, and Gamma distributions seem to best fit the response variable</a:t>
            </a:r>
          </a:p>
          <a:p>
            <a:pPr lvl="1"/>
            <a:r>
              <a:rPr lang="en-US" sz="2000" dirty="0"/>
              <a:t>I’ve decided to continue forward with Gamma as although it is comparable to Negative Binomial and Poisson in its data fit, it does not require that the data be discrete values and is compatible with continuous values which the response variable is made up of.</a:t>
            </a:r>
          </a:p>
        </p:txBody>
      </p:sp>
    </p:spTree>
    <p:extLst>
      <p:ext uri="{BB962C8B-B14F-4D97-AF65-F5344CB8AC3E}">
        <p14:creationId xmlns:p14="http://schemas.microsoft.com/office/powerpoint/2010/main" val="150409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F2A-4245-4ECB-8BC2-E21E843695B1}"/>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5758BFE8-46B1-4A7C-A2DB-3FD398887468}"/>
              </a:ext>
            </a:extLst>
          </p:cNvPr>
          <p:cNvSpPr>
            <a:spLocks noGrp="1"/>
          </p:cNvSpPr>
          <p:nvPr>
            <p:ph idx="1"/>
          </p:nvPr>
        </p:nvSpPr>
        <p:spPr>
          <a:xfrm>
            <a:off x="677334" y="1459833"/>
            <a:ext cx="8596668" cy="5117430"/>
          </a:xfrm>
        </p:spPr>
        <p:txBody>
          <a:bodyPr>
            <a:normAutofit fontScale="92500" lnSpcReduction="10000"/>
          </a:bodyPr>
          <a:lstStyle/>
          <a:p>
            <a:r>
              <a:rPr lang="en-US" dirty="0"/>
              <a:t>Here I utilized the </a:t>
            </a:r>
            <a:r>
              <a:rPr lang="en-US" dirty="0" err="1"/>
              <a:t>glmmPQL</a:t>
            </a:r>
            <a:r>
              <a:rPr lang="en-US" dirty="0"/>
              <a:t> function from the LME4 library in R to run a mixed model analysis on the dataset with Penalized Quasi-likelihood</a:t>
            </a:r>
          </a:p>
          <a:p>
            <a:pPr lvl="1"/>
            <a:r>
              <a:rPr lang="en-US" dirty="0"/>
              <a:t>Model: Gamma</a:t>
            </a:r>
          </a:p>
          <a:p>
            <a:pPr lvl="1"/>
            <a:r>
              <a:rPr lang="en-US" dirty="0"/>
              <a:t>Model Types:</a:t>
            </a:r>
          </a:p>
          <a:p>
            <a:pPr lvl="2"/>
            <a:r>
              <a:rPr lang="en-US" dirty="0"/>
              <a:t>Random Intercept</a:t>
            </a:r>
          </a:p>
          <a:p>
            <a:pPr lvl="2"/>
            <a:r>
              <a:rPr lang="en-US" dirty="0"/>
              <a:t>Random Intercept and Slope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pPr lvl="1"/>
            <a:r>
              <a:rPr lang="en-US" dirty="0"/>
              <a:t>Link functions:</a:t>
            </a:r>
          </a:p>
          <a:p>
            <a:pPr lvl="2"/>
            <a:r>
              <a:rPr lang="en-US" dirty="0"/>
              <a:t>Identity</a:t>
            </a:r>
          </a:p>
          <a:p>
            <a:pPr lvl="2"/>
            <a:r>
              <a:rPr lang="en-US" dirty="0"/>
              <a:t>Inverse</a:t>
            </a:r>
          </a:p>
          <a:p>
            <a:pPr lvl="1"/>
            <a:r>
              <a:rPr lang="en-US" dirty="0"/>
              <a:t>Response Variable:</a:t>
            </a:r>
          </a:p>
          <a:p>
            <a:pPr lvl="2"/>
            <a:r>
              <a:rPr lang="en-US" dirty="0" err="1"/>
              <a:t>TotalTime</a:t>
            </a:r>
            <a:r>
              <a:rPr lang="en-US" dirty="0"/>
              <a:t> – represents total time spent to type the password</a:t>
            </a:r>
          </a:p>
          <a:p>
            <a:pPr lvl="1"/>
            <a:r>
              <a:rPr lang="en-US" dirty="0"/>
              <a:t>Fixed effects variables:</a:t>
            </a:r>
          </a:p>
          <a:p>
            <a:pPr lvl="2"/>
            <a:r>
              <a:rPr lang="en-US" dirty="0" err="1"/>
              <a:t>SessionIndex</a:t>
            </a:r>
            <a:r>
              <a:rPr lang="en-US" dirty="0"/>
              <a:t> – represents session number</a:t>
            </a:r>
          </a:p>
          <a:p>
            <a:pPr lvl="2"/>
            <a:r>
              <a:rPr lang="en-US" dirty="0"/>
              <a:t>Rep – represents repetition number</a:t>
            </a:r>
          </a:p>
          <a:p>
            <a:pPr lvl="1"/>
            <a:r>
              <a:rPr lang="en-US" dirty="0"/>
              <a:t> Random effects variable:</a:t>
            </a:r>
          </a:p>
          <a:p>
            <a:pPr lvl="2"/>
            <a:r>
              <a:rPr lang="en-US" dirty="0"/>
              <a:t>Subject – represents the individual person typing the password</a:t>
            </a:r>
          </a:p>
          <a:p>
            <a:pPr lvl="2"/>
            <a:endParaRPr lang="en-US" dirty="0"/>
          </a:p>
          <a:p>
            <a:pPr lvl="2"/>
            <a:endParaRPr lang="en-US" dirty="0"/>
          </a:p>
        </p:txBody>
      </p:sp>
    </p:spTree>
    <p:extLst>
      <p:ext uri="{BB962C8B-B14F-4D97-AF65-F5344CB8AC3E}">
        <p14:creationId xmlns:p14="http://schemas.microsoft.com/office/powerpoint/2010/main" val="709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1BA-FC47-46D5-96B2-5ABB3B9EF9A8}"/>
              </a:ext>
            </a:extLst>
          </p:cNvPr>
          <p:cNvSpPr>
            <a:spLocks noGrp="1"/>
          </p:cNvSpPr>
          <p:nvPr>
            <p:ph type="title"/>
          </p:nvPr>
        </p:nvSpPr>
        <p:spPr>
          <a:xfrm>
            <a:off x="677334" y="16207"/>
            <a:ext cx="8596668" cy="1320800"/>
          </a:xfrm>
        </p:spPr>
        <p:txBody>
          <a:bodyPr/>
          <a:lstStyle/>
          <a:p>
            <a:r>
              <a:rPr lang="en-US" dirty="0"/>
              <a:t>Residuals Charts</a:t>
            </a:r>
          </a:p>
        </p:txBody>
      </p:sp>
      <p:pic>
        <p:nvPicPr>
          <p:cNvPr id="13" name="Picture 12">
            <a:extLst>
              <a:ext uri="{FF2B5EF4-FFF2-40B4-BE49-F238E27FC236}">
                <a16:creationId xmlns:a16="http://schemas.microsoft.com/office/drawing/2014/main" id="{E42D16FA-6C1D-4D73-A909-8A9FB36C4E59}"/>
              </a:ext>
            </a:extLst>
          </p:cNvPr>
          <p:cNvPicPr>
            <a:picLocks noChangeAspect="1"/>
          </p:cNvPicPr>
          <p:nvPr/>
        </p:nvPicPr>
        <p:blipFill>
          <a:blip r:embed="rId2"/>
          <a:stretch>
            <a:fillRect/>
          </a:stretch>
        </p:blipFill>
        <p:spPr>
          <a:xfrm>
            <a:off x="264724" y="676607"/>
            <a:ext cx="5148072" cy="3039359"/>
          </a:xfrm>
          <a:prstGeom prst="rect">
            <a:avLst/>
          </a:prstGeom>
        </p:spPr>
      </p:pic>
      <p:pic>
        <p:nvPicPr>
          <p:cNvPr id="15" name="Picture 14">
            <a:extLst>
              <a:ext uri="{FF2B5EF4-FFF2-40B4-BE49-F238E27FC236}">
                <a16:creationId xmlns:a16="http://schemas.microsoft.com/office/drawing/2014/main" id="{9A685B88-2D6A-4118-871C-4D8F69F3E016}"/>
              </a:ext>
            </a:extLst>
          </p:cNvPr>
          <p:cNvPicPr>
            <a:picLocks noChangeAspect="1"/>
          </p:cNvPicPr>
          <p:nvPr/>
        </p:nvPicPr>
        <p:blipFill>
          <a:blip r:embed="rId3"/>
          <a:stretch>
            <a:fillRect/>
          </a:stretch>
        </p:blipFill>
        <p:spPr>
          <a:xfrm>
            <a:off x="5351376" y="674531"/>
            <a:ext cx="5042868" cy="3039359"/>
          </a:xfrm>
          <a:prstGeom prst="rect">
            <a:avLst/>
          </a:prstGeom>
        </p:spPr>
      </p:pic>
      <p:pic>
        <p:nvPicPr>
          <p:cNvPr id="17" name="Picture 16">
            <a:extLst>
              <a:ext uri="{FF2B5EF4-FFF2-40B4-BE49-F238E27FC236}">
                <a16:creationId xmlns:a16="http://schemas.microsoft.com/office/drawing/2014/main" id="{A3C64E55-DBCB-4AF5-B2FF-2B753ABEA5DA}"/>
              </a:ext>
            </a:extLst>
          </p:cNvPr>
          <p:cNvPicPr>
            <a:picLocks noChangeAspect="1"/>
          </p:cNvPicPr>
          <p:nvPr/>
        </p:nvPicPr>
        <p:blipFill>
          <a:blip r:embed="rId4"/>
          <a:stretch>
            <a:fillRect/>
          </a:stretch>
        </p:blipFill>
        <p:spPr>
          <a:xfrm>
            <a:off x="163827" y="3817851"/>
            <a:ext cx="5025233" cy="3040149"/>
          </a:xfrm>
          <a:prstGeom prst="rect">
            <a:avLst/>
          </a:prstGeom>
        </p:spPr>
      </p:pic>
      <p:pic>
        <p:nvPicPr>
          <p:cNvPr id="19" name="Picture 18">
            <a:extLst>
              <a:ext uri="{FF2B5EF4-FFF2-40B4-BE49-F238E27FC236}">
                <a16:creationId xmlns:a16="http://schemas.microsoft.com/office/drawing/2014/main" id="{1FCE95B8-7390-4F21-80E2-E6D4EC076C40}"/>
              </a:ext>
            </a:extLst>
          </p:cNvPr>
          <p:cNvPicPr>
            <a:picLocks noChangeAspect="1"/>
          </p:cNvPicPr>
          <p:nvPr/>
        </p:nvPicPr>
        <p:blipFill>
          <a:blip r:embed="rId5"/>
          <a:stretch>
            <a:fillRect/>
          </a:stretch>
        </p:blipFill>
        <p:spPr>
          <a:xfrm>
            <a:off x="5351376" y="3713891"/>
            <a:ext cx="5042868" cy="3144110"/>
          </a:xfrm>
          <a:prstGeom prst="rect">
            <a:avLst/>
          </a:prstGeom>
        </p:spPr>
      </p:pic>
    </p:spTree>
    <p:extLst>
      <p:ext uri="{BB962C8B-B14F-4D97-AF65-F5344CB8AC3E}">
        <p14:creationId xmlns:p14="http://schemas.microsoft.com/office/powerpoint/2010/main" val="167992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998-A3B3-4A08-99E4-5B16BDD6806A}"/>
              </a:ext>
            </a:extLst>
          </p:cNvPr>
          <p:cNvSpPr>
            <a:spLocks noGrp="1"/>
          </p:cNvSpPr>
          <p:nvPr>
            <p:ph type="title"/>
          </p:nvPr>
        </p:nvSpPr>
        <p:spPr/>
        <p:txBody>
          <a:bodyPr/>
          <a:lstStyle/>
          <a:p>
            <a:r>
              <a:rPr lang="en-US" dirty="0"/>
              <a:t>Statistical Analysis Results</a:t>
            </a:r>
          </a:p>
        </p:txBody>
      </p:sp>
      <p:pic>
        <p:nvPicPr>
          <p:cNvPr id="5" name="Content Placeholder 4">
            <a:extLst>
              <a:ext uri="{FF2B5EF4-FFF2-40B4-BE49-F238E27FC236}">
                <a16:creationId xmlns:a16="http://schemas.microsoft.com/office/drawing/2014/main" id="{31B1DBF9-86FA-4ED9-B6F2-C5852D0E7A67}"/>
              </a:ext>
            </a:extLst>
          </p:cNvPr>
          <p:cNvPicPr>
            <a:picLocks noGrp="1" noChangeAspect="1"/>
          </p:cNvPicPr>
          <p:nvPr>
            <p:ph idx="1"/>
          </p:nvPr>
        </p:nvPicPr>
        <p:blipFill>
          <a:blip r:embed="rId2"/>
          <a:stretch>
            <a:fillRect/>
          </a:stretch>
        </p:blipFill>
        <p:spPr>
          <a:xfrm>
            <a:off x="148474" y="1233905"/>
            <a:ext cx="11780680" cy="4412916"/>
          </a:xfrm>
        </p:spPr>
      </p:pic>
      <p:sp>
        <p:nvSpPr>
          <p:cNvPr id="6" name="TextBox 5">
            <a:extLst>
              <a:ext uri="{FF2B5EF4-FFF2-40B4-BE49-F238E27FC236}">
                <a16:creationId xmlns:a16="http://schemas.microsoft.com/office/drawing/2014/main" id="{FF3544D2-07E8-42EF-9C79-5D5A44A51FC1}"/>
              </a:ext>
            </a:extLst>
          </p:cNvPr>
          <p:cNvSpPr txBox="1"/>
          <p:nvPr/>
        </p:nvSpPr>
        <p:spPr>
          <a:xfrm>
            <a:off x="677334" y="5887453"/>
            <a:ext cx="9605655" cy="923330"/>
          </a:xfrm>
          <a:prstGeom prst="rect">
            <a:avLst/>
          </a:prstGeom>
          <a:noFill/>
        </p:spPr>
        <p:txBody>
          <a:bodyPr wrap="square" rtlCol="0">
            <a:spAutoFit/>
          </a:bodyPr>
          <a:lstStyle/>
          <a:p>
            <a:r>
              <a:rPr lang="en-US" dirty="0"/>
              <a:t>Note: *Green represents models that best fit the dataset</a:t>
            </a:r>
          </a:p>
          <a:p>
            <a:r>
              <a:rPr lang="en-US" dirty="0"/>
              <a:t>	   *Fit was measured via residuals charts shown in the previous slide as </a:t>
            </a:r>
            <a:r>
              <a:rPr lang="en-US" dirty="0" err="1"/>
              <a:t>glmmPQL</a:t>
            </a:r>
            <a:r>
              <a:rPr lang="en-US" dirty="0"/>
              <a:t> does 	    </a:t>
            </a:r>
            <a:r>
              <a:rPr lang="en-US"/>
              <a:t>not output </a:t>
            </a:r>
            <a:r>
              <a:rPr lang="en-US" dirty="0"/>
              <a:t>AIC, BIC, or Log likelihood values</a:t>
            </a:r>
          </a:p>
        </p:txBody>
      </p:sp>
    </p:spTree>
    <p:extLst>
      <p:ext uri="{BB962C8B-B14F-4D97-AF65-F5344CB8AC3E}">
        <p14:creationId xmlns:p14="http://schemas.microsoft.com/office/powerpoint/2010/main" val="2676552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1646-8028-4778-B658-0071B374334D}"/>
              </a:ext>
            </a:extLst>
          </p:cNvPr>
          <p:cNvSpPr>
            <a:spLocks noGrp="1"/>
          </p:cNvSpPr>
          <p:nvPr>
            <p:ph type="title"/>
          </p:nvPr>
        </p:nvSpPr>
        <p:spPr/>
        <p:txBody>
          <a:bodyPr/>
          <a:lstStyle/>
          <a:p>
            <a:r>
              <a:rPr lang="en-US" dirty="0"/>
              <a:t>Post-Hoc Analysis Part 1</a:t>
            </a:r>
          </a:p>
        </p:txBody>
      </p:sp>
      <p:sp>
        <p:nvSpPr>
          <p:cNvPr id="3" name="Content Placeholder 2">
            <a:extLst>
              <a:ext uri="{FF2B5EF4-FFF2-40B4-BE49-F238E27FC236}">
                <a16:creationId xmlns:a16="http://schemas.microsoft.com/office/drawing/2014/main" id="{D4DA6340-1595-4FEA-A2D3-5108FF4BB02C}"/>
              </a:ext>
            </a:extLst>
          </p:cNvPr>
          <p:cNvSpPr>
            <a:spLocks noGrp="1"/>
          </p:cNvSpPr>
          <p:nvPr>
            <p:ph idx="1"/>
          </p:nvPr>
        </p:nvSpPr>
        <p:spPr>
          <a:xfrm>
            <a:off x="677334" y="1313235"/>
            <a:ext cx="8596668" cy="4728128"/>
          </a:xfrm>
        </p:spPr>
        <p:txBody>
          <a:bodyPr/>
          <a:lstStyle/>
          <a:p>
            <a:r>
              <a:rPr lang="en-US" sz="1600" dirty="0"/>
              <a:t>For the post-hoc analysis, I decided to confirm that the data is in fact not a normal distribution via a Shapiro-Wilkes test, as the technique used in the analysis is dependent on the dataset not being normally distributed, as otherwise, different techniques would have been superior.</a:t>
            </a:r>
          </a:p>
          <a:p>
            <a:pPr lvl="1"/>
            <a:r>
              <a:rPr lang="en-US" sz="1400" dirty="0"/>
              <a:t>This test has a limit on the number of values in can take in at 3500, so I ran this for each subject and outputted a box plot of the results which showed that none of the subjects had  normally distributed total times.:</a:t>
            </a:r>
          </a:p>
          <a:p>
            <a:pPr lvl="1"/>
            <a:endParaRPr lang="en-US" dirty="0"/>
          </a:p>
        </p:txBody>
      </p:sp>
      <p:pic>
        <p:nvPicPr>
          <p:cNvPr id="7" name="Picture 6">
            <a:extLst>
              <a:ext uri="{FF2B5EF4-FFF2-40B4-BE49-F238E27FC236}">
                <a16:creationId xmlns:a16="http://schemas.microsoft.com/office/drawing/2014/main" id="{2CCBD30F-B426-4FC9-88C9-8D04AB421DFA}"/>
              </a:ext>
            </a:extLst>
          </p:cNvPr>
          <p:cNvPicPr>
            <a:picLocks noChangeAspect="1"/>
          </p:cNvPicPr>
          <p:nvPr/>
        </p:nvPicPr>
        <p:blipFill>
          <a:blip r:embed="rId2"/>
          <a:stretch>
            <a:fillRect/>
          </a:stretch>
        </p:blipFill>
        <p:spPr>
          <a:xfrm>
            <a:off x="837249" y="3073138"/>
            <a:ext cx="8209474" cy="3697313"/>
          </a:xfrm>
          <a:prstGeom prst="rect">
            <a:avLst/>
          </a:prstGeom>
        </p:spPr>
      </p:pic>
    </p:spTree>
    <p:extLst>
      <p:ext uri="{BB962C8B-B14F-4D97-AF65-F5344CB8AC3E}">
        <p14:creationId xmlns:p14="http://schemas.microsoft.com/office/powerpoint/2010/main" val="60951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7C95-8954-4460-91D8-956CFD1FC0B6}"/>
              </a:ext>
            </a:extLst>
          </p:cNvPr>
          <p:cNvSpPr>
            <a:spLocks noGrp="1"/>
          </p:cNvSpPr>
          <p:nvPr>
            <p:ph type="title"/>
          </p:nvPr>
        </p:nvSpPr>
        <p:spPr/>
        <p:txBody>
          <a:bodyPr/>
          <a:lstStyle/>
          <a:p>
            <a:r>
              <a:rPr lang="en-US" dirty="0"/>
              <a:t>Post-Hoc Analysis Part 2</a:t>
            </a:r>
          </a:p>
        </p:txBody>
      </p:sp>
      <p:sp>
        <p:nvSpPr>
          <p:cNvPr id="3" name="Content Placeholder 2">
            <a:extLst>
              <a:ext uri="{FF2B5EF4-FFF2-40B4-BE49-F238E27FC236}">
                <a16:creationId xmlns:a16="http://schemas.microsoft.com/office/drawing/2014/main" id="{E448479E-C8AA-4FF8-B21A-58B20A3D8217}"/>
              </a:ext>
            </a:extLst>
          </p:cNvPr>
          <p:cNvSpPr>
            <a:spLocks noGrp="1"/>
          </p:cNvSpPr>
          <p:nvPr>
            <p:ph idx="1"/>
          </p:nvPr>
        </p:nvSpPr>
        <p:spPr>
          <a:xfrm>
            <a:off x="677333" y="1198064"/>
            <a:ext cx="8915845" cy="3880773"/>
          </a:xfrm>
        </p:spPr>
        <p:txBody>
          <a:bodyPr/>
          <a:lstStyle/>
          <a:p>
            <a:r>
              <a:rPr lang="en-US" dirty="0"/>
              <a:t>Here I tested for an interaction between the two fixed variables by changing the model to include </a:t>
            </a:r>
            <a:r>
              <a:rPr lang="en-US" dirty="0" err="1"/>
              <a:t>sessionIndex</a:t>
            </a:r>
            <a:r>
              <a:rPr lang="en-US" dirty="0"/>
              <a:t> * rep as a fixed effect as shown here:</a:t>
            </a:r>
          </a:p>
          <a:p>
            <a:pPr lvl="1"/>
            <a:r>
              <a:rPr lang="en-US" dirty="0" err="1"/>
              <a:t>TotalTime</a:t>
            </a:r>
            <a:r>
              <a:rPr lang="en-US" dirty="0"/>
              <a:t> ~ </a:t>
            </a:r>
            <a:r>
              <a:rPr lang="en-US" dirty="0" err="1"/>
              <a:t>sessionIndex</a:t>
            </a:r>
            <a:r>
              <a:rPr lang="en-US" dirty="0"/>
              <a:t>*rep + </a:t>
            </a:r>
            <a:r>
              <a:rPr lang="en-US" dirty="0" err="1"/>
              <a:t>sessionIndex</a:t>
            </a:r>
            <a:r>
              <a:rPr lang="en-US" dirty="0"/>
              <a:t> +rep + (1 | subject)</a:t>
            </a:r>
          </a:p>
          <a:p>
            <a:r>
              <a:rPr lang="en-US" dirty="0"/>
              <a:t>Results (below) were that there is an interaction between </a:t>
            </a:r>
            <a:r>
              <a:rPr lang="en-US" dirty="0" err="1"/>
              <a:t>sessionIndex</a:t>
            </a:r>
            <a:r>
              <a:rPr lang="en-US" dirty="0"/>
              <a:t> and rep but it has a very small effect on the response variable compared to that of </a:t>
            </a:r>
            <a:r>
              <a:rPr lang="en-US" dirty="0" err="1"/>
              <a:t>sessionIndex</a:t>
            </a:r>
            <a:r>
              <a:rPr lang="en-US" dirty="0"/>
              <a:t> and rep individually</a:t>
            </a:r>
          </a:p>
        </p:txBody>
      </p:sp>
      <p:pic>
        <p:nvPicPr>
          <p:cNvPr id="5" name="Picture 4">
            <a:extLst>
              <a:ext uri="{FF2B5EF4-FFF2-40B4-BE49-F238E27FC236}">
                <a16:creationId xmlns:a16="http://schemas.microsoft.com/office/drawing/2014/main" id="{3DFB891D-0B54-41ED-8AA7-C08FC84A76E2}"/>
              </a:ext>
            </a:extLst>
          </p:cNvPr>
          <p:cNvPicPr>
            <a:picLocks noChangeAspect="1"/>
          </p:cNvPicPr>
          <p:nvPr/>
        </p:nvPicPr>
        <p:blipFill>
          <a:blip r:embed="rId2"/>
          <a:stretch>
            <a:fillRect/>
          </a:stretch>
        </p:blipFill>
        <p:spPr>
          <a:xfrm>
            <a:off x="1026695" y="3429000"/>
            <a:ext cx="9047749" cy="3428999"/>
          </a:xfrm>
          <a:prstGeom prst="rect">
            <a:avLst/>
          </a:prstGeom>
        </p:spPr>
      </p:pic>
    </p:spTree>
    <p:extLst>
      <p:ext uri="{BB962C8B-B14F-4D97-AF65-F5344CB8AC3E}">
        <p14:creationId xmlns:p14="http://schemas.microsoft.com/office/powerpoint/2010/main" val="177801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334-6A00-4CAC-A2AE-F3EC7EEE5B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9E2B07-AE51-4E23-A6D1-24DA2CBC5525}"/>
              </a:ext>
            </a:extLst>
          </p:cNvPr>
          <p:cNvSpPr>
            <a:spLocks noGrp="1"/>
          </p:cNvSpPr>
          <p:nvPr>
            <p:ph idx="1"/>
          </p:nvPr>
        </p:nvSpPr>
        <p:spPr/>
        <p:txBody>
          <a:bodyPr>
            <a:normAutofit/>
          </a:bodyPr>
          <a:lstStyle/>
          <a:p>
            <a:r>
              <a:rPr lang="en-US" sz="2000" dirty="0"/>
              <a:t>Time taken to type a password changes over time as one retypes it throughout the day and consecutive days</a:t>
            </a:r>
          </a:p>
          <a:p>
            <a:pPr lvl="1"/>
            <a:r>
              <a:rPr lang="en-US" sz="1800" dirty="0"/>
              <a:t>The change is by about </a:t>
            </a:r>
            <a:r>
              <a:rPr lang="en-US" sz="1800"/>
              <a:t>-0.19 seconds </a:t>
            </a:r>
            <a:r>
              <a:rPr lang="en-US" sz="1800" dirty="0"/>
              <a:t>per session and </a:t>
            </a:r>
            <a:r>
              <a:rPr lang="en-US" sz="1800"/>
              <a:t>-.01 seconds </a:t>
            </a:r>
            <a:r>
              <a:rPr lang="en-US" sz="1800" dirty="0"/>
              <a:t>per repetition</a:t>
            </a:r>
          </a:p>
          <a:p>
            <a:r>
              <a:rPr lang="en-US" sz="2000" dirty="0"/>
              <a:t>The response variable, total time to type the password, was not normally distributed</a:t>
            </a:r>
          </a:p>
          <a:p>
            <a:r>
              <a:rPr lang="en-US" sz="2000" dirty="0"/>
              <a:t>There is an interaction between session and repetition in regard to effect on the response variable, total time,  but it is small compared to the individual effects of the variables</a:t>
            </a:r>
          </a:p>
        </p:txBody>
      </p:sp>
    </p:spTree>
    <p:extLst>
      <p:ext uri="{BB962C8B-B14F-4D97-AF65-F5344CB8AC3E}">
        <p14:creationId xmlns:p14="http://schemas.microsoft.com/office/powerpoint/2010/main" val="132480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2410-A64E-411D-B68E-9337D41EC3F8}"/>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3C1D694E-7A08-4AA3-BBC6-11057FE02603}"/>
              </a:ext>
            </a:extLst>
          </p:cNvPr>
          <p:cNvSpPr>
            <a:spLocks noGrp="1" noChangeArrowheads="1"/>
          </p:cNvSpPr>
          <p:nvPr>
            <p:ph idx="1"/>
          </p:nvPr>
        </p:nvSpPr>
        <p:spPr bwMode="auto">
          <a:xfrm>
            <a:off x="677334" y="1305350"/>
            <a:ext cx="8700130" cy="559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dirty="0">
                <a:solidFill>
                  <a:schemeClr val="tx1">
                    <a:lumMod val="75000"/>
                    <a:lumOff val="25000"/>
                  </a:schemeClr>
                </a:solidFill>
                <a:latin typeface="+mn-lt"/>
              </a:rPr>
              <a:t>Arbor Custom Analytics. (2020, October 27). Mixed models in R: a primer. Retrieved from Arbor Custom Analytics: https://arbor-analytics.com/post/mixed-models-a-primer/</a:t>
            </a:r>
          </a:p>
          <a:p>
            <a:pPr eaLnBrk="1" hangingPunct="1">
              <a:spcBef>
                <a:spcPts val="1000"/>
              </a:spcBef>
              <a:spcAft>
                <a:spcPts val="0"/>
              </a:spcAft>
            </a:pPr>
            <a:r>
              <a:rPr lang="en-US" altLang="en-US" dirty="0">
                <a:solidFill>
                  <a:schemeClr val="tx1">
                    <a:lumMod val="75000"/>
                    <a:lumOff val="25000"/>
                  </a:schemeClr>
                </a:solidFill>
                <a:latin typeface="+mn-lt"/>
              </a:rPr>
              <a:t>Everitt, B. S., &amp;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T. (2014). A Handbook of Statistical Analyses Using R, 3rd Edition. In B. S. Everitt, &amp; T.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A Handbook of Statistical Analyses Using R, 3rd Edition (pp. 139, 247-251). Boca Raton: CRC Press.</a:t>
            </a:r>
          </a:p>
          <a:p>
            <a:pPr eaLnBrk="1" hangingPunct="1">
              <a:spcBef>
                <a:spcPts val="1000"/>
              </a:spcBef>
              <a:spcAft>
                <a:spcPts val="0"/>
              </a:spcAft>
            </a:pPr>
            <a:r>
              <a:rPr lang="en-US" altLang="en-US" dirty="0">
                <a:solidFill>
                  <a:schemeClr val="tx1">
                    <a:lumMod val="75000"/>
                    <a:lumOff val="25000"/>
                  </a:schemeClr>
                </a:solidFill>
                <a:latin typeface="+mn-lt"/>
              </a:rPr>
              <a:t>https://www.cs.cmu.edu/~keystroke/KillourhyMaxion09.pdf. (2009). Comparing Anomaly-Detection Algorithms for Keystroke Dynamics. Retrieved from Carnegie Melon University School of Computer Science: https://www.cs.cmu.edu/~keystroke/KillourhyMaxion09.pdf</a:t>
            </a:r>
          </a:p>
          <a:p>
            <a:pPr eaLnBrk="1" hangingPunct="1">
              <a:spcBef>
                <a:spcPts val="1000"/>
              </a:spcBef>
              <a:spcAft>
                <a:spcPts val="0"/>
              </a:spcAft>
            </a:pPr>
            <a:r>
              <a:rPr lang="en-US" altLang="en-US" dirty="0" err="1">
                <a:solidFill>
                  <a:schemeClr val="tx1">
                    <a:lumMod val="75000"/>
                    <a:lumOff val="25000"/>
                  </a:schemeClr>
                </a:solidFill>
                <a:latin typeface="+mn-lt"/>
              </a:rPr>
              <a:t>Pilowsky</a:t>
            </a:r>
            <a:r>
              <a:rPr lang="en-US" altLang="en-US" dirty="0">
                <a:solidFill>
                  <a:schemeClr val="tx1">
                    <a:lumMod val="75000"/>
                    <a:lumOff val="25000"/>
                  </a:schemeClr>
                </a:solidFill>
                <a:latin typeface="+mn-lt"/>
              </a:rPr>
              <a:t>, J. (2018, October 19). A Practical Guide to Mixed Models in R. Retrieved from Tufts University Web Site: https://ase.tufts.edu/bugs/guide/assets/mixed_model_guide.html</a:t>
            </a:r>
          </a:p>
          <a:p>
            <a:pPr eaLnBrk="1" hangingPunct="1">
              <a:spcBef>
                <a:spcPts val="100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Mammen</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&amp; van de Gee, S. (1997). Penalized Quasi-Likelihood Estimation.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The Annals of Statistics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1015. Retrieved from Central University of Finance and Economics: http://lib.cufe.edu.cn/upload_files/other/3_20140520034435_Penalized%20quasi-likelihood%20estimation%20in%20partial%20linear%20models.pdf</a:t>
            </a:r>
            <a:endParaRPr lang="en-US" altLang="en-US" dirty="0">
              <a:solidFill>
                <a:schemeClr val="tx1">
                  <a:lumMod val="75000"/>
                  <a:lumOff val="2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3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6AE8-9BA4-43C2-946E-F20B3C20EAE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12E9D3B-400D-495B-B7E9-D998D5DCB009}"/>
              </a:ext>
            </a:extLst>
          </p:cNvPr>
          <p:cNvSpPr>
            <a:spLocks noGrp="1"/>
          </p:cNvSpPr>
          <p:nvPr>
            <p:ph idx="1"/>
          </p:nvPr>
        </p:nvSpPr>
        <p:spPr>
          <a:xfrm>
            <a:off x="677334" y="1572126"/>
            <a:ext cx="8596668" cy="4676273"/>
          </a:xfrm>
        </p:spPr>
        <p:txBody>
          <a:bodyPr>
            <a:normAutofit lnSpcReduction="10000"/>
          </a:bodyPr>
          <a:lstStyle/>
          <a:p>
            <a:r>
              <a:rPr lang="en-US" dirty="0"/>
              <a:t>Attempt to reject the null hypothesis</a:t>
            </a:r>
          </a:p>
          <a:p>
            <a:pPr lvl="1"/>
            <a:r>
              <a:rPr lang="en-US" dirty="0"/>
              <a:t>Null Hypothesis: A person’s typing dynamics change over time, short term and long term.</a:t>
            </a:r>
          </a:p>
          <a:p>
            <a:r>
              <a:rPr lang="en-US" dirty="0"/>
              <a:t>The dataset includes:</a:t>
            </a:r>
          </a:p>
          <a:p>
            <a:pPr lvl="1"/>
            <a:r>
              <a:rPr lang="en-US" dirty="0"/>
              <a:t>51 subjects attempting to type the password: \(.tie5Roanl\)</a:t>
            </a:r>
          </a:p>
          <a:p>
            <a:pPr lvl="1"/>
            <a:r>
              <a:rPr lang="en-US" dirty="0"/>
              <a:t>Each subject must type the password 50 times per day, consecutively</a:t>
            </a:r>
          </a:p>
          <a:p>
            <a:pPr lvl="1"/>
            <a:r>
              <a:rPr lang="en-US" dirty="0"/>
              <a:t>This is done in 8 consecutive sessions occurring a day from each other</a:t>
            </a:r>
          </a:p>
          <a:p>
            <a:pPr lvl="1"/>
            <a:r>
              <a:rPr lang="en-US" dirty="0"/>
              <a:t>31 fields for actions required to type the password and </a:t>
            </a:r>
            <a:r>
              <a:rPr lang="en-US"/>
              <a:t>the time </a:t>
            </a:r>
            <a:r>
              <a:rPr lang="en-US" dirty="0"/>
              <a:t>that the subject takes to complete the action</a:t>
            </a:r>
          </a:p>
          <a:p>
            <a:r>
              <a:rPr lang="en-US" dirty="0"/>
              <a:t>Response Variable:</a:t>
            </a:r>
          </a:p>
          <a:p>
            <a:pPr lvl="1"/>
            <a:r>
              <a:rPr lang="en-US" dirty="0"/>
              <a:t>Time taken to type the password</a:t>
            </a:r>
          </a:p>
          <a:p>
            <a:r>
              <a:rPr lang="en-US" dirty="0"/>
              <a:t>Assumptions on dataset</a:t>
            </a:r>
          </a:p>
          <a:p>
            <a:pPr lvl="1"/>
            <a:r>
              <a:rPr lang="en-US" dirty="0"/>
              <a:t>Cleaned</a:t>
            </a:r>
          </a:p>
          <a:p>
            <a:pPr lvl="1"/>
            <a:r>
              <a:rPr lang="en-US" dirty="0"/>
              <a:t>Verified of any typos and entry errors</a:t>
            </a:r>
          </a:p>
          <a:p>
            <a:pPr lvl="1"/>
            <a:endParaRPr lang="en-US" dirty="0"/>
          </a:p>
        </p:txBody>
      </p:sp>
    </p:spTree>
    <p:extLst>
      <p:ext uri="{BB962C8B-B14F-4D97-AF65-F5344CB8AC3E}">
        <p14:creationId xmlns:p14="http://schemas.microsoft.com/office/powerpoint/2010/main" val="65081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834E-7D92-405B-B004-70BB93BECD85}"/>
              </a:ext>
            </a:extLst>
          </p:cNvPr>
          <p:cNvSpPr>
            <a:spLocks noGrp="1"/>
          </p:cNvSpPr>
          <p:nvPr>
            <p:ph type="title"/>
          </p:nvPr>
        </p:nvSpPr>
        <p:spPr/>
        <p:txBody>
          <a:bodyPr/>
          <a:lstStyle/>
          <a:p>
            <a:r>
              <a:rPr lang="en-US" dirty="0"/>
              <a:t>Exploratory Analysis Part 1</a:t>
            </a:r>
          </a:p>
        </p:txBody>
      </p:sp>
      <p:sp>
        <p:nvSpPr>
          <p:cNvPr id="3" name="Content Placeholder 2">
            <a:extLst>
              <a:ext uri="{FF2B5EF4-FFF2-40B4-BE49-F238E27FC236}">
                <a16:creationId xmlns:a16="http://schemas.microsoft.com/office/drawing/2014/main" id="{2BF5A4DB-C0D3-4C5B-9DCC-8553D03E351A}"/>
              </a:ext>
            </a:extLst>
          </p:cNvPr>
          <p:cNvSpPr>
            <a:spLocks noGrp="1"/>
          </p:cNvSpPr>
          <p:nvPr>
            <p:ph idx="1"/>
          </p:nvPr>
        </p:nvSpPr>
        <p:spPr/>
        <p:txBody>
          <a:bodyPr>
            <a:normAutofit fontScale="92500" lnSpcReduction="10000"/>
          </a:bodyPr>
          <a:lstStyle/>
          <a:p>
            <a:r>
              <a:rPr lang="en-US" sz="2400" dirty="0"/>
              <a:t>Here I manipulated the dataset in order to create some visualizations of it and obtain insights of what I might expect from my statistical analysis. These were used to get an idea on:</a:t>
            </a:r>
            <a:endParaRPr lang="en-US" sz="2200" dirty="0"/>
          </a:p>
          <a:p>
            <a:pPr lvl="1"/>
            <a:r>
              <a:rPr lang="en-US" sz="2200" dirty="0"/>
              <a:t>Average improvement time on password typing speed between first and last sessions</a:t>
            </a:r>
          </a:p>
          <a:p>
            <a:pPr lvl="1"/>
            <a:r>
              <a:rPr lang="en-US" sz="2200" dirty="0"/>
              <a:t>Average improvement time on password typing speed between first and last repetitions within a session</a:t>
            </a:r>
          </a:p>
          <a:p>
            <a:pPr lvl="1"/>
            <a:r>
              <a:rPr lang="en-US" sz="2200" dirty="0"/>
              <a:t>The distribution of the response variable</a:t>
            </a:r>
          </a:p>
          <a:p>
            <a:r>
              <a:rPr lang="en-US" sz="2400" dirty="0"/>
              <a:t>In order to conduct further analysis, I combined the values of the action columns for typing the password to create the column: </a:t>
            </a:r>
            <a:r>
              <a:rPr lang="en-US" sz="2400" dirty="0" err="1"/>
              <a:t>TotalTime</a:t>
            </a:r>
            <a:r>
              <a:rPr lang="en-US" sz="2400" dirty="0"/>
              <a:t>, which will be the response variable</a:t>
            </a:r>
          </a:p>
        </p:txBody>
      </p:sp>
    </p:spTree>
    <p:extLst>
      <p:ext uri="{BB962C8B-B14F-4D97-AF65-F5344CB8AC3E}">
        <p14:creationId xmlns:p14="http://schemas.microsoft.com/office/powerpoint/2010/main" val="138519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E3B62-7AC7-EE77-ACDB-D69B6A1DE5DE}"/>
              </a:ext>
            </a:extLst>
          </p:cNvPr>
          <p:cNvPicPr>
            <a:picLocks noChangeAspect="1"/>
          </p:cNvPicPr>
          <p:nvPr/>
        </p:nvPicPr>
        <p:blipFill>
          <a:blip r:embed="rId2"/>
          <a:stretch>
            <a:fillRect/>
          </a:stretch>
        </p:blipFill>
        <p:spPr>
          <a:xfrm>
            <a:off x="0" y="0"/>
            <a:ext cx="10570291" cy="6858000"/>
          </a:xfrm>
          <a:prstGeom prst="rect">
            <a:avLst/>
          </a:prstGeom>
        </p:spPr>
      </p:pic>
    </p:spTree>
    <p:extLst>
      <p:ext uri="{BB962C8B-B14F-4D97-AF65-F5344CB8AC3E}">
        <p14:creationId xmlns:p14="http://schemas.microsoft.com/office/powerpoint/2010/main" val="23121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D4679F-EA58-8270-9CC8-64F6A7711215}"/>
              </a:ext>
            </a:extLst>
          </p:cNvPr>
          <p:cNvPicPr>
            <a:picLocks noChangeAspect="1"/>
          </p:cNvPicPr>
          <p:nvPr/>
        </p:nvPicPr>
        <p:blipFill>
          <a:blip r:embed="rId2"/>
          <a:stretch>
            <a:fillRect/>
          </a:stretch>
        </p:blipFill>
        <p:spPr>
          <a:xfrm>
            <a:off x="0" y="0"/>
            <a:ext cx="10242236" cy="6858000"/>
          </a:xfrm>
          <a:prstGeom prst="rect">
            <a:avLst/>
          </a:prstGeom>
        </p:spPr>
      </p:pic>
    </p:spTree>
    <p:extLst>
      <p:ext uri="{BB962C8B-B14F-4D97-AF65-F5344CB8AC3E}">
        <p14:creationId xmlns:p14="http://schemas.microsoft.com/office/powerpoint/2010/main" val="19532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0BF2F5-46FC-F3BA-8130-543448D4EFAB}"/>
              </a:ext>
            </a:extLst>
          </p:cNvPr>
          <p:cNvPicPr>
            <a:picLocks noChangeAspect="1"/>
          </p:cNvPicPr>
          <p:nvPr/>
        </p:nvPicPr>
        <p:blipFill>
          <a:blip r:embed="rId2"/>
          <a:stretch>
            <a:fillRect/>
          </a:stretch>
        </p:blipFill>
        <p:spPr>
          <a:xfrm>
            <a:off x="0" y="0"/>
            <a:ext cx="10420945" cy="6858000"/>
          </a:xfrm>
          <a:prstGeom prst="rect">
            <a:avLst/>
          </a:prstGeom>
        </p:spPr>
      </p:pic>
    </p:spTree>
    <p:extLst>
      <p:ext uri="{BB962C8B-B14F-4D97-AF65-F5344CB8AC3E}">
        <p14:creationId xmlns:p14="http://schemas.microsoft.com/office/powerpoint/2010/main" val="371343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A10D-3D3A-48F0-9C55-0488E7DB3B73}"/>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86518F41-0F13-4DBD-A7B9-73ECF3E98232}"/>
              </a:ext>
            </a:extLst>
          </p:cNvPr>
          <p:cNvSpPr>
            <a:spLocks noGrp="1"/>
          </p:cNvSpPr>
          <p:nvPr>
            <p:ph idx="1"/>
          </p:nvPr>
        </p:nvSpPr>
        <p:spPr>
          <a:xfrm>
            <a:off x="677334" y="2160589"/>
            <a:ext cx="8596668" cy="4432716"/>
          </a:xfrm>
        </p:spPr>
        <p:txBody>
          <a:bodyPr>
            <a:normAutofit fontScale="92500" lnSpcReduction="10000"/>
          </a:bodyPr>
          <a:lstStyle/>
          <a:p>
            <a:r>
              <a:rPr lang="en-US" sz="2400" dirty="0"/>
              <a:t>People do seem to improve in password typing speed as they repeatedly type the password</a:t>
            </a:r>
          </a:p>
          <a:p>
            <a:pPr lvl="1"/>
            <a:r>
              <a:rPr lang="en-US" sz="2200" dirty="0"/>
              <a:t>This seems to be more prominent between sessions than between repetitions</a:t>
            </a:r>
          </a:p>
          <a:p>
            <a:r>
              <a:rPr lang="en-US" sz="2400" dirty="0"/>
              <a:t>The response variable, total time to type the password, is not a normal distribution and is heavily skewed to the right</a:t>
            </a:r>
          </a:p>
          <a:p>
            <a:pPr lvl="1"/>
            <a:r>
              <a:rPr lang="en-US" sz="2200" dirty="0"/>
              <a:t>To preserve the dataset as to not accidentally tamper with results, for this project I’ve decided to utilize Mixed Effects Models with Penalized Quasi-likelihood to model the data due to its flexibility with abnormal datasets</a:t>
            </a:r>
          </a:p>
          <a:p>
            <a:pPr lvl="2"/>
            <a:r>
              <a:rPr lang="en-US" sz="2000" dirty="0"/>
              <a:t>Otherwise I would have to transform the response variable to a normal distribution in order to </a:t>
            </a:r>
            <a:r>
              <a:rPr lang="en-US" sz="2100" dirty="0"/>
              <a:t>make use of more common methods such as REML and Maximum Likelihood </a:t>
            </a:r>
          </a:p>
        </p:txBody>
      </p:sp>
    </p:spTree>
    <p:extLst>
      <p:ext uri="{BB962C8B-B14F-4D97-AF65-F5344CB8AC3E}">
        <p14:creationId xmlns:p14="http://schemas.microsoft.com/office/powerpoint/2010/main" val="269231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E62B-A22A-4154-9E73-B30449AA2201}"/>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77551112-06D6-461F-AD64-1130C7D11AEE}"/>
              </a:ext>
            </a:extLst>
          </p:cNvPr>
          <p:cNvSpPr>
            <a:spLocks noGrp="1"/>
          </p:cNvSpPr>
          <p:nvPr>
            <p:ph idx="1"/>
          </p:nvPr>
        </p:nvSpPr>
        <p:spPr/>
        <p:txBody>
          <a:bodyPr/>
          <a:lstStyle/>
          <a:p>
            <a:r>
              <a:rPr lang="en-US" dirty="0"/>
              <a:t>Explanation of models and techniques that will be used</a:t>
            </a:r>
          </a:p>
          <a:p>
            <a:pPr lvl="1"/>
            <a:r>
              <a:rPr lang="en-US" dirty="0"/>
              <a:t>Random Intercept Model</a:t>
            </a:r>
          </a:p>
          <a:p>
            <a:pPr lvl="1"/>
            <a:r>
              <a:rPr lang="en-US" dirty="0"/>
              <a:t>Random Intercept and Slope Model</a:t>
            </a:r>
          </a:p>
          <a:p>
            <a:pPr lvl="1"/>
            <a:r>
              <a:rPr lang="en-US" dirty="0"/>
              <a:t>Penalized </a:t>
            </a:r>
            <a:r>
              <a:rPr lang="en-US" dirty="0" err="1"/>
              <a:t>Quasilikelihood</a:t>
            </a:r>
            <a:endParaRPr lang="en-US" dirty="0"/>
          </a:p>
        </p:txBody>
      </p:sp>
    </p:spTree>
    <p:extLst>
      <p:ext uri="{BB962C8B-B14F-4D97-AF65-F5344CB8AC3E}">
        <p14:creationId xmlns:p14="http://schemas.microsoft.com/office/powerpoint/2010/main" val="235529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C6C3-E2F8-4051-B001-E912D7FD513C}"/>
              </a:ext>
            </a:extLst>
          </p:cNvPr>
          <p:cNvSpPr>
            <a:spLocks noGrp="1"/>
          </p:cNvSpPr>
          <p:nvPr>
            <p:ph type="title"/>
          </p:nvPr>
        </p:nvSpPr>
        <p:spPr/>
        <p:txBody>
          <a:bodyPr/>
          <a:lstStyle/>
          <a:p>
            <a:r>
              <a:rPr lang="en-US" dirty="0"/>
              <a:t>Exploratory Analysis Part 2</a:t>
            </a:r>
          </a:p>
        </p:txBody>
      </p:sp>
      <p:sp>
        <p:nvSpPr>
          <p:cNvPr id="3" name="Content Placeholder 2">
            <a:extLst>
              <a:ext uri="{FF2B5EF4-FFF2-40B4-BE49-F238E27FC236}">
                <a16:creationId xmlns:a16="http://schemas.microsoft.com/office/drawing/2014/main" id="{E25AFE7A-3C87-4A6D-BDD5-A4363C14B1C3}"/>
              </a:ext>
            </a:extLst>
          </p:cNvPr>
          <p:cNvSpPr>
            <a:spLocks noGrp="1"/>
          </p:cNvSpPr>
          <p:nvPr>
            <p:ph idx="1"/>
          </p:nvPr>
        </p:nvSpPr>
        <p:spPr/>
        <p:txBody>
          <a:bodyPr>
            <a:normAutofit/>
          </a:bodyPr>
          <a:lstStyle/>
          <a:p>
            <a:r>
              <a:rPr lang="en-US" sz="2000" dirty="0"/>
              <a:t>Here I used visualizations via quantile comparison plots to find what distributions best fit the data, as this will be needed in order to pursue my plan of modeling the data with Penalized Quasi-likelihood</a:t>
            </a:r>
          </a:p>
          <a:p>
            <a:r>
              <a:rPr lang="en-US" sz="2000" dirty="0"/>
              <a:t>I Tested between:</a:t>
            </a:r>
          </a:p>
          <a:p>
            <a:pPr lvl="1"/>
            <a:r>
              <a:rPr lang="en-US" sz="1800" dirty="0"/>
              <a:t>Normal</a:t>
            </a:r>
          </a:p>
          <a:p>
            <a:pPr lvl="1"/>
            <a:r>
              <a:rPr lang="en-US" sz="1800" dirty="0"/>
              <a:t>Log Normal</a:t>
            </a:r>
          </a:p>
          <a:p>
            <a:pPr lvl="1"/>
            <a:r>
              <a:rPr lang="en-US" sz="1800" dirty="0"/>
              <a:t>Gamma</a:t>
            </a:r>
          </a:p>
          <a:p>
            <a:pPr lvl="1"/>
            <a:r>
              <a:rPr lang="en-US" sz="1800" dirty="0"/>
              <a:t>Negative Binomial</a:t>
            </a:r>
          </a:p>
          <a:p>
            <a:pPr lvl="1"/>
            <a:r>
              <a:rPr lang="en-US" sz="1800" dirty="0"/>
              <a:t>Poisson</a:t>
            </a:r>
          </a:p>
        </p:txBody>
      </p:sp>
    </p:spTree>
    <p:extLst>
      <p:ext uri="{BB962C8B-B14F-4D97-AF65-F5344CB8AC3E}">
        <p14:creationId xmlns:p14="http://schemas.microsoft.com/office/powerpoint/2010/main" val="10078246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1203</TotalTime>
  <Words>1196</Words>
  <Application>Microsoft Office PowerPoint</Application>
  <PresentationFormat>Widescreen</PresentationFormat>
  <Paragraphs>88</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Wingdings 3</vt:lpstr>
      <vt:lpstr>Facet</vt:lpstr>
      <vt:lpstr>Estimating Whether Peoples’ Typing Dynamics Change Over Time</vt:lpstr>
      <vt:lpstr>Objective</vt:lpstr>
      <vt:lpstr>Exploratory Analysis Part 1</vt:lpstr>
      <vt:lpstr>PowerPoint Presentation</vt:lpstr>
      <vt:lpstr>PowerPoint Presentation</vt:lpstr>
      <vt:lpstr>PowerPoint Presentation</vt:lpstr>
      <vt:lpstr>Exploratory Analysis Results Part 1</vt:lpstr>
      <vt:lpstr>Exploratory Analysis Results Part 1</vt:lpstr>
      <vt:lpstr>Exploratory Analysis Part 2</vt:lpstr>
      <vt:lpstr>PowerPoint Presentation</vt:lpstr>
      <vt:lpstr>PowerPoint Presentation</vt:lpstr>
      <vt:lpstr>Exploratory Analysis Results Part 2</vt:lpstr>
      <vt:lpstr>Statistical Analysis</vt:lpstr>
      <vt:lpstr>Residuals Charts</vt:lpstr>
      <vt:lpstr>Statistical Analysis Results</vt:lpstr>
      <vt:lpstr>Post-Hoc Analysis Part 1</vt:lpstr>
      <vt:lpstr>Post-Hoc Analysis Part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Gunawardena, Gavin</dc:creator>
  <cp:lastModifiedBy>Gunawardena, Gavin</cp:lastModifiedBy>
  <cp:revision>10</cp:revision>
  <dcterms:created xsi:type="dcterms:W3CDTF">2021-12-15T09:51:49Z</dcterms:created>
  <dcterms:modified xsi:type="dcterms:W3CDTF">2022-08-08T23:38:33Z</dcterms:modified>
</cp:coreProperties>
</file>