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4" r:id="rId6"/>
    <p:sldId id="322" r:id="rId7"/>
    <p:sldId id="315" r:id="rId8"/>
    <p:sldId id="324" r:id="rId9"/>
    <p:sldId id="325" r:id="rId10"/>
    <p:sldId id="326" r:id="rId11"/>
    <p:sldId id="327" r:id="rId12"/>
    <p:sldId id="328" r:id="rId13"/>
    <p:sldId id="331" r:id="rId14"/>
    <p:sldId id="329" r:id="rId15"/>
    <p:sldId id="330" r:id="rId16"/>
    <p:sldId id="332" r:id="rId17"/>
    <p:sldId id="334" r:id="rId18"/>
    <p:sldId id="317" r:id="rId19"/>
    <p:sldId id="318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47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140952" cy="2843784"/>
          </a:xfrm>
        </p:spPr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Comparing 3 brands of Aspirin Pills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700016"/>
            <a:ext cx="10439400" cy="119786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by: Gavin Gunawardena</a:t>
            </a:r>
          </a:p>
          <a:p>
            <a:r>
              <a:rPr lang="en-US" sz="1800" dirty="0"/>
              <a:t>Using dataset from: LC-MS/MS in the Clinical Laboratory – Where to From Here?</a:t>
            </a:r>
          </a:p>
          <a:p>
            <a:r>
              <a:rPr lang="en-US" sz="1800" dirty="0"/>
              <a:t> by Stefan KG </a:t>
            </a:r>
            <a:r>
              <a:rPr lang="en-US" sz="1800" dirty="0" err="1"/>
              <a:t>Greve</a:t>
            </a:r>
            <a:r>
              <a:rPr lang="en-US" sz="1800" dirty="0"/>
              <a:t> and Ravinder J Singh and which can be found here: https://www.ncbi.nlm.nih.gov/pmc/articles/PMC3052391/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5D89A37-7BC8-87EC-6BE8-1D84F15B07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51852" y="1413510"/>
            <a:ext cx="11340148" cy="54444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18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79DA88F-6101-6C81-F822-31080D52C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517" y="1393824"/>
            <a:ext cx="11353483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82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9549002-3114-605F-AB40-9F8984959E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62013" y="1393824"/>
            <a:ext cx="11329987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86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3300C26-612B-2BC2-6921-06482F5228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67790"/>
            <a:ext cx="11355388" cy="5490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70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1" y="1681163"/>
            <a:ext cx="10346372" cy="823912"/>
          </a:xfrm>
        </p:spPr>
        <p:txBody>
          <a:bodyPr/>
          <a:lstStyle/>
          <a:p>
            <a:r>
              <a:rPr lang="en-US" dirty="0"/>
              <a:t>One Way ANOVA and Pairwise comparisons of AUPs for each Brand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6225" y="2505075"/>
            <a:ext cx="9805987" cy="3684588"/>
          </a:xfrm>
        </p:spPr>
        <p:txBody>
          <a:bodyPr>
            <a:normAutofit/>
          </a:bodyPr>
          <a:lstStyle/>
          <a:p>
            <a:r>
              <a:rPr lang="en-US" dirty="0"/>
              <a:t>Complete with an alpha of .5 to get a 95% confidence interval statistical significance comparison</a:t>
            </a:r>
          </a:p>
          <a:p>
            <a:r>
              <a:rPr lang="en-US" sz="2000" dirty="0"/>
              <a:t>All 3 at once and pairwise comparisons using </a:t>
            </a:r>
            <a:r>
              <a:rPr lang="en-US" dirty="0"/>
              <a:t>Student’s t-distribution</a:t>
            </a:r>
            <a:r>
              <a:rPr lang="en-US" sz="2000" dirty="0"/>
              <a:t> tests</a:t>
            </a:r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355B54-855B-9C97-148D-D69CB7071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2308"/>
              </p:ext>
            </p:extLst>
          </p:nvPr>
        </p:nvGraphicFramePr>
        <p:xfrm>
          <a:off x="838200" y="3530916"/>
          <a:ext cx="10850880" cy="317468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16960">
                  <a:extLst>
                    <a:ext uri="{9D8B030D-6E8A-4147-A177-3AD203B41FA5}">
                      <a16:colId xmlns:a16="http://schemas.microsoft.com/office/drawing/2014/main" val="2423314240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445269974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846531538"/>
                    </a:ext>
                  </a:extLst>
                </a:gridCol>
              </a:tblGrid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AoV_P_Value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Pairwise_T_Test_P_Value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958110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349268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0.729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5718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56426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91059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537197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609966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0.46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844512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0.91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62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3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10180320" cy="823912"/>
          </a:xfrm>
        </p:spPr>
        <p:txBody>
          <a:bodyPr/>
          <a:lstStyle/>
          <a:p>
            <a:r>
              <a:rPr lang="en-US" dirty="0"/>
              <a:t>Ad-Hoc Pairwise comparisons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2505075"/>
            <a:ext cx="10622280" cy="132556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Tukey-Kramer comparison which has an error correction that assists when comparing pairs within a group with sample sizes that aren’t exactly the same.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Bonferroni comparison which has an error correction that, similarly to the Tukey-Kramer test, also assists when comparing pairs within a group with sample sizes that aren’t exactly the same.</a:t>
            </a:r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31AE84-55EF-1D03-72CF-57977CB9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2492"/>
              </p:ext>
            </p:extLst>
          </p:nvPr>
        </p:nvGraphicFramePr>
        <p:xfrm>
          <a:off x="838200" y="3772693"/>
          <a:ext cx="11064240" cy="272017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338293453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2583182021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491870298"/>
                    </a:ext>
                  </a:extLst>
                </a:gridCol>
              </a:tblGrid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Tukey_Kramer_P_Values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Bonferroni_P_Values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85337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0.489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72189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0.984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0.887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017762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0.389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6094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0.078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0.140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253088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0.030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0.132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85615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Oultiers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0.624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9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6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9904412" cy="823912"/>
          </a:xfrm>
        </p:spPr>
        <p:txBody>
          <a:bodyPr/>
          <a:lstStyle/>
          <a:p>
            <a:r>
              <a:rPr lang="en-US" dirty="0"/>
              <a:t>Null Hypothesis that the Aspirin Pills Are the Same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4"/>
            <a:ext cx="9904412" cy="3987801"/>
          </a:xfrm>
        </p:spPr>
        <p:txBody>
          <a:bodyPr>
            <a:normAutofit fontScale="92500"/>
          </a:bodyPr>
          <a:lstStyle/>
          <a:p>
            <a:r>
              <a:rPr lang="en-US" dirty="0"/>
              <a:t>Failed to reject null hypothesis that the aspirin pills are the same</a:t>
            </a:r>
          </a:p>
          <a:p>
            <a:pPr lvl="1"/>
            <a:r>
              <a:rPr lang="en-US" sz="2000" dirty="0"/>
              <a:t>Initial ANOVA test revealed that at a 95% confidence interval, there is no difference between the brands with or without the outliers being removed</a:t>
            </a:r>
          </a:p>
          <a:p>
            <a:pPr lvl="1"/>
            <a:r>
              <a:rPr lang="en-US" sz="2000" dirty="0"/>
              <a:t>This result was confirmed when running pairwise t-tests between the 3 brands</a:t>
            </a:r>
          </a:p>
          <a:p>
            <a:r>
              <a:rPr lang="en-US" dirty="0"/>
              <a:t>Ad-Hoc Analysis</a:t>
            </a:r>
          </a:p>
          <a:p>
            <a:pPr lvl="1"/>
            <a:r>
              <a:rPr lang="en-US" sz="2000" dirty="0"/>
              <a:t>When outliers are not removed and when comparing the individual brands between each other using either Tukey-Kramer or Bonferroni analyses, the null hypothesis is not rejected at a 95% confidence interval</a:t>
            </a:r>
          </a:p>
          <a:p>
            <a:pPr lvl="1"/>
            <a:r>
              <a:rPr lang="en-US" sz="2000" dirty="0"/>
              <a:t>When outliers are removed and the Tukey-Kramer analysis but not the Bonferroni analysis is used, the Walgreens and </a:t>
            </a:r>
            <a:r>
              <a:rPr lang="en-US" sz="2000" dirty="0" err="1"/>
              <a:t>Bayers</a:t>
            </a:r>
            <a:r>
              <a:rPr lang="en-US" sz="2000" dirty="0"/>
              <a:t> brand aspirin pills are found to be different at a 95% confidence interval, rejecting the null hypothesis</a:t>
            </a:r>
          </a:p>
          <a:p>
            <a:r>
              <a:rPr lang="en-US" u="sng" dirty="0"/>
              <a:t>Standard One-Way ANOVA is being prioritized and thus the null hypothesis fails to be rejected</a:t>
            </a:r>
          </a:p>
        </p:txBody>
      </p:sp>
    </p:spTree>
    <p:extLst>
      <p:ext uri="{BB962C8B-B14F-4D97-AF65-F5344CB8AC3E}">
        <p14:creationId xmlns:p14="http://schemas.microsoft.com/office/powerpoint/2010/main" val="405000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081306"/>
            <a:ext cx="9904412" cy="28280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https://www.vedantu.com/formula/anova-formula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https://www.educba.com/t-test-formula/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https://www.statology.org/tukey-vs-bonferroni-vs-scheffe/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https://aaronschlegel.me/tukeys-test-post-hoc-analysis.html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https://www.itl.nist.gov/div898/handbook/prc/section4/prc473.htm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https://www.ncbi.nlm.nih.gov/pmc/articles/PMC3052391/ </a:t>
            </a:r>
          </a:p>
        </p:txBody>
      </p:sp>
    </p:spTree>
    <p:extLst>
      <p:ext uri="{BB962C8B-B14F-4D97-AF65-F5344CB8AC3E}">
        <p14:creationId xmlns:p14="http://schemas.microsoft.com/office/powerpoint/2010/main" val="28167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Background and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Machine generated dataset analyzing the chemical make-up and intensities of three brands of aspirin pills</a:t>
            </a:r>
          </a:p>
          <a:p>
            <a:r>
              <a:rPr lang="en-US" sz="2000" dirty="0"/>
              <a:t>Dataset </a:t>
            </a:r>
            <a:r>
              <a:rPr lang="en-US" dirty="0"/>
              <a:t>consists of:</a:t>
            </a:r>
          </a:p>
          <a:p>
            <a:pPr lvl="1"/>
            <a:r>
              <a:rPr lang="en-US" dirty="0"/>
              <a:t>3 pills from 3 different brands of aspirin (Bayer, PV, and Walgreens)</a:t>
            </a:r>
          </a:p>
          <a:p>
            <a:pPr lvl="1"/>
            <a:r>
              <a:rPr lang="en-US" dirty="0"/>
              <a:t>Dataset consists of 63 </a:t>
            </a:r>
            <a:r>
              <a:rPr lang="en-US" dirty="0" err="1"/>
              <a:t>tsv</a:t>
            </a:r>
            <a:r>
              <a:rPr lang="en-US" dirty="0"/>
              <a:t> files grouping the pills by brand, peak of intensity, replicant, and aliquot</a:t>
            </a:r>
          </a:p>
          <a:p>
            <a:pPr lvl="1"/>
            <a:r>
              <a:rPr lang="en-US" dirty="0"/>
              <a:t>There are 3 aliquots for each replicant, 3 replicants for each peak, and 7 peaks for each brand in the dataset</a:t>
            </a:r>
          </a:p>
          <a:p>
            <a:pPr lvl="2"/>
            <a:r>
              <a:rPr lang="en-US" dirty="0"/>
              <a:t>Peak: time when the intensity of each pill is at its highest, usually when a chemical is released from the pill, usually at artificially timed intervals</a:t>
            </a:r>
          </a:p>
          <a:p>
            <a:pPr lvl="2"/>
            <a:r>
              <a:rPr lang="en-US" dirty="0"/>
              <a:t>Replicant: replicas of the same pill; 3 replicas of 3 different brands have been tested</a:t>
            </a:r>
          </a:p>
          <a:p>
            <a:pPr lvl="2"/>
            <a:r>
              <a:rPr lang="en-US" dirty="0"/>
              <a:t>Aliquots: Series of measurements within a timeframe of less than a second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Objective and 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Objective is to test the null hypothesis that the 3 brands of aspirin are the same with a  95% confidence interval</a:t>
            </a:r>
          </a:p>
          <a:p>
            <a:pPr lvl="1"/>
            <a:r>
              <a:rPr lang="en-US" dirty="0"/>
              <a:t>Plan is to measure the Area Under a Peak (AUP) for each aliquot of each replicant</a:t>
            </a:r>
          </a:p>
          <a:p>
            <a:pPr lvl="1"/>
            <a:r>
              <a:rPr lang="en-US" dirty="0"/>
              <a:t>Next, run various ANOVA analyses to compare the AUPs between brands for each peak to confirm or deny the null hypothesis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Data was gathered using a standardized process, since it was machine generated</a:t>
            </a:r>
          </a:p>
          <a:p>
            <a:pPr lvl="1"/>
            <a:r>
              <a:rPr lang="en-US" dirty="0"/>
              <a:t>There is still some possibility for error within the process utilized to attain the data</a:t>
            </a:r>
          </a:p>
          <a:p>
            <a:pPr lvl="2"/>
            <a:r>
              <a:rPr lang="en-US" dirty="0"/>
              <a:t>Thus, missing data will be removed, and statistical tests will be run with and without outliers.</a:t>
            </a:r>
          </a:p>
        </p:txBody>
      </p:sp>
    </p:spTree>
    <p:extLst>
      <p:ext uri="{BB962C8B-B14F-4D97-AF65-F5344CB8AC3E}">
        <p14:creationId xmlns:p14="http://schemas.microsoft.com/office/powerpoint/2010/main" val="731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05075"/>
            <a:ext cx="10258108" cy="368458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Brand               Peak             Replicant       Aliquot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Length:4798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Length:4798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Min.   :1.00   Min.   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Class :character   Class :character   1st Qu.:1.00   1st Qu.:1.000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Mode  :character   Mode  :character   Median :2.00   Median :2.000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Mean   :1.99   Mean   :2.003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3rd Qu.:3.00   3rd Qu.:3.000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Max.   :3.00   Max.   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Time         Intensity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:2.303   Min.   :    10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Qu.:2.548   1st Qu.:   270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:2.720   Median :   785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:2.717   Mean   : 10071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Qu.:2.867   3rd Qu.:  2590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:3.161   Max.   :257870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3669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">
            <a:extLst>
              <a:ext uri="{FF2B5EF4-FFF2-40B4-BE49-F238E27FC236}">
                <a16:creationId xmlns:a16="http://schemas.microsoft.com/office/drawing/2014/main" id="{0A7FE7FD-A27C-7AE4-A46F-85EA4914956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836612" y="1399381"/>
            <a:ext cx="11355388" cy="54586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11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50B9-2B6C-8F78-29FA-7711D56DA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399CE4A6-E87C-5B64-3A0D-3A09DC7C32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96194" y="1463674"/>
            <a:ext cx="11395805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5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">
            <a:extLst>
              <a:ext uri="{FF2B5EF4-FFF2-40B4-BE49-F238E27FC236}">
                <a16:creationId xmlns:a16="http://schemas.microsoft.com/office/drawing/2014/main" id="{ED72864F-249C-5174-5BEC-2ECD0F78E1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1206" y="1463674"/>
            <a:ext cx="11430794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8597195-8C57-C2D4-8E30-4C84D393B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5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930CB47-3669-D0EF-7E41-74ABF6677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090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{ACAB4F0C-F138-4C09-9E46-F958B612AE70}tf89338750_win32</Template>
  <TotalTime>532</TotalTime>
  <Words>981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Univers</vt:lpstr>
      <vt:lpstr>GradientUnivers</vt:lpstr>
      <vt:lpstr>Worksheet</vt:lpstr>
      <vt:lpstr>Comparing 3 brands of Aspirin Pills</vt:lpstr>
      <vt:lpstr>Intro</vt:lpstr>
      <vt:lpstr>Intro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Analysis</vt:lpstr>
      <vt:lpstr>Analysis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3 brands of Aspirin Pills</dc:title>
  <dc:creator>Gunawardena, Gavin</dc:creator>
  <cp:lastModifiedBy>Gunawardena, Gavin</cp:lastModifiedBy>
  <cp:revision>3</cp:revision>
  <dcterms:created xsi:type="dcterms:W3CDTF">2022-08-08T21:38:38Z</dcterms:created>
  <dcterms:modified xsi:type="dcterms:W3CDTF">2022-08-13T01:50:45Z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