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2" r:id="rId15"/>
    <p:sldId id="271"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2"/>
            <p14:sldId id="271"/>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10/9/2023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altLang="en-US" sz="2000" dirty="0">
                <a:solidFill>
                  <a:schemeClr val="tx1">
                    <a:lumMod val="75000"/>
                    <a:lumOff val="25000"/>
                  </a:schemeClr>
                </a:solidFill>
                <a:latin typeface="+mn-lt"/>
              </a:rPr>
              <a:t>Comparing Anomaly-Detection Algorithms for Keystroke Dynamics  </a:t>
            </a:r>
            <a:r>
              <a:rPr lang="en-US" sz="2000" dirty="0"/>
              <a:t>by Carnegie Melon University School of Computer Science </a:t>
            </a:r>
            <a:r>
              <a:rPr lang="en-US" altLang="en-US" sz="2000" dirty="0">
                <a:solidFill>
                  <a:schemeClr val="tx1">
                    <a:lumMod val="75000"/>
                    <a:lumOff val="25000"/>
                  </a:schemeClr>
                </a:solidFill>
                <a:latin typeface="+mn-lt"/>
              </a:rPr>
              <a:t>https://www.cs.cmu.edu/~keystroke/KillourhyMaxion09.pdf</a:t>
            </a:r>
          </a:p>
          <a:p>
            <a:endParaRPr lang="en-US" sz="2000" dirty="0"/>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previous slide as </a:t>
            </a:r>
            <a:r>
              <a:rPr lang="en-US" dirty="0" err="1"/>
              <a:t>glmmPQL</a:t>
            </a:r>
            <a:r>
              <a:rPr lang="en-US" dirty="0"/>
              <a:t> does 	    </a:t>
            </a:r>
            <a:r>
              <a:rPr lang="en-US"/>
              <a:t>not output </a:t>
            </a:r>
            <a:r>
              <a:rPr lang="en-US" dirty="0"/>
              <a:t>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a:t>
            </a:r>
            <a:r>
              <a:rPr lang="en-US" sz="1800"/>
              <a:t>-0.19 seconds </a:t>
            </a:r>
            <a:r>
              <a:rPr lang="en-US" sz="1800" dirty="0"/>
              <a:t>per session and </a:t>
            </a:r>
            <a:r>
              <a:rPr lang="en-US" sz="1800"/>
              <a:t>-.01 seconds </a:t>
            </a:r>
            <a:r>
              <a:rPr lang="en-US" sz="1800" dirty="0"/>
              <a:t>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443849"/>
            <a:ext cx="8700130" cy="531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E3B62-7AC7-EE77-ACDB-D69B6A1DE5DE}"/>
              </a:ext>
            </a:extLst>
          </p:cNvPr>
          <p:cNvPicPr>
            <a:picLocks noChangeAspect="1"/>
          </p:cNvPicPr>
          <p:nvPr/>
        </p:nvPicPr>
        <p:blipFill>
          <a:blip r:embed="rId2"/>
          <a:stretch>
            <a:fillRect/>
          </a:stretch>
        </p:blipFill>
        <p:spPr>
          <a:xfrm>
            <a:off x="0" y="0"/>
            <a:ext cx="10570291"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D4679F-EA58-8270-9CC8-64F6A7711215}"/>
              </a:ext>
            </a:extLst>
          </p:cNvPr>
          <p:cNvPicPr>
            <a:picLocks noChangeAspect="1"/>
          </p:cNvPicPr>
          <p:nvPr/>
        </p:nvPicPr>
        <p:blipFill>
          <a:blip r:embed="rId2"/>
          <a:stretch>
            <a:fillRect/>
          </a:stretch>
        </p:blipFill>
        <p:spPr>
          <a:xfrm>
            <a:off x="0" y="0"/>
            <a:ext cx="10242236"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0BF2F5-46FC-F3BA-8130-543448D4EFAB}"/>
              </a:ext>
            </a:extLst>
          </p:cNvPr>
          <p:cNvPicPr>
            <a:picLocks noChangeAspect="1"/>
          </p:cNvPicPr>
          <p:nvPr/>
        </p:nvPicPr>
        <p:blipFill>
          <a:blip r:embed="rId2"/>
          <a:stretch>
            <a:fillRect/>
          </a:stretch>
        </p:blipFill>
        <p:spPr>
          <a:xfrm>
            <a:off x="0" y="0"/>
            <a:ext cx="10420945"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a:xfrm>
            <a:off x="677334" y="1930400"/>
            <a:ext cx="8596668" cy="4404412"/>
          </a:xfrm>
        </p:spPr>
        <p:txBody>
          <a:bodyPr>
            <a:normAutofit fontScale="92500" lnSpcReduction="20000"/>
          </a:bodyPr>
          <a:lstStyle/>
          <a:p>
            <a:r>
              <a:rPr lang="en-US" sz="2200" dirty="0"/>
              <a:t>Models and techniques that will be used</a:t>
            </a:r>
          </a:p>
          <a:p>
            <a:pPr lvl="1"/>
            <a:r>
              <a:rPr lang="en-US" sz="1900" dirty="0"/>
              <a:t>Random Intercept Model</a:t>
            </a:r>
          </a:p>
          <a:p>
            <a:pPr lvl="2"/>
            <a:r>
              <a:rPr lang="en-US" sz="1700" dirty="0">
                <a:solidFill>
                  <a:srgbClr val="000000"/>
                </a:solidFill>
                <a:latin typeface="Calibri" panose="020F0502020204030204" pitchFamily="34" charset="0"/>
              </a:rPr>
              <a:t>C</a:t>
            </a:r>
            <a:r>
              <a:rPr lang="en-US" sz="1700" b="0" i="0" dirty="0">
                <a:solidFill>
                  <a:srgbClr val="000000"/>
                </a:solidFill>
                <a:effectLst/>
                <a:latin typeface="Calibri" panose="020F0502020204030204" pitchFamily="34" charset="0"/>
              </a:rPr>
              <a:t>ommonly used as opposed to generalized linear models for datasets with repeated measurements</a:t>
            </a:r>
            <a:r>
              <a:rPr lang="en-US" sz="1700" dirty="0"/>
              <a:t> </a:t>
            </a:r>
          </a:p>
          <a:p>
            <a:pPr lvl="2"/>
            <a:r>
              <a:rPr lang="en-US" sz="1700" dirty="0">
                <a:solidFill>
                  <a:srgbClr val="000000"/>
                </a:solidFill>
                <a:latin typeface="Calibri" panose="020F0502020204030204" pitchFamily="34" charset="0"/>
              </a:rPr>
              <a:t>A</a:t>
            </a:r>
            <a:r>
              <a:rPr lang="en-US" sz="1700" b="0" i="0" dirty="0">
                <a:solidFill>
                  <a:srgbClr val="000000"/>
                </a:solidFill>
                <a:effectLst/>
                <a:latin typeface="Calibri" panose="020F0502020204030204" pitchFamily="34" charset="0"/>
              </a:rPr>
              <a:t>ssumes that correlation amongst independent repeated measurements on the same unit arises from the shared unobserved variables and that time has a fixed effect</a:t>
            </a:r>
            <a:r>
              <a:rPr lang="en-US" sz="1700" dirty="0"/>
              <a:t> </a:t>
            </a:r>
          </a:p>
          <a:p>
            <a:pPr lvl="2"/>
            <a:r>
              <a:rPr lang="en-US" sz="1700" dirty="0">
                <a:solidFill>
                  <a:srgbClr val="000000"/>
                </a:solidFill>
                <a:latin typeface="Calibri" panose="020F0502020204030204" pitchFamily="34" charset="0"/>
              </a:rPr>
              <a:t>Measures dissimilarity in intercepts</a:t>
            </a:r>
          </a:p>
          <a:p>
            <a:pPr lvl="1"/>
            <a:r>
              <a:rPr lang="en-US" sz="1900" dirty="0"/>
              <a:t>Random Intercept and Slope Model</a:t>
            </a:r>
          </a:p>
          <a:p>
            <a:pPr lvl="2"/>
            <a:r>
              <a:rPr lang="en-US" sz="1700" dirty="0">
                <a:solidFill>
                  <a:srgbClr val="000000"/>
                </a:solidFill>
                <a:latin typeface="Calibri" panose="020F0502020204030204" pitchFamily="34" charset="0"/>
              </a:rPr>
              <a:t>Similar to random intercept models but measures  dissimilarity in intercepts and slopes</a:t>
            </a:r>
          </a:p>
          <a:p>
            <a:pPr lvl="1"/>
            <a:r>
              <a:rPr lang="en-US" sz="1900" dirty="0"/>
              <a:t>Penalized </a:t>
            </a:r>
            <a:r>
              <a:rPr lang="en-US" sz="1900" dirty="0" err="1"/>
              <a:t>Quasilikelihood</a:t>
            </a:r>
            <a:endParaRPr lang="en-US" sz="1900" dirty="0"/>
          </a:p>
          <a:p>
            <a:pPr lvl="2"/>
            <a:r>
              <a:rPr lang="en-US" sz="1700" b="0" i="0" dirty="0">
                <a:solidFill>
                  <a:srgbClr val="000000"/>
                </a:solidFill>
                <a:effectLst/>
                <a:latin typeface="Calibri" panose="020F0502020204030204" pitchFamily="34" charset="0"/>
              </a:rPr>
              <a:t>This technique allows for the fitting of data to mixed effect models when the data is not of a normal distribution. </a:t>
            </a:r>
          </a:p>
          <a:p>
            <a:pPr lvl="2"/>
            <a:r>
              <a:rPr lang="en-US" sz="1700" b="0" i="0" dirty="0">
                <a:solidFill>
                  <a:srgbClr val="000000"/>
                </a:solidFill>
                <a:effectLst/>
                <a:latin typeface="Calibri" panose="020F0502020204030204" pitchFamily="34" charset="0"/>
              </a:rPr>
              <a:t>It is an approximate inference technique that allows estimation of model parameters without knowledge of the error distribution of the response variable.</a:t>
            </a:r>
            <a:r>
              <a:rPr lang="en-US" sz="1700" dirty="0"/>
              <a:t> </a:t>
            </a:r>
            <a:br>
              <a:rPr lang="en-US" dirty="0"/>
            </a:b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1217</TotalTime>
  <Words>1283</Words>
  <Application>Microsoft Office PowerPoint</Application>
  <PresentationFormat>Widescreen</PresentationFormat>
  <Paragraphs>94</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Residuals Charts</vt:lpstr>
      <vt:lpstr>Statistical Analysis Results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Gavin G</cp:lastModifiedBy>
  <cp:revision>12</cp:revision>
  <dcterms:created xsi:type="dcterms:W3CDTF">2021-12-15T09:51:49Z</dcterms:created>
  <dcterms:modified xsi:type="dcterms:W3CDTF">2023-10-09T23:58:13Z</dcterms:modified>
</cp:coreProperties>
</file>