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20"/>
  </p:notesMasterIdLst>
  <p:sldIdLst>
    <p:sldId id="272" r:id="rId2"/>
    <p:sldId id="280" r:id="rId3"/>
    <p:sldId id="286" r:id="rId4"/>
    <p:sldId id="281" r:id="rId5"/>
    <p:sldId id="282" r:id="rId6"/>
    <p:sldId id="287" r:id="rId7"/>
    <p:sldId id="288" r:id="rId8"/>
    <p:sldId id="289" r:id="rId9"/>
    <p:sldId id="290" r:id="rId10"/>
    <p:sldId id="291" r:id="rId11"/>
    <p:sldId id="292" r:id="rId12"/>
    <p:sldId id="293" r:id="rId13"/>
    <p:sldId id="294" r:id="rId14"/>
    <p:sldId id="283" r:id="rId15"/>
    <p:sldId id="295" r:id="rId16"/>
    <p:sldId id="284" r:id="rId17"/>
    <p:sldId id="285"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8/12/2022</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8/12/2022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8/12/2022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8/12/2022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8/12/2022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8/12/2022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8/12/2022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8/12/2022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8/12/2022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8/12/2022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8/12/2022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8/12/2022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Predicting Bean Type Based on Metamorphic Measurements</a:t>
            </a:r>
          </a:p>
        </p:txBody>
      </p:sp>
      <p:sp>
        <p:nvSpPr>
          <p:cNvPr id="5" name="Subtitle 4"/>
          <p:cNvSpPr>
            <a:spLocks noGrp="1"/>
          </p:cNvSpPr>
          <p:nvPr>
            <p:ph type="subTitle" idx="1"/>
          </p:nvPr>
        </p:nvSpPr>
        <p:spPr/>
        <p:txBody>
          <a:bodyPr>
            <a:normAutofit/>
          </a:bodyPr>
          <a:lstStyle/>
          <a:p>
            <a:r>
              <a:rPr lang="en-US" dirty="0"/>
              <a:t>Analysis by Gavin Gunawardena</a:t>
            </a:r>
          </a:p>
          <a:p>
            <a:r>
              <a:rPr lang="en-US" sz="1800" dirty="0"/>
              <a:t>Utilizing a dataset from Seed Size and Shape Analysis of Registered Common Bean (Phaseolus</a:t>
            </a:r>
            <a:br>
              <a:rPr lang="en-US" sz="1800" dirty="0"/>
            </a:br>
            <a:r>
              <a:rPr lang="en-US" sz="1800" dirty="0"/>
              <a:t>vulgaris L.) Cultivars in Turkey Using Digital Photography </a:t>
            </a:r>
            <a:br>
              <a:rPr lang="en-US" sz="1800" dirty="0"/>
            </a:br>
            <a:r>
              <a:rPr lang="en-US" sz="1800" dirty="0"/>
              <a:t> from the Journal of Agricultural Science </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F9D8-C941-4E13-B923-8FBDB83A2E6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FF01CE29-F0D7-49CB-AA9D-71EC573E6FDF}"/>
              </a:ext>
            </a:extLst>
          </p:cNvPr>
          <p:cNvPicPr>
            <a:picLocks noGrp="1" noChangeAspect="1"/>
          </p:cNvPicPr>
          <p:nvPr>
            <p:ph idx="1"/>
          </p:nvPr>
        </p:nvPicPr>
        <p:blipFill>
          <a:blip r:embed="rId2"/>
          <a:stretch>
            <a:fillRect/>
          </a:stretch>
        </p:blipFill>
        <p:spPr>
          <a:xfrm>
            <a:off x="293138" y="2423184"/>
            <a:ext cx="5477639" cy="3124636"/>
          </a:xfrm>
        </p:spPr>
      </p:pic>
      <p:pic>
        <p:nvPicPr>
          <p:cNvPr id="7" name="Picture 6">
            <a:extLst>
              <a:ext uri="{FF2B5EF4-FFF2-40B4-BE49-F238E27FC236}">
                <a16:creationId xmlns:a16="http://schemas.microsoft.com/office/drawing/2014/main" id="{567A6730-51E1-42EC-871F-1C1D2ABD5BF5}"/>
              </a:ext>
            </a:extLst>
          </p:cNvPr>
          <p:cNvPicPr>
            <a:picLocks noChangeAspect="1"/>
          </p:cNvPicPr>
          <p:nvPr/>
        </p:nvPicPr>
        <p:blipFill>
          <a:blip r:embed="rId3"/>
          <a:stretch>
            <a:fillRect/>
          </a:stretch>
        </p:blipFill>
        <p:spPr>
          <a:xfrm>
            <a:off x="6028550" y="2423184"/>
            <a:ext cx="5553850" cy="3124636"/>
          </a:xfrm>
          <a:prstGeom prst="rect">
            <a:avLst/>
          </a:prstGeom>
        </p:spPr>
      </p:pic>
    </p:spTree>
    <p:extLst>
      <p:ext uri="{BB962C8B-B14F-4D97-AF65-F5344CB8AC3E}">
        <p14:creationId xmlns:p14="http://schemas.microsoft.com/office/powerpoint/2010/main" val="344108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DC731-B66A-4F60-805D-3D4718185F39}"/>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2770126C-E68B-43CF-B232-12C6C1A96FAF}"/>
              </a:ext>
            </a:extLst>
          </p:cNvPr>
          <p:cNvPicPr>
            <a:picLocks noGrp="1" noChangeAspect="1"/>
          </p:cNvPicPr>
          <p:nvPr>
            <p:ph idx="1"/>
          </p:nvPr>
        </p:nvPicPr>
        <p:blipFill>
          <a:blip r:embed="rId2"/>
          <a:stretch>
            <a:fillRect/>
          </a:stretch>
        </p:blipFill>
        <p:spPr>
          <a:xfrm>
            <a:off x="504045" y="2599647"/>
            <a:ext cx="5591955" cy="3124636"/>
          </a:xfrm>
        </p:spPr>
      </p:pic>
      <p:pic>
        <p:nvPicPr>
          <p:cNvPr id="7" name="Picture 6">
            <a:extLst>
              <a:ext uri="{FF2B5EF4-FFF2-40B4-BE49-F238E27FC236}">
                <a16:creationId xmlns:a16="http://schemas.microsoft.com/office/drawing/2014/main" id="{B2469414-11C3-4565-87B2-416E5B295247}"/>
              </a:ext>
            </a:extLst>
          </p:cNvPr>
          <p:cNvPicPr>
            <a:picLocks noChangeAspect="1"/>
          </p:cNvPicPr>
          <p:nvPr/>
        </p:nvPicPr>
        <p:blipFill>
          <a:blip r:embed="rId3"/>
          <a:stretch>
            <a:fillRect/>
          </a:stretch>
        </p:blipFill>
        <p:spPr>
          <a:xfrm>
            <a:off x="6280349" y="2694910"/>
            <a:ext cx="5534797" cy="3029373"/>
          </a:xfrm>
          <a:prstGeom prst="rect">
            <a:avLst/>
          </a:prstGeom>
        </p:spPr>
      </p:pic>
    </p:spTree>
    <p:extLst>
      <p:ext uri="{BB962C8B-B14F-4D97-AF65-F5344CB8AC3E}">
        <p14:creationId xmlns:p14="http://schemas.microsoft.com/office/powerpoint/2010/main" val="13693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C289E-FB3B-4192-B11A-1A94D09C5636}"/>
              </a:ext>
            </a:extLst>
          </p:cNvPr>
          <p:cNvSpPr>
            <a:spLocks noGrp="1"/>
          </p:cNvSpPr>
          <p:nvPr>
            <p:ph type="title"/>
          </p:nvPr>
        </p:nvSpPr>
        <p:spPr/>
        <p:txBody>
          <a:bodyPr/>
          <a:lstStyle/>
          <a:p>
            <a:r>
              <a:rPr lang="en-US" dirty="0"/>
              <a:t>Exploratory Analysis</a:t>
            </a:r>
          </a:p>
        </p:txBody>
      </p:sp>
      <p:sp>
        <p:nvSpPr>
          <p:cNvPr id="3" name="Content Placeholder 2">
            <a:extLst>
              <a:ext uri="{FF2B5EF4-FFF2-40B4-BE49-F238E27FC236}">
                <a16:creationId xmlns:a16="http://schemas.microsoft.com/office/drawing/2014/main" id="{BDE5509C-32EF-4858-A37E-A9E646948F92}"/>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r>
              <a:rPr lang="en-US" dirty="0"/>
              <a:t>Results:</a:t>
            </a:r>
          </a:p>
          <a:p>
            <a:pPr lvl="1"/>
            <a:r>
              <a:rPr lang="en-US" dirty="0"/>
              <a:t>Most of the data is normally distributed with the least normally distributed variable being Extent</a:t>
            </a:r>
          </a:p>
          <a:p>
            <a:pPr lvl="1"/>
            <a:r>
              <a:rPr lang="en-US" dirty="0"/>
              <a:t>The dataset has many outliers as revealed by the boxplots. These will be removed in order optimize the predictive models.</a:t>
            </a:r>
          </a:p>
        </p:txBody>
      </p:sp>
      <p:pic>
        <p:nvPicPr>
          <p:cNvPr id="7" name="Picture 6">
            <a:extLst>
              <a:ext uri="{FF2B5EF4-FFF2-40B4-BE49-F238E27FC236}">
                <a16:creationId xmlns:a16="http://schemas.microsoft.com/office/drawing/2014/main" id="{6C75C1E6-5F4D-41BA-8318-D04B7AD948A6}"/>
              </a:ext>
            </a:extLst>
          </p:cNvPr>
          <p:cNvPicPr>
            <a:picLocks noChangeAspect="1"/>
          </p:cNvPicPr>
          <p:nvPr/>
        </p:nvPicPr>
        <p:blipFill>
          <a:blip r:embed="rId2"/>
          <a:stretch>
            <a:fillRect/>
          </a:stretch>
        </p:blipFill>
        <p:spPr>
          <a:xfrm>
            <a:off x="609600" y="1935481"/>
            <a:ext cx="5853010" cy="2495600"/>
          </a:xfrm>
          <a:prstGeom prst="rect">
            <a:avLst/>
          </a:prstGeom>
        </p:spPr>
      </p:pic>
      <p:pic>
        <p:nvPicPr>
          <p:cNvPr id="9" name="Picture 8">
            <a:extLst>
              <a:ext uri="{FF2B5EF4-FFF2-40B4-BE49-F238E27FC236}">
                <a16:creationId xmlns:a16="http://schemas.microsoft.com/office/drawing/2014/main" id="{595434EB-C4E6-4326-856A-FD82C5B92965}"/>
              </a:ext>
            </a:extLst>
          </p:cNvPr>
          <p:cNvPicPr>
            <a:picLocks noChangeAspect="1"/>
          </p:cNvPicPr>
          <p:nvPr/>
        </p:nvPicPr>
        <p:blipFill>
          <a:blip r:embed="rId3"/>
          <a:stretch>
            <a:fillRect/>
          </a:stretch>
        </p:blipFill>
        <p:spPr>
          <a:xfrm>
            <a:off x="6462610" y="2031182"/>
            <a:ext cx="4379495" cy="2444566"/>
          </a:xfrm>
          <a:prstGeom prst="rect">
            <a:avLst/>
          </a:prstGeom>
        </p:spPr>
      </p:pic>
    </p:spTree>
    <p:extLst>
      <p:ext uri="{BB962C8B-B14F-4D97-AF65-F5344CB8AC3E}">
        <p14:creationId xmlns:p14="http://schemas.microsoft.com/office/powerpoint/2010/main" val="287011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0CE0-B17E-4314-91AB-EE3C84087836}"/>
              </a:ext>
            </a:extLst>
          </p:cNvPr>
          <p:cNvSpPr>
            <a:spLocks noGrp="1"/>
          </p:cNvSpPr>
          <p:nvPr>
            <p:ph type="title"/>
          </p:nvPr>
        </p:nvSpPr>
        <p:spPr/>
        <p:txBody>
          <a:bodyPr>
            <a:normAutofit/>
          </a:bodyPr>
          <a:lstStyle/>
          <a:p>
            <a:r>
              <a:rPr lang="en-US" dirty="0"/>
              <a:t>Exploratory Analysis</a:t>
            </a:r>
          </a:p>
        </p:txBody>
      </p:sp>
      <p:sp>
        <p:nvSpPr>
          <p:cNvPr id="3" name="Content Placeholder 2">
            <a:extLst>
              <a:ext uri="{FF2B5EF4-FFF2-40B4-BE49-F238E27FC236}">
                <a16:creationId xmlns:a16="http://schemas.microsoft.com/office/drawing/2014/main" id="{A5E1AB68-4FC6-421E-B261-3BFC5867E6E0}"/>
              </a:ext>
            </a:extLst>
          </p:cNvPr>
          <p:cNvSpPr>
            <a:spLocks noGrp="1"/>
          </p:cNvSpPr>
          <p:nvPr>
            <p:ph idx="1"/>
          </p:nvPr>
        </p:nvSpPr>
        <p:spPr/>
        <p:txBody>
          <a:bodyPr/>
          <a:lstStyle/>
          <a:p>
            <a:r>
              <a:rPr lang="en-US" dirty="0"/>
              <a:t>Results After Outlier Removal</a:t>
            </a:r>
          </a:p>
          <a:p>
            <a:pPr lvl="1"/>
            <a:r>
              <a:rPr lang="en-US" dirty="0"/>
              <a:t>Dataset was reduced from 3000 observations to 2731</a:t>
            </a:r>
          </a:p>
        </p:txBody>
      </p:sp>
      <p:pic>
        <p:nvPicPr>
          <p:cNvPr id="5" name="Picture 4">
            <a:extLst>
              <a:ext uri="{FF2B5EF4-FFF2-40B4-BE49-F238E27FC236}">
                <a16:creationId xmlns:a16="http://schemas.microsoft.com/office/drawing/2014/main" id="{C91369F8-8A56-4B20-8A14-A09D97F99F53}"/>
              </a:ext>
            </a:extLst>
          </p:cNvPr>
          <p:cNvPicPr>
            <a:picLocks noChangeAspect="1"/>
          </p:cNvPicPr>
          <p:nvPr/>
        </p:nvPicPr>
        <p:blipFill>
          <a:blip r:embed="rId2"/>
          <a:stretch>
            <a:fillRect/>
          </a:stretch>
        </p:blipFill>
        <p:spPr>
          <a:xfrm>
            <a:off x="1291466" y="2963975"/>
            <a:ext cx="6007692" cy="3360625"/>
          </a:xfrm>
          <a:prstGeom prst="rect">
            <a:avLst/>
          </a:prstGeom>
        </p:spPr>
      </p:pic>
    </p:spTree>
    <p:extLst>
      <p:ext uri="{BB962C8B-B14F-4D97-AF65-F5344CB8AC3E}">
        <p14:creationId xmlns:p14="http://schemas.microsoft.com/office/powerpoint/2010/main" val="284247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6833-632C-4DA5-BA78-1E5494777171}"/>
              </a:ext>
            </a:extLst>
          </p:cNvPr>
          <p:cNvSpPr>
            <a:spLocks noGrp="1"/>
          </p:cNvSpPr>
          <p:nvPr>
            <p:ph type="title"/>
          </p:nvPr>
        </p:nvSpPr>
        <p:spPr/>
        <p:txBody>
          <a:bodyPr/>
          <a:lstStyle/>
          <a:p>
            <a:r>
              <a:rPr lang="en-US" dirty="0"/>
              <a:t>Predictive Analysis</a:t>
            </a:r>
          </a:p>
        </p:txBody>
      </p:sp>
      <p:sp>
        <p:nvSpPr>
          <p:cNvPr id="3" name="Content Placeholder 2">
            <a:extLst>
              <a:ext uri="{FF2B5EF4-FFF2-40B4-BE49-F238E27FC236}">
                <a16:creationId xmlns:a16="http://schemas.microsoft.com/office/drawing/2014/main" id="{5B7B654B-088A-4A5E-A5F3-92151633C71A}"/>
              </a:ext>
            </a:extLst>
          </p:cNvPr>
          <p:cNvSpPr>
            <a:spLocks noGrp="1"/>
          </p:cNvSpPr>
          <p:nvPr>
            <p:ph idx="1"/>
          </p:nvPr>
        </p:nvSpPr>
        <p:spPr/>
        <p:txBody>
          <a:bodyPr/>
          <a:lstStyle/>
          <a:p>
            <a:r>
              <a:rPr lang="en-US" dirty="0"/>
              <a:t>Best Subset Selection results:</a:t>
            </a:r>
          </a:p>
          <a:p>
            <a:pPr lvl="1"/>
            <a:r>
              <a:rPr lang="en-US" dirty="0"/>
              <a:t>For each possible count of features, 1 thru 7, each were iteratively tested for their ability to accurately predict bean classes</a:t>
            </a:r>
          </a:p>
          <a:p>
            <a:pPr lvl="1"/>
            <a:r>
              <a:rPr lang="en-US" dirty="0"/>
              <a:t>The set with 5 features was chosen as it had the highest adjusted R^2 score</a:t>
            </a:r>
          </a:p>
          <a:p>
            <a:pPr lvl="1"/>
            <a:endParaRPr lang="en-US" dirty="0"/>
          </a:p>
        </p:txBody>
      </p:sp>
      <p:sp>
        <p:nvSpPr>
          <p:cNvPr id="6" name="TextBox 5">
            <a:extLst>
              <a:ext uri="{FF2B5EF4-FFF2-40B4-BE49-F238E27FC236}">
                <a16:creationId xmlns:a16="http://schemas.microsoft.com/office/drawing/2014/main" id="{1B2C1D97-D2F1-B0DA-0C91-2B50CEBB1BBA}"/>
              </a:ext>
            </a:extLst>
          </p:cNvPr>
          <p:cNvSpPr txBox="1"/>
          <p:nvPr/>
        </p:nvSpPr>
        <p:spPr>
          <a:xfrm>
            <a:off x="221942" y="5902000"/>
            <a:ext cx="11748116" cy="923330"/>
          </a:xfrm>
          <a:prstGeom prst="rect">
            <a:avLst/>
          </a:prstGeom>
          <a:noFill/>
          <a:ln>
            <a:solidFill>
              <a:schemeClr val="bg2"/>
            </a:solidFill>
          </a:ln>
        </p:spPr>
        <p:txBody>
          <a:bodyPr wrap="square" rtlCol="0">
            <a:spAutoFit/>
          </a:bodyPr>
          <a:lstStyle/>
          <a:p>
            <a:r>
              <a:rPr lang="en-US" i="1" dirty="0"/>
              <a:t>*This chart shows the results of Best Subset Selection. Number of features is shown on the left, with the selected features being represented by their respective names and whether they were present in the results of each test. This was completed in an attempt  to maximize adjusted R^2. 5 features allowed for the optimal(maximum) result.</a:t>
            </a:r>
          </a:p>
        </p:txBody>
      </p:sp>
      <p:pic>
        <p:nvPicPr>
          <p:cNvPr id="15" name="Picture 14">
            <a:extLst>
              <a:ext uri="{FF2B5EF4-FFF2-40B4-BE49-F238E27FC236}">
                <a16:creationId xmlns:a16="http://schemas.microsoft.com/office/drawing/2014/main" id="{E78F6269-B70C-8A88-0E0D-175215D189FF}"/>
              </a:ext>
            </a:extLst>
          </p:cNvPr>
          <p:cNvPicPr>
            <a:picLocks noChangeAspect="1"/>
          </p:cNvPicPr>
          <p:nvPr/>
        </p:nvPicPr>
        <p:blipFill>
          <a:blip r:embed="rId2"/>
          <a:stretch>
            <a:fillRect/>
          </a:stretch>
        </p:blipFill>
        <p:spPr>
          <a:xfrm>
            <a:off x="0" y="3673976"/>
            <a:ext cx="12192000" cy="2066820"/>
          </a:xfrm>
          <a:prstGeom prst="rect">
            <a:avLst/>
          </a:prstGeom>
        </p:spPr>
      </p:pic>
    </p:spTree>
    <p:extLst>
      <p:ext uri="{BB962C8B-B14F-4D97-AF65-F5344CB8AC3E}">
        <p14:creationId xmlns:p14="http://schemas.microsoft.com/office/powerpoint/2010/main" val="382309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4ADA-510F-4A2A-8C22-9CD1F638D02E}"/>
              </a:ext>
            </a:extLst>
          </p:cNvPr>
          <p:cNvSpPr>
            <a:spLocks noGrp="1"/>
          </p:cNvSpPr>
          <p:nvPr>
            <p:ph type="title"/>
          </p:nvPr>
        </p:nvSpPr>
        <p:spPr/>
        <p:txBody>
          <a:bodyPr/>
          <a:lstStyle/>
          <a:p>
            <a:r>
              <a:rPr lang="en-US" dirty="0"/>
              <a:t>Results Analysis</a:t>
            </a:r>
          </a:p>
        </p:txBody>
      </p:sp>
      <p:sp>
        <p:nvSpPr>
          <p:cNvPr id="3" name="Content Placeholder 2">
            <a:extLst>
              <a:ext uri="{FF2B5EF4-FFF2-40B4-BE49-F238E27FC236}">
                <a16:creationId xmlns:a16="http://schemas.microsoft.com/office/drawing/2014/main" id="{54F76EA1-CCD9-4933-809E-16C1F10B985C}"/>
              </a:ext>
            </a:extLst>
          </p:cNvPr>
          <p:cNvSpPr>
            <a:spLocks noGrp="1"/>
          </p:cNvSpPr>
          <p:nvPr>
            <p:ph idx="1"/>
          </p:nvPr>
        </p:nvSpPr>
        <p:spPr>
          <a:xfrm>
            <a:off x="609600" y="1935479"/>
            <a:ext cx="10972800" cy="4817745"/>
          </a:xfrm>
        </p:spPr>
        <p:txBody>
          <a:bodyPr>
            <a:normAutofit fontScale="92500"/>
          </a:bodyPr>
          <a:lstStyle/>
          <a:p>
            <a:r>
              <a:rPr lang="en-US" dirty="0"/>
              <a:t>Leave-One-Out Cross Validation Results and chosen models:</a:t>
            </a:r>
          </a:p>
          <a:p>
            <a:endParaRPr lang="en-US" dirty="0"/>
          </a:p>
          <a:p>
            <a:endParaRPr lang="en-US" dirty="0"/>
          </a:p>
          <a:p>
            <a:endParaRPr lang="en-US" dirty="0"/>
          </a:p>
          <a:p>
            <a:endParaRPr lang="en-US" dirty="0"/>
          </a:p>
          <a:p>
            <a:endParaRPr lang="en-US" dirty="0"/>
          </a:p>
          <a:p>
            <a:endParaRPr lang="en-US" dirty="0"/>
          </a:p>
          <a:p>
            <a:r>
              <a:rPr lang="en-US" dirty="0"/>
              <a:t>3 models were optimal but for different categories.</a:t>
            </a:r>
          </a:p>
          <a:p>
            <a:r>
              <a:rPr lang="en-US" dirty="0"/>
              <a:t>Multinomial Logistic Regression and Linear Discriminant Analysis were chosen due to their higher accuracy rates and due to having a lower cost differential, which is being prioritized over weight differential.</a:t>
            </a:r>
          </a:p>
          <a:p>
            <a:endParaRPr lang="en-US" dirty="0"/>
          </a:p>
        </p:txBody>
      </p:sp>
      <p:pic>
        <p:nvPicPr>
          <p:cNvPr id="6" name="Picture 5">
            <a:extLst>
              <a:ext uri="{FF2B5EF4-FFF2-40B4-BE49-F238E27FC236}">
                <a16:creationId xmlns:a16="http://schemas.microsoft.com/office/drawing/2014/main" id="{7D27A103-44D0-CD2E-A7BA-6E57905BB73E}"/>
              </a:ext>
            </a:extLst>
          </p:cNvPr>
          <p:cNvPicPr>
            <a:picLocks noChangeAspect="1"/>
          </p:cNvPicPr>
          <p:nvPr/>
        </p:nvPicPr>
        <p:blipFill>
          <a:blip r:embed="rId2"/>
          <a:stretch>
            <a:fillRect/>
          </a:stretch>
        </p:blipFill>
        <p:spPr>
          <a:xfrm>
            <a:off x="1247776" y="2323922"/>
            <a:ext cx="8629650" cy="2753233"/>
          </a:xfrm>
          <a:prstGeom prst="rect">
            <a:avLst/>
          </a:prstGeom>
        </p:spPr>
      </p:pic>
    </p:spTree>
    <p:extLst>
      <p:ext uri="{BB962C8B-B14F-4D97-AF65-F5344CB8AC3E}">
        <p14:creationId xmlns:p14="http://schemas.microsoft.com/office/powerpoint/2010/main" val="118824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CE1F-1A6F-4E0C-8EE1-E38911DE4AE3}"/>
              </a:ext>
            </a:extLst>
          </p:cNvPr>
          <p:cNvSpPr>
            <a:spLocks noGrp="1"/>
          </p:cNvSpPr>
          <p:nvPr>
            <p:ph type="title"/>
          </p:nvPr>
        </p:nvSpPr>
        <p:spPr>
          <a:xfrm>
            <a:off x="609600" y="704088"/>
            <a:ext cx="10972800" cy="1143000"/>
          </a:xfrm>
        </p:spPr>
        <p:txBody>
          <a:bodyPr anchor="b">
            <a:normAutofit/>
          </a:bodyPr>
          <a:lstStyle/>
          <a:p>
            <a:r>
              <a:rPr lang="en-US" dirty="0"/>
              <a:t>Results Analysis</a:t>
            </a:r>
          </a:p>
        </p:txBody>
      </p:sp>
      <p:sp>
        <p:nvSpPr>
          <p:cNvPr id="3" name="Content Placeholder 2">
            <a:extLst>
              <a:ext uri="{FF2B5EF4-FFF2-40B4-BE49-F238E27FC236}">
                <a16:creationId xmlns:a16="http://schemas.microsoft.com/office/drawing/2014/main" id="{CFCC9E30-8D1D-41AB-8A2B-730A35E68F56}"/>
              </a:ext>
            </a:extLst>
          </p:cNvPr>
          <p:cNvSpPr>
            <a:spLocks noGrp="1"/>
          </p:cNvSpPr>
          <p:nvPr>
            <p:ph sz="half" idx="1"/>
          </p:nvPr>
        </p:nvSpPr>
        <p:spPr>
          <a:xfrm>
            <a:off x="609599" y="1920085"/>
            <a:ext cx="10639425" cy="4434840"/>
          </a:xfrm>
        </p:spPr>
        <p:txBody>
          <a:bodyPr>
            <a:normAutofit/>
          </a:bodyPr>
          <a:lstStyle/>
          <a:p>
            <a:r>
              <a:rPr lang="en-US" dirty="0"/>
              <a:t>Test dataset results:</a:t>
            </a:r>
          </a:p>
          <a:p>
            <a:endParaRPr lang="en-US" dirty="0"/>
          </a:p>
          <a:p>
            <a:endParaRPr lang="en-US" dirty="0"/>
          </a:p>
          <a:p>
            <a:endParaRPr lang="en-US" dirty="0"/>
          </a:p>
          <a:p>
            <a:endParaRPr lang="en-US" dirty="0"/>
          </a:p>
          <a:p>
            <a:pPr lvl="1"/>
            <a:endParaRPr lang="en-US" sz="2600" dirty="0"/>
          </a:p>
          <a:p>
            <a:pPr lvl="1"/>
            <a:r>
              <a:rPr lang="en-US" sz="2600" dirty="0"/>
              <a:t>The results on the test dataset indicated strong results on all three measures and by both models.</a:t>
            </a:r>
          </a:p>
          <a:p>
            <a:pPr lvl="1"/>
            <a:endParaRPr lang="en-US" sz="2600" dirty="0"/>
          </a:p>
        </p:txBody>
      </p:sp>
      <p:pic>
        <p:nvPicPr>
          <p:cNvPr id="8" name="Picture 7">
            <a:extLst>
              <a:ext uri="{FF2B5EF4-FFF2-40B4-BE49-F238E27FC236}">
                <a16:creationId xmlns:a16="http://schemas.microsoft.com/office/drawing/2014/main" id="{5CE43B43-5AE0-86F5-2010-038805230E5B}"/>
              </a:ext>
            </a:extLst>
          </p:cNvPr>
          <p:cNvPicPr>
            <a:picLocks noChangeAspect="1"/>
          </p:cNvPicPr>
          <p:nvPr/>
        </p:nvPicPr>
        <p:blipFill>
          <a:blip r:embed="rId2"/>
          <a:stretch>
            <a:fillRect/>
          </a:stretch>
        </p:blipFill>
        <p:spPr>
          <a:xfrm>
            <a:off x="609600" y="2395441"/>
            <a:ext cx="11085138" cy="2128934"/>
          </a:xfrm>
          <a:prstGeom prst="rect">
            <a:avLst/>
          </a:prstGeom>
        </p:spPr>
      </p:pic>
    </p:spTree>
    <p:extLst>
      <p:ext uri="{BB962C8B-B14F-4D97-AF65-F5344CB8AC3E}">
        <p14:creationId xmlns:p14="http://schemas.microsoft.com/office/powerpoint/2010/main" val="139095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47540-6A07-49B5-8741-DF22FE34B73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292F5A0-BB4E-4A2E-8A0E-AA375D85CED9}"/>
              </a:ext>
            </a:extLst>
          </p:cNvPr>
          <p:cNvSpPr>
            <a:spLocks noGrp="1"/>
          </p:cNvSpPr>
          <p:nvPr>
            <p:ph idx="1"/>
          </p:nvPr>
        </p:nvSpPr>
        <p:spPr/>
        <p:txBody>
          <a:bodyPr/>
          <a:lstStyle/>
          <a:p>
            <a:r>
              <a:rPr lang="en-US" dirty="0"/>
              <a:t>Multinomial Logistic Regression and Linear Discriminant Analysis were chosen as the most optimal when making predictions on bean types based on the morphometric measurement features</a:t>
            </a:r>
          </a:p>
          <a:p>
            <a:pPr lvl="1"/>
            <a:r>
              <a:rPr lang="en-US" dirty="0"/>
              <a:t>Both had accuracy rates of over 87% on the validation and test datasets, with Multinomial Logistic  Regression having an accuracy rate of over 91%</a:t>
            </a:r>
          </a:p>
          <a:p>
            <a:pPr lvl="1"/>
            <a:r>
              <a:rPr lang="en-US" dirty="0"/>
              <a:t>Linear Discriminant Analysis had the lowest cost differential when compared to the other models</a:t>
            </a:r>
          </a:p>
          <a:p>
            <a:pPr lvl="1"/>
            <a:endParaRPr lang="en-US" dirty="0"/>
          </a:p>
        </p:txBody>
      </p:sp>
    </p:spTree>
    <p:extLst>
      <p:ext uri="{BB962C8B-B14F-4D97-AF65-F5344CB8AC3E}">
        <p14:creationId xmlns:p14="http://schemas.microsoft.com/office/powerpoint/2010/main" val="94811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9BD7-9B71-49A1-B1D2-B344EE51FCEF}"/>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93E236F5-D22C-4D32-AB0E-CDE6D02903C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Bobbitt, Z. (2019, April 20).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How to Normalize Data in 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Statology</a:t>
            </a:r>
            <a:r>
              <a:rPr lang="en-US" sz="1800" dirty="0">
                <a:effectLst/>
                <a:latin typeface="Calibri" panose="020F0502020204030204" pitchFamily="34" charset="0"/>
                <a:ea typeface="Calibri" panose="020F0502020204030204" pitchFamily="34" charset="0"/>
                <a:cs typeface="Times New Roman" panose="02020603050405020304" pitchFamily="18" charset="0"/>
              </a:rPr>
              <a:t>: https://www.statology.org/how-to-normalize-data-in-r/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Clark Science Center. (2016).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Lab 8 - 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Clark Science Center @ Smith College: https://www.science.smith.edu/~jcrouser/SDS293/labs/lab8-r.html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James, G., Witten, D., Hastie, 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Tibshirani</a:t>
            </a:r>
            <a:r>
              <a:rPr lang="en-US" sz="1800" dirty="0">
                <a:effectLst/>
                <a:latin typeface="Calibri" panose="020F0502020204030204" pitchFamily="34" charset="0"/>
                <a:ea typeface="Calibri" panose="020F0502020204030204" pitchFamily="34" charset="0"/>
                <a:cs typeface="Times New Roman" panose="02020603050405020304" pitchFamily="18" charset="0"/>
              </a:rPr>
              <a:t>, R. (2021).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An Introduction to Statistical Learning with Applications in R Second Edition.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Springer.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KARA, M., SAYINCI, B., ELKOCA, E., ÖZTÜRK, İ., &amp; ÖZMEN, T. B. (2013). Seed Size and Shape Analysis of Registered Common Bean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Phaseolusvulgaris</a:t>
            </a:r>
            <a:r>
              <a:rPr lang="en-US" sz="1800" dirty="0">
                <a:effectLst/>
                <a:latin typeface="Calibri" panose="020F0502020204030204" pitchFamily="34" charset="0"/>
                <a:ea typeface="Calibri" panose="020F0502020204030204" pitchFamily="34" charset="0"/>
                <a:cs typeface="Times New Roman" panose="02020603050405020304" pitchFamily="18" charset="0"/>
              </a:rPr>
              <a:t> L.) Cultivars in Turkey Using Digital Photography.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Journal of Agricultural Sciences</a:t>
            </a:r>
            <a:r>
              <a:rPr lang="en-US" sz="1800" dirty="0">
                <a:effectLst/>
                <a:latin typeface="Calibri" panose="020F0502020204030204" pitchFamily="34" charset="0"/>
                <a:ea typeface="Calibri" panose="020F0502020204030204" pitchFamily="34" charset="0"/>
                <a:cs typeface="Times New Roman" panose="02020603050405020304" pitchFamily="18" charset="0"/>
              </a:rPr>
              <a:t>, 220-221.</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UCLA: Statistical Consulting Group. (n.d.).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Multinomial Logistic Regression | R Data Analysis Examples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UCLA Advanced Research Computing: https://stats.oarc.ucla.edu/r/dae/multinomial-logistic-regression/</a:t>
            </a:r>
          </a:p>
          <a:p>
            <a:r>
              <a:rPr lang="en-US" sz="1800" dirty="0" err="1">
                <a:effectLst/>
                <a:latin typeface="Calibri" panose="020F0502020204030204" pitchFamily="34" charset="0"/>
                <a:ea typeface="Calibri" panose="020F0502020204030204" pitchFamily="34" charset="0"/>
                <a:cs typeface="Times New Roman" panose="02020603050405020304" pitchFamily="18" charset="0"/>
              </a:rPr>
              <a:t>Xiaozhou</a:t>
            </a:r>
            <a:r>
              <a:rPr lang="en-US" sz="1800" dirty="0">
                <a:effectLst/>
                <a:latin typeface="Calibri" panose="020F0502020204030204" pitchFamily="34" charset="0"/>
                <a:ea typeface="Calibri" panose="020F0502020204030204" pitchFamily="34" charset="0"/>
                <a:cs typeface="Times New Roman" panose="02020603050405020304" pitchFamily="18" charset="0"/>
              </a:rPr>
              <a:t>, Y. (2020, May 9).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Linear Discriminant Analysis, Explained</a:t>
            </a:r>
            <a:r>
              <a:rPr lang="en-US" sz="1800" dirty="0">
                <a:effectLst/>
                <a:latin typeface="Calibri" panose="020F0502020204030204" pitchFamily="34" charset="0"/>
                <a:ea typeface="Calibri" panose="020F0502020204030204" pitchFamily="34" charset="0"/>
                <a:cs typeface="Times New Roman" panose="02020603050405020304" pitchFamily="18" charset="0"/>
              </a:rPr>
              <a:t>. Retrieved from Towards Data Science: https://towardsdatascience.com/linear-discriminant-analysis-explained-f88be6c1e00b</a:t>
            </a:r>
          </a:p>
          <a:p>
            <a:endParaRPr lang="en-US" dirty="0"/>
          </a:p>
        </p:txBody>
      </p:sp>
    </p:spTree>
    <p:extLst>
      <p:ext uri="{BB962C8B-B14F-4D97-AF65-F5344CB8AC3E}">
        <p14:creationId xmlns:p14="http://schemas.microsoft.com/office/powerpoint/2010/main" val="209912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2204-878A-45F7-9915-22F4C202AE85}"/>
              </a:ext>
            </a:extLst>
          </p:cNvPr>
          <p:cNvSpPr>
            <a:spLocks noGrp="1"/>
          </p:cNvSpPr>
          <p:nvPr>
            <p:ph type="title"/>
          </p:nvPr>
        </p:nvSpPr>
        <p:spPr/>
        <p:txBody>
          <a:bodyPr/>
          <a:lstStyle/>
          <a:p>
            <a:r>
              <a:rPr lang="en-US" dirty="0"/>
              <a:t>Intro and Objective</a:t>
            </a:r>
          </a:p>
        </p:txBody>
      </p:sp>
      <p:sp>
        <p:nvSpPr>
          <p:cNvPr id="3" name="Content Placeholder 2">
            <a:extLst>
              <a:ext uri="{FF2B5EF4-FFF2-40B4-BE49-F238E27FC236}">
                <a16:creationId xmlns:a16="http://schemas.microsoft.com/office/drawing/2014/main" id="{99669857-0514-4216-BC4B-69812AE48BC8}"/>
              </a:ext>
            </a:extLst>
          </p:cNvPr>
          <p:cNvSpPr>
            <a:spLocks noGrp="1"/>
          </p:cNvSpPr>
          <p:nvPr>
            <p:ph idx="1"/>
          </p:nvPr>
        </p:nvSpPr>
        <p:spPr/>
        <p:txBody>
          <a:bodyPr>
            <a:normAutofit fontScale="92500" lnSpcReduction="10000"/>
          </a:bodyPr>
          <a:lstStyle/>
          <a:p>
            <a:r>
              <a:rPr lang="en-US" dirty="0"/>
              <a:t>Objective: Test various predictive analytics algorithms for multiclass classification to sort beans based on their morphometric measurements</a:t>
            </a:r>
          </a:p>
          <a:p>
            <a:r>
              <a:rPr lang="en-US" dirty="0"/>
              <a:t>Dataset</a:t>
            </a:r>
          </a:p>
          <a:p>
            <a:pPr lvl="1"/>
            <a:r>
              <a:rPr lang="en-US" dirty="0"/>
              <a:t>3000 observations</a:t>
            </a:r>
          </a:p>
          <a:p>
            <a:pPr lvl="1"/>
            <a:r>
              <a:rPr lang="en-US" dirty="0"/>
              <a:t>500 observations per class</a:t>
            </a:r>
          </a:p>
          <a:p>
            <a:pPr lvl="1"/>
            <a:r>
              <a:rPr lang="en-US" dirty="0"/>
              <a:t>6 classes</a:t>
            </a:r>
          </a:p>
          <a:p>
            <a:pPr lvl="1"/>
            <a:r>
              <a:rPr lang="en-US" dirty="0"/>
              <a:t>No additional assumptions</a:t>
            </a:r>
          </a:p>
          <a:p>
            <a:r>
              <a:rPr lang="en-US" dirty="0"/>
              <a:t>Measures</a:t>
            </a:r>
          </a:p>
          <a:p>
            <a:pPr lvl="1"/>
            <a:r>
              <a:rPr lang="en-US" dirty="0"/>
              <a:t>Accuracy</a:t>
            </a:r>
          </a:p>
          <a:p>
            <a:pPr lvl="1"/>
            <a:r>
              <a:rPr lang="en-US" dirty="0"/>
              <a:t>Weight differential between predictions and actual values</a:t>
            </a:r>
          </a:p>
          <a:p>
            <a:pPr lvl="1"/>
            <a:r>
              <a:rPr lang="en-US" dirty="0"/>
              <a:t>Cost differential between predictions and actual values</a:t>
            </a:r>
          </a:p>
        </p:txBody>
      </p:sp>
    </p:spTree>
    <p:extLst>
      <p:ext uri="{BB962C8B-B14F-4D97-AF65-F5344CB8AC3E}">
        <p14:creationId xmlns:p14="http://schemas.microsoft.com/office/powerpoint/2010/main" val="203780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797D-856F-468A-881E-4624B55A48FF}"/>
              </a:ext>
            </a:extLst>
          </p:cNvPr>
          <p:cNvSpPr>
            <a:spLocks noGrp="1"/>
          </p:cNvSpPr>
          <p:nvPr>
            <p:ph type="title"/>
          </p:nvPr>
        </p:nvSpPr>
        <p:spPr/>
        <p:txBody>
          <a:bodyPr/>
          <a:lstStyle/>
          <a:p>
            <a:r>
              <a:rPr lang="en-US" dirty="0"/>
              <a:t>Intro and Objective</a:t>
            </a:r>
          </a:p>
        </p:txBody>
      </p:sp>
      <p:sp>
        <p:nvSpPr>
          <p:cNvPr id="3" name="Content Placeholder 2">
            <a:extLst>
              <a:ext uri="{FF2B5EF4-FFF2-40B4-BE49-F238E27FC236}">
                <a16:creationId xmlns:a16="http://schemas.microsoft.com/office/drawing/2014/main" id="{7A1309D1-BB80-4BA3-A74E-80984FEC976F}"/>
              </a:ext>
            </a:extLst>
          </p:cNvPr>
          <p:cNvSpPr>
            <a:spLocks noGrp="1"/>
          </p:cNvSpPr>
          <p:nvPr>
            <p:ph idx="1"/>
          </p:nvPr>
        </p:nvSpPr>
        <p:spPr/>
        <p:txBody>
          <a:bodyPr/>
          <a:lstStyle/>
          <a:p>
            <a:r>
              <a:rPr lang="en-US" dirty="0"/>
              <a:t>Dependent Variable Classes:</a:t>
            </a:r>
          </a:p>
          <a:p>
            <a:pPr lvl="1"/>
            <a:endParaRPr lang="en-US" dirty="0"/>
          </a:p>
          <a:p>
            <a:pPr lvl="1"/>
            <a:endParaRPr lang="en-US" dirty="0"/>
          </a:p>
          <a:p>
            <a:pPr lvl="1"/>
            <a:endParaRPr lang="en-US" dirty="0"/>
          </a:p>
          <a:p>
            <a:pPr lvl="1"/>
            <a:endParaRPr lang="en-US" dirty="0"/>
          </a:p>
          <a:p>
            <a:r>
              <a:rPr lang="en-US" dirty="0"/>
              <a:t>Independent Variables:</a:t>
            </a:r>
          </a:p>
          <a:p>
            <a:endParaRPr lang="en-US" dirty="0"/>
          </a:p>
        </p:txBody>
      </p:sp>
      <p:pic>
        <p:nvPicPr>
          <p:cNvPr id="7" name="Picture 6">
            <a:extLst>
              <a:ext uri="{FF2B5EF4-FFF2-40B4-BE49-F238E27FC236}">
                <a16:creationId xmlns:a16="http://schemas.microsoft.com/office/drawing/2014/main" id="{946E44A0-F2EB-4834-8A70-CA274693D533}"/>
              </a:ext>
            </a:extLst>
          </p:cNvPr>
          <p:cNvPicPr>
            <a:picLocks noChangeAspect="1"/>
          </p:cNvPicPr>
          <p:nvPr/>
        </p:nvPicPr>
        <p:blipFill>
          <a:blip r:embed="rId2"/>
          <a:stretch>
            <a:fillRect/>
          </a:stretch>
        </p:blipFill>
        <p:spPr>
          <a:xfrm>
            <a:off x="0" y="2725791"/>
            <a:ext cx="12192000" cy="1406418"/>
          </a:xfrm>
          <a:prstGeom prst="rect">
            <a:avLst/>
          </a:prstGeom>
        </p:spPr>
      </p:pic>
      <p:pic>
        <p:nvPicPr>
          <p:cNvPr id="9" name="Picture 8">
            <a:extLst>
              <a:ext uri="{FF2B5EF4-FFF2-40B4-BE49-F238E27FC236}">
                <a16:creationId xmlns:a16="http://schemas.microsoft.com/office/drawing/2014/main" id="{ED48F361-CF9A-49CD-8D2D-E90D059EAC13}"/>
              </a:ext>
            </a:extLst>
          </p:cNvPr>
          <p:cNvPicPr>
            <a:picLocks noChangeAspect="1"/>
          </p:cNvPicPr>
          <p:nvPr/>
        </p:nvPicPr>
        <p:blipFill>
          <a:blip r:embed="rId3"/>
          <a:stretch>
            <a:fillRect/>
          </a:stretch>
        </p:blipFill>
        <p:spPr>
          <a:xfrm>
            <a:off x="790026" y="4676545"/>
            <a:ext cx="7868748" cy="1648055"/>
          </a:xfrm>
          <a:prstGeom prst="rect">
            <a:avLst/>
          </a:prstGeom>
        </p:spPr>
      </p:pic>
    </p:spTree>
    <p:extLst>
      <p:ext uri="{BB962C8B-B14F-4D97-AF65-F5344CB8AC3E}">
        <p14:creationId xmlns:p14="http://schemas.microsoft.com/office/powerpoint/2010/main" val="13406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4825-AA72-468F-AAE1-3CEDF739378C}"/>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8CF75825-E07C-407B-8A21-6FBA02C854DB}"/>
              </a:ext>
            </a:extLst>
          </p:cNvPr>
          <p:cNvSpPr>
            <a:spLocks noGrp="1"/>
          </p:cNvSpPr>
          <p:nvPr>
            <p:ph idx="1"/>
          </p:nvPr>
        </p:nvSpPr>
        <p:spPr/>
        <p:txBody>
          <a:bodyPr>
            <a:normAutofit fontScale="77500" lnSpcReduction="20000"/>
          </a:bodyPr>
          <a:lstStyle/>
          <a:p>
            <a:r>
              <a:rPr lang="en-US" dirty="0"/>
              <a:t>Validation Technique</a:t>
            </a:r>
          </a:p>
          <a:p>
            <a:pPr lvl="1"/>
            <a:r>
              <a:rPr lang="en-US" dirty="0"/>
              <a:t>Leave One Out Cross-Validation</a:t>
            </a:r>
          </a:p>
          <a:p>
            <a:pPr lvl="1"/>
            <a:r>
              <a:rPr lang="en-US" dirty="0"/>
              <a:t>80/20 data split with 80% of the data being used for training and validation while the last 20 is used to test the final model(s) and obtain a final accuracy rate</a:t>
            </a:r>
          </a:p>
          <a:p>
            <a:r>
              <a:rPr lang="en-US" dirty="0"/>
              <a:t>Normalization/Standardization Technique</a:t>
            </a:r>
          </a:p>
          <a:p>
            <a:pPr lvl="1"/>
            <a:r>
              <a:rPr lang="en-US" dirty="0"/>
              <a:t>Z-Score</a:t>
            </a:r>
          </a:p>
          <a:p>
            <a:r>
              <a:rPr lang="en-US" dirty="0"/>
              <a:t>Feature Selection Method</a:t>
            </a:r>
          </a:p>
          <a:p>
            <a:pPr lvl="1"/>
            <a:r>
              <a:rPr lang="en-US" dirty="0"/>
              <a:t>Best Subset Selection with residual sum of squares and then adjusted R^2 as the criteria for feature selection</a:t>
            </a:r>
          </a:p>
          <a:p>
            <a:r>
              <a:rPr lang="en-US" dirty="0"/>
              <a:t>Statistical Models</a:t>
            </a:r>
          </a:p>
          <a:p>
            <a:pPr lvl="1"/>
            <a:r>
              <a:rPr lang="en-US" dirty="0"/>
              <a:t>Multinomial Logistic Regression</a:t>
            </a:r>
          </a:p>
          <a:p>
            <a:pPr lvl="1"/>
            <a:r>
              <a:rPr lang="en-US" dirty="0"/>
              <a:t>Linear Discriminant Analysis</a:t>
            </a:r>
          </a:p>
          <a:p>
            <a:pPr lvl="1"/>
            <a:r>
              <a:rPr lang="en-US" dirty="0"/>
              <a:t>K-Nearest Neighbors Classifier</a:t>
            </a:r>
          </a:p>
          <a:p>
            <a:pPr lvl="1"/>
            <a:r>
              <a:rPr lang="en-US" dirty="0"/>
              <a:t>Quadratic Discriminant Analysis</a:t>
            </a:r>
          </a:p>
          <a:p>
            <a:pPr lvl="1"/>
            <a:r>
              <a:rPr lang="en-US" dirty="0"/>
              <a:t>Naïve Bayes</a:t>
            </a:r>
          </a:p>
        </p:txBody>
      </p:sp>
    </p:spTree>
    <p:extLst>
      <p:ext uri="{BB962C8B-B14F-4D97-AF65-F5344CB8AC3E}">
        <p14:creationId xmlns:p14="http://schemas.microsoft.com/office/powerpoint/2010/main" val="124313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2FD1-431A-4A33-8E37-312B2B6863DB}"/>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AB5A49AB-CCC9-498D-A5E1-9E1B9F576D36}"/>
              </a:ext>
            </a:extLst>
          </p:cNvPr>
          <p:cNvPicPr>
            <a:picLocks noGrp="1" noChangeAspect="1"/>
          </p:cNvPicPr>
          <p:nvPr>
            <p:ph idx="1"/>
          </p:nvPr>
        </p:nvPicPr>
        <p:blipFill>
          <a:blip r:embed="rId2"/>
          <a:stretch>
            <a:fillRect/>
          </a:stretch>
        </p:blipFill>
        <p:spPr>
          <a:xfrm>
            <a:off x="378832" y="2283031"/>
            <a:ext cx="5915851" cy="3629532"/>
          </a:xfrm>
        </p:spPr>
      </p:pic>
      <p:pic>
        <p:nvPicPr>
          <p:cNvPr id="7" name="Picture 6">
            <a:extLst>
              <a:ext uri="{FF2B5EF4-FFF2-40B4-BE49-F238E27FC236}">
                <a16:creationId xmlns:a16="http://schemas.microsoft.com/office/drawing/2014/main" id="{FE8F0BD7-564F-4C7B-BBB5-874305313359}"/>
              </a:ext>
            </a:extLst>
          </p:cNvPr>
          <p:cNvPicPr>
            <a:picLocks noChangeAspect="1"/>
          </p:cNvPicPr>
          <p:nvPr/>
        </p:nvPicPr>
        <p:blipFill>
          <a:blip r:embed="rId3"/>
          <a:stretch>
            <a:fillRect/>
          </a:stretch>
        </p:blipFill>
        <p:spPr>
          <a:xfrm>
            <a:off x="6096000" y="2283031"/>
            <a:ext cx="5877745" cy="3629532"/>
          </a:xfrm>
          <a:prstGeom prst="rect">
            <a:avLst/>
          </a:prstGeom>
        </p:spPr>
      </p:pic>
    </p:spTree>
    <p:extLst>
      <p:ext uri="{BB962C8B-B14F-4D97-AF65-F5344CB8AC3E}">
        <p14:creationId xmlns:p14="http://schemas.microsoft.com/office/powerpoint/2010/main" val="4101705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6ACE-94EC-4E59-9BD9-07370B2879E9}"/>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CC826970-E52C-4995-ADAB-8324A2A402C6}"/>
              </a:ext>
            </a:extLst>
          </p:cNvPr>
          <p:cNvPicPr>
            <a:picLocks noGrp="1" noChangeAspect="1"/>
          </p:cNvPicPr>
          <p:nvPr>
            <p:ph idx="1"/>
          </p:nvPr>
        </p:nvPicPr>
        <p:blipFill>
          <a:blip r:embed="rId2"/>
          <a:stretch>
            <a:fillRect/>
          </a:stretch>
        </p:blipFill>
        <p:spPr>
          <a:xfrm>
            <a:off x="455538" y="2533907"/>
            <a:ext cx="5858693" cy="3620005"/>
          </a:xfrm>
        </p:spPr>
      </p:pic>
      <p:pic>
        <p:nvPicPr>
          <p:cNvPr id="7" name="Picture 6">
            <a:extLst>
              <a:ext uri="{FF2B5EF4-FFF2-40B4-BE49-F238E27FC236}">
                <a16:creationId xmlns:a16="http://schemas.microsoft.com/office/drawing/2014/main" id="{D974EADB-2F3B-4FE5-908A-46ED27FBA0FD}"/>
              </a:ext>
            </a:extLst>
          </p:cNvPr>
          <p:cNvPicPr>
            <a:picLocks noChangeAspect="1"/>
          </p:cNvPicPr>
          <p:nvPr/>
        </p:nvPicPr>
        <p:blipFill>
          <a:blip r:embed="rId3"/>
          <a:stretch>
            <a:fillRect/>
          </a:stretch>
        </p:blipFill>
        <p:spPr>
          <a:xfrm>
            <a:off x="6314231" y="2533907"/>
            <a:ext cx="5877769" cy="3639058"/>
          </a:xfrm>
          <a:prstGeom prst="rect">
            <a:avLst/>
          </a:prstGeom>
        </p:spPr>
      </p:pic>
    </p:spTree>
    <p:extLst>
      <p:ext uri="{BB962C8B-B14F-4D97-AF65-F5344CB8AC3E}">
        <p14:creationId xmlns:p14="http://schemas.microsoft.com/office/powerpoint/2010/main" val="213748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C152-D329-485C-881E-E393F452C0D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76ED4BD9-892A-4A0F-820A-EEF3746BB58A}"/>
              </a:ext>
            </a:extLst>
          </p:cNvPr>
          <p:cNvPicPr>
            <a:picLocks noGrp="1" noChangeAspect="1"/>
          </p:cNvPicPr>
          <p:nvPr>
            <p:ph idx="1"/>
          </p:nvPr>
        </p:nvPicPr>
        <p:blipFill>
          <a:blip r:embed="rId2"/>
          <a:stretch>
            <a:fillRect/>
          </a:stretch>
        </p:blipFill>
        <p:spPr>
          <a:xfrm>
            <a:off x="275413" y="2390068"/>
            <a:ext cx="5820587" cy="3543795"/>
          </a:xfrm>
        </p:spPr>
      </p:pic>
      <p:pic>
        <p:nvPicPr>
          <p:cNvPr id="7" name="Picture 6">
            <a:extLst>
              <a:ext uri="{FF2B5EF4-FFF2-40B4-BE49-F238E27FC236}">
                <a16:creationId xmlns:a16="http://schemas.microsoft.com/office/drawing/2014/main" id="{D0CE5E76-99A1-449C-8E9E-A9D1003533AB}"/>
              </a:ext>
            </a:extLst>
          </p:cNvPr>
          <p:cNvPicPr>
            <a:picLocks noChangeAspect="1"/>
          </p:cNvPicPr>
          <p:nvPr/>
        </p:nvPicPr>
        <p:blipFill>
          <a:blip r:embed="rId3"/>
          <a:stretch>
            <a:fillRect/>
          </a:stretch>
        </p:blipFill>
        <p:spPr>
          <a:xfrm>
            <a:off x="6096000" y="2390068"/>
            <a:ext cx="5982535" cy="3743847"/>
          </a:xfrm>
          <a:prstGeom prst="rect">
            <a:avLst/>
          </a:prstGeom>
        </p:spPr>
      </p:pic>
    </p:spTree>
    <p:extLst>
      <p:ext uri="{BB962C8B-B14F-4D97-AF65-F5344CB8AC3E}">
        <p14:creationId xmlns:p14="http://schemas.microsoft.com/office/powerpoint/2010/main" val="318901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BB31-8818-41D8-8AA0-0AA7C812AA52}"/>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23D2B676-AF79-4D9F-906C-25DED0947B7E}"/>
              </a:ext>
            </a:extLst>
          </p:cNvPr>
          <p:cNvPicPr>
            <a:picLocks noGrp="1" noChangeAspect="1"/>
          </p:cNvPicPr>
          <p:nvPr>
            <p:ph idx="1"/>
          </p:nvPr>
        </p:nvPicPr>
        <p:blipFill>
          <a:blip r:embed="rId2"/>
          <a:stretch>
            <a:fillRect/>
          </a:stretch>
        </p:blipFill>
        <p:spPr>
          <a:xfrm>
            <a:off x="432980" y="2265237"/>
            <a:ext cx="5839640" cy="3600953"/>
          </a:xfrm>
        </p:spPr>
      </p:pic>
      <p:pic>
        <p:nvPicPr>
          <p:cNvPr id="7" name="Picture 6">
            <a:extLst>
              <a:ext uri="{FF2B5EF4-FFF2-40B4-BE49-F238E27FC236}">
                <a16:creationId xmlns:a16="http://schemas.microsoft.com/office/drawing/2014/main" id="{359E7AC1-ACEF-44BF-9C5A-87FF0ECE82ED}"/>
              </a:ext>
            </a:extLst>
          </p:cNvPr>
          <p:cNvPicPr>
            <a:picLocks noChangeAspect="1"/>
          </p:cNvPicPr>
          <p:nvPr/>
        </p:nvPicPr>
        <p:blipFill>
          <a:blip r:embed="rId3"/>
          <a:stretch>
            <a:fillRect/>
          </a:stretch>
        </p:blipFill>
        <p:spPr>
          <a:xfrm>
            <a:off x="6272620" y="2265237"/>
            <a:ext cx="5906324" cy="3686689"/>
          </a:xfrm>
          <a:prstGeom prst="rect">
            <a:avLst/>
          </a:prstGeom>
        </p:spPr>
      </p:pic>
    </p:spTree>
    <p:extLst>
      <p:ext uri="{BB962C8B-B14F-4D97-AF65-F5344CB8AC3E}">
        <p14:creationId xmlns:p14="http://schemas.microsoft.com/office/powerpoint/2010/main" val="389925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1C57-92DB-4D5A-B1A4-3F627ABE50B4}"/>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94A17D83-3819-41DF-82CC-506D71E64F28}"/>
              </a:ext>
            </a:extLst>
          </p:cNvPr>
          <p:cNvPicPr>
            <a:picLocks noGrp="1" noChangeAspect="1"/>
          </p:cNvPicPr>
          <p:nvPr>
            <p:ph idx="1"/>
          </p:nvPr>
        </p:nvPicPr>
        <p:blipFill>
          <a:blip r:embed="rId2"/>
          <a:stretch>
            <a:fillRect/>
          </a:stretch>
        </p:blipFill>
        <p:spPr>
          <a:xfrm>
            <a:off x="115359" y="2424441"/>
            <a:ext cx="5980642" cy="3270505"/>
          </a:xfrm>
        </p:spPr>
      </p:pic>
      <p:pic>
        <p:nvPicPr>
          <p:cNvPr id="9" name="Picture 8">
            <a:extLst>
              <a:ext uri="{FF2B5EF4-FFF2-40B4-BE49-F238E27FC236}">
                <a16:creationId xmlns:a16="http://schemas.microsoft.com/office/drawing/2014/main" id="{E9B9435F-7A46-409C-948F-CADB9017285E}"/>
              </a:ext>
            </a:extLst>
          </p:cNvPr>
          <p:cNvPicPr>
            <a:picLocks noChangeAspect="1"/>
          </p:cNvPicPr>
          <p:nvPr/>
        </p:nvPicPr>
        <p:blipFill>
          <a:blip r:embed="rId3"/>
          <a:stretch>
            <a:fillRect/>
          </a:stretch>
        </p:blipFill>
        <p:spPr>
          <a:xfrm>
            <a:off x="6241748" y="2579836"/>
            <a:ext cx="5515745" cy="3115110"/>
          </a:xfrm>
          <a:prstGeom prst="rect">
            <a:avLst/>
          </a:prstGeom>
        </p:spPr>
      </p:pic>
    </p:spTree>
    <p:extLst>
      <p:ext uri="{BB962C8B-B14F-4D97-AF65-F5344CB8AC3E}">
        <p14:creationId xmlns:p14="http://schemas.microsoft.com/office/powerpoint/2010/main" val="422561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1107</TotalTime>
  <Words>745</Words>
  <Application>Microsoft Office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Palatino Linotype</vt:lpstr>
      <vt:lpstr>Wingdings 2</vt:lpstr>
      <vt:lpstr>Presentation on brainstorming</vt:lpstr>
      <vt:lpstr>Predicting Bean Type Based on Metamorphic Measurements</vt:lpstr>
      <vt:lpstr>Intro and Objective</vt:lpstr>
      <vt:lpstr>Intro and Objective</vt:lpstr>
      <vt:lpstr>Methods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Exploratory Analysis</vt:lpstr>
      <vt:lpstr>Predictive Analysis</vt:lpstr>
      <vt:lpstr>Results Analysis</vt:lpstr>
      <vt:lpstr>Results Analysis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Bean Type Based on Metamorphic Measurements</dc:title>
  <dc:creator>Gunawardena, Gavin</dc:creator>
  <cp:lastModifiedBy>Gunawardena, Gavin</cp:lastModifiedBy>
  <cp:revision>9</cp:revision>
  <dcterms:created xsi:type="dcterms:W3CDTF">2022-04-03T21:10:04Z</dcterms:created>
  <dcterms:modified xsi:type="dcterms:W3CDTF">2022-08-12T09:10:17Z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