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2"/>
  </p:notesMasterIdLst>
  <p:handoutMasterIdLst>
    <p:handoutMasterId r:id="rId13"/>
  </p:handoutMasterIdLst>
  <p:sldIdLst>
    <p:sldId id="256" r:id="rId5"/>
    <p:sldId id="265" r:id="rId6"/>
    <p:sldId id="266" r:id="rId7"/>
    <p:sldId id="267" r:id="rId8"/>
    <p:sldId id="268" r:id="rId9"/>
    <p:sldId id="269"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2/20/2023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2/20/2023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2/20/2023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2/20/2023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nbviewer.org/github/ggunaward/Misc/blob/main/Vegas.com%20Assessment%20Code%20Gavin%20Gunawardena.ipynb"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lotly.com/~ggunaward/1/"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hart-studio.plotly.com/~ggunaward/3/#/"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Vegas.Com Assessment on Employee Data</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fontScale="70000" lnSpcReduction="20000"/>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By Gavin Gunawardena</a:t>
            </a:r>
          </a:p>
          <a:p>
            <a:pPr algn="ctr"/>
            <a:r>
              <a:rPr lang="en-US" sz="2400">
                <a:latin typeface="Tahoma" panose="020B0604030504040204" pitchFamily="34" charset="0"/>
                <a:ea typeface="Tahoma" panose="020B0604030504040204" pitchFamily="34" charset="0"/>
                <a:cs typeface="Tahoma" panose="020B0604030504040204" pitchFamily="34" charset="0"/>
              </a:rPr>
              <a:t>2/20/2023</a:t>
            </a:r>
            <a:endParaRPr lang="en-US" sz="2400" dirty="0">
              <a:latin typeface="Tahoma" panose="020B0604030504040204" pitchFamily="34" charset="0"/>
              <a:ea typeface="Tahoma" panose="020B0604030504040204" pitchFamily="34" charset="0"/>
              <a:cs typeface="Tahoma" panose="020B0604030504040204" pitchFamily="34" charset="0"/>
            </a:endParaRPr>
          </a:p>
          <a:p>
            <a:pPr algn="ctr"/>
            <a:r>
              <a:rPr lang="en-US" sz="2400" dirty="0">
                <a:latin typeface="Tahoma" panose="020B0604030504040204" pitchFamily="34" charset="0"/>
                <a:ea typeface="Tahoma" panose="020B0604030504040204" pitchFamily="34" charset="0"/>
                <a:cs typeface="Tahoma" panose="020B0604030504040204" pitchFamily="34" charset="0"/>
              </a:rPr>
              <a:t>Code: </a:t>
            </a:r>
            <a:r>
              <a:rPr lang="en-US" sz="2400" dirty="0">
                <a:latin typeface="Tahoma" panose="020B0604030504040204" pitchFamily="34" charset="0"/>
                <a:ea typeface="Tahoma" panose="020B0604030504040204" pitchFamily="34" charset="0"/>
                <a:cs typeface="Tahoma" panose="020B0604030504040204" pitchFamily="34" charset="0"/>
                <a:hlinkClick r:id="rId2"/>
              </a:rPr>
              <a:t>https://nbviewer.org/github/ggunaward/Misc/blob/main/Vegas.com%20Assessment%20Code%20Gavin%20Gunawardena.ipynb</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B4AC-B1E5-FF0E-C839-D0A601B8970E}"/>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1356B157-A827-8A6F-DD59-8018FF3244D1}"/>
              </a:ext>
            </a:extLst>
          </p:cNvPr>
          <p:cNvSpPr>
            <a:spLocks noGrp="1"/>
          </p:cNvSpPr>
          <p:nvPr>
            <p:ph idx="1"/>
          </p:nvPr>
        </p:nvSpPr>
        <p:spPr/>
        <p:txBody>
          <a:bodyPr/>
          <a:lstStyle/>
          <a:p>
            <a:r>
              <a:rPr lang="en-US" dirty="0"/>
              <a:t>Objective</a:t>
            </a:r>
          </a:p>
          <a:p>
            <a:pPr lvl="1"/>
            <a:r>
              <a:rPr lang="en-US" dirty="0"/>
              <a:t>Look for insights in the employee data</a:t>
            </a:r>
          </a:p>
          <a:p>
            <a:pPr lvl="1"/>
            <a:r>
              <a:rPr lang="en-US" dirty="0"/>
              <a:t>Find some justifiable recommendations</a:t>
            </a:r>
          </a:p>
          <a:p>
            <a:r>
              <a:rPr lang="en-US" dirty="0"/>
              <a:t>Assumptions</a:t>
            </a:r>
          </a:p>
          <a:p>
            <a:pPr lvl="1"/>
            <a:r>
              <a:rPr lang="en-US" dirty="0"/>
              <a:t>Data may not be clean</a:t>
            </a:r>
          </a:p>
          <a:p>
            <a:pPr lvl="1"/>
            <a:r>
              <a:rPr lang="en-US" dirty="0"/>
              <a:t>Data is current</a:t>
            </a:r>
          </a:p>
        </p:txBody>
      </p:sp>
    </p:spTree>
    <p:extLst>
      <p:ext uri="{BB962C8B-B14F-4D97-AF65-F5344CB8AC3E}">
        <p14:creationId xmlns:p14="http://schemas.microsoft.com/office/powerpoint/2010/main" val="266351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0B75-B792-ED9C-5AE7-9B94D1E54393}"/>
              </a:ext>
            </a:extLst>
          </p:cNvPr>
          <p:cNvSpPr>
            <a:spLocks noGrp="1"/>
          </p:cNvSpPr>
          <p:nvPr>
            <p:ph type="title"/>
          </p:nvPr>
        </p:nvSpPr>
        <p:spPr/>
        <p:txBody>
          <a:bodyPr/>
          <a:lstStyle/>
          <a:p>
            <a:r>
              <a:rPr lang="en-US" dirty="0"/>
              <a:t>Initial Plan</a:t>
            </a:r>
          </a:p>
        </p:txBody>
      </p:sp>
      <p:sp>
        <p:nvSpPr>
          <p:cNvPr id="3" name="Content Placeholder 2">
            <a:extLst>
              <a:ext uri="{FF2B5EF4-FFF2-40B4-BE49-F238E27FC236}">
                <a16:creationId xmlns:a16="http://schemas.microsoft.com/office/drawing/2014/main" id="{C3CBBE4E-4639-9FCB-CC21-68609A5BB691}"/>
              </a:ext>
            </a:extLst>
          </p:cNvPr>
          <p:cNvSpPr>
            <a:spLocks noGrp="1"/>
          </p:cNvSpPr>
          <p:nvPr>
            <p:ph idx="1"/>
          </p:nvPr>
        </p:nvSpPr>
        <p:spPr>
          <a:xfrm>
            <a:off x="1141412" y="1684422"/>
            <a:ext cx="9905999" cy="4748462"/>
          </a:xfrm>
        </p:spPr>
        <p:txBody>
          <a:bodyPr>
            <a:normAutofit fontScale="70000" lnSpcReduction="20000"/>
          </a:bodyPr>
          <a:lstStyle/>
          <a:p>
            <a:r>
              <a:rPr lang="en-US" dirty="0"/>
              <a:t>A couple of variables were chosen to inspect that may help the business</a:t>
            </a:r>
          </a:p>
          <a:p>
            <a:pPr lvl="1"/>
            <a:r>
              <a:rPr lang="en-US" dirty="0"/>
              <a:t>Job Satisfaction (</a:t>
            </a:r>
            <a:r>
              <a:rPr lang="en-US" dirty="0" err="1"/>
              <a:t>JobSatisfaction</a:t>
            </a:r>
            <a:r>
              <a:rPr lang="en-US" dirty="0"/>
              <a:t>)</a:t>
            </a:r>
          </a:p>
          <a:p>
            <a:pPr lvl="1"/>
            <a:r>
              <a:rPr lang="en-US" dirty="0"/>
              <a:t>Turnover Rate (</a:t>
            </a:r>
            <a:r>
              <a:rPr lang="en-US" dirty="0" err="1"/>
              <a:t>YearsAtCompany</a:t>
            </a:r>
            <a:r>
              <a:rPr lang="en-US" dirty="0"/>
              <a:t>)</a:t>
            </a:r>
          </a:p>
          <a:p>
            <a:r>
              <a:rPr lang="en-US" dirty="0"/>
              <a:t>Exploratory Analysis</a:t>
            </a:r>
          </a:p>
          <a:p>
            <a:pPr lvl="1"/>
            <a:r>
              <a:rPr lang="en-US" dirty="0"/>
              <a:t>Compare the chosen variables with numeric variables in the dataset to decide on what to focus on based on which of the chosen variables have stronger correlations with the numeric variables</a:t>
            </a:r>
          </a:p>
          <a:p>
            <a:pPr lvl="1"/>
            <a:r>
              <a:rPr lang="en-US" dirty="0"/>
              <a:t>Numeric variables are scaled for better comparison via visualization and more accurate data modeling</a:t>
            </a:r>
          </a:p>
          <a:p>
            <a:pPr lvl="2"/>
            <a:r>
              <a:rPr lang="en-US" dirty="0"/>
              <a:t>Min-max scaling was used, utilizing the minimum and maximum value of each numeric variable to set their values between 0 and 1.</a:t>
            </a:r>
          </a:p>
          <a:p>
            <a:pPr lvl="1"/>
            <a:r>
              <a:rPr lang="en-US" dirty="0"/>
              <a:t>Numeric variables were also grouped and aggregated by mean for the visualizations</a:t>
            </a:r>
          </a:p>
          <a:p>
            <a:r>
              <a:rPr lang="en-US" dirty="0"/>
              <a:t>Trend Analysis</a:t>
            </a:r>
          </a:p>
          <a:p>
            <a:pPr lvl="1"/>
            <a:r>
              <a:rPr lang="en-US" dirty="0"/>
              <a:t>Ridge Regression</a:t>
            </a:r>
          </a:p>
          <a:p>
            <a:pPr lvl="2"/>
            <a:r>
              <a:rPr lang="en-US" dirty="0"/>
              <a:t>Linear regression with a penalty term to minimize coefficients that have the least correlation with the target variable, improving model fit by increasing bias but decreasing variance compared to regular linear regression</a:t>
            </a:r>
          </a:p>
          <a:p>
            <a:pPr lvl="2"/>
            <a:r>
              <a:rPr lang="en-US" dirty="0"/>
              <a:t>Chosen as it is commonly  used  in many industries due to being simple and not a black box (it’s easy to showcase inner workings)</a:t>
            </a:r>
          </a:p>
          <a:p>
            <a:pPr lvl="2"/>
            <a:r>
              <a:rPr lang="en-US" dirty="0"/>
              <a:t>Combats common issues in datasets like multicollinearity (target variables being correlated with each other), but more importantly helps narrow down variables to those with the strongest correlations to the target variables</a:t>
            </a:r>
          </a:p>
          <a:p>
            <a:pPr lvl="1"/>
            <a:endParaRPr lang="en-US" dirty="0"/>
          </a:p>
        </p:txBody>
      </p:sp>
    </p:spTree>
    <p:extLst>
      <p:ext uri="{BB962C8B-B14F-4D97-AF65-F5344CB8AC3E}">
        <p14:creationId xmlns:p14="http://schemas.microsoft.com/office/powerpoint/2010/main" val="3211432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8320-D561-51CE-641D-87C51BB8BCC1}"/>
              </a:ext>
            </a:extLst>
          </p:cNvPr>
          <p:cNvSpPr>
            <a:spLocks noGrp="1"/>
          </p:cNvSpPr>
          <p:nvPr>
            <p:ph type="title"/>
          </p:nvPr>
        </p:nvSpPr>
        <p:spPr>
          <a:xfrm>
            <a:off x="1143001" y="0"/>
            <a:ext cx="9905998" cy="1478570"/>
          </a:xfrm>
        </p:spPr>
        <p:txBody>
          <a:bodyPr/>
          <a:lstStyle/>
          <a:p>
            <a:r>
              <a:rPr lang="en-US" dirty="0"/>
              <a:t>Exploratory Analysis 1</a:t>
            </a:r>
          </a:p>
        </p:txBody>
      </p:sp>
      <p:pic>
        <p:nvPicPr>
          <p:cNvPr id="17" name="Content Placeholder 16" descr="Chart, line chart">
            <a:extLst>
              <a:ext uri="{FF2B5EF4-FFF2-40B4-BE49-F238E27FC236}">
                <a16:creationId xmlns:a16="http://schemas.microsoft.com/office/drawing/2014/main" id="{79886201-2DC7-907E-8A4F-5CDBE0898197}"/>
              </a:ext>
            </a:extLst>
          </p:cNvPr>
          <p:cNvPicPr>
            <a:picLocks noGrp="1" noChangeAspect="1"/>
          </p:cNvPicPr>
          <p:nvPr>
            <p:ph idx="1"/>
          </p:nvPr>
        </p:nvPicPr>
        <p:blipFill>
          <a:blip r:embed="rId2"/>
          <a:stretch>
            <a:fillRect/>
          </a:stretch>
        </p:blipFill>
        <p:spPr>
          <a:xfrm>
            <a:off x="1143001" y="1248111"/>
            <a:ext cx="6188532" cy="5304457"/>
          </a:xfrm>
        </p:spPr>
      </p:pic>
      <p:sp>
        <p:nvSpPr>
          <p:cNvPr id="18" name="TextBox 17">
            <a:extLst>
              <a:ext uri="{FF2B5EF4-FFF2-40B4-BE49-F238E27FC236}">
                <a16:creationId xmlns:a16="http://schemas.microsoft.com/office/drawing/2014/main" id="{2DCE68E5-2408-6864-4C18-98D075C2404C}"/>
              </a:ext>
            </a:extLst>
          </p:cNvPr>
          <p:cNvSpPr txBox="1"/>
          <p:nvPr/>
        </p:nvSpPr>
        <p:spPr>
          <a:xfrm>
            <a:off x="7880808" y="1478570"/>
            <a:ext cx="383671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“Job satisfaction” data does not have strong correlations with any of the numeric variables</a:t>
            </a:r>
          </a:p>
          <a:p>
            <a:pPr marL="285750" indent="-285750">
              <a:buFont typeface="Arial" panose="020B0604020202020204" pitchFamily="34" charset="0"/>
              <a:buChar char="•"/>
            </a:pPr>
            <a:r>
              <a:rPr lang="en-US" dirty="0"/>
              <a:t>Interactive chart link: </a:t>
            </a:r>
            <a:r>
              <a:rPr lang="en-US" dirty="0">
                <a:hlinkClick r:id="rId3"/>
              </a:rPr>
              <a:t>https://plotly.com/~ggunaward/1/</a:t>
            </a:r>
            <a:endParaRPr lang="en-US" dirty="0"/>
          </a:p>
          <a:p>
            <a:pPr marL="285750" indent="-285750">
              <a:buFont typeface="Arial" panose="020B0604020202020204" pitchFamily="34" charset="0"/>
              <a:buChar char="•"/>
            </a:pPr>
            <a:r>
              <a:rPr lang="en-US" dirty="0"/>
              <a:t>Note: Numeric variables are scaled here. Please see slide 3 for details</a:t>
            </a:r>
          </a:p>
        </p:txBody>
      </p:sp>
    </p:spTree>
    <p:extLst>
      <p:ext uri="{BB962C8B-B14F-4D97-AF65-F5344CB8AC3E}">
        <p14:creationId xmlns:p14="http://schemas.microsoft.com/office/powerpoint/2010/main" val="224765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D1B6-42F6-4ECC-D8C0-D2FD1B64E63D}"/>
              </a:ext>
            </a:extLst>
          </p:cNvPr>
          <p:cNvSpPr>
            <a:spLocks noGrp="1"/>
          </p:cNvSpPr>
          <p:nvPr>
            <p:ph type="title"/>
          </p:nvPr>
        </p:nvSpPr>
        <p:spPr>
          <a:xfrm>
            <a:off x="1143001" y="0"/>
            <a:ext cx="9905998" cy="1478570"/>
          </a:xfrm>
        </p:spPr>
        <p:txBody>
          <a:bodyPr/>
          <a:lstStyle/>
          <a:p>
            <a:r>
              <a:rPr lang="en-US" dirty="0"/>
              <a:t>Exploratory Analysis 2</a:t>
            </a:r>
          </a:p>
        </p:txBody>
      </p:sp>
      <p:pic>
        <p:nvPicPr>
          <p:cNvPr id="9" name="Content Placeholder 8" descr="Chart&#10;&#10;Description automatically generated">
            <a:extLst>
              <a:ext uri="{FF2B5EF4-FFF2-40B4-BE49-F238E27FC236}">
                <a16:creationId xmlns:a16="http://schemas.microsoft.com/office/drawing/2014/main" id="{D5F5A02E-B07D-6C00-283E-2008D40801C2}"/>
              </a:ext>
            </a:extLst>
          </p:cNvPr>
          <p:cNvPicPr>
            <a:picLocks noGrp="1" noChangeAspect="1"/>
          </p:cNvPicPr>
          <p:nvPr>
            <p:ph idx="1"/>
          </p:nvPr>
        </p:nvPicPr>
        <p:blipFill>
          <a:blip r:embed="rId2"/>
          <a:stretch>
            <a:fillRect/>
          </a:stretch>
        </p:blipFill>
        <p:spPr>
          <a:xfrm>
            <a:off x="1040116" y="1120816"/>
            <a:ext cx="6086547" cy="5217040"/>
          </a:xfrm>
        </p:spPr>
      </p:pic>
      <p:sp>
        <p:nvSpPr>
          <p:cNvPr id="10" name="TextBox 9">
            <a:extLst>
              <a:ext uri="{FF2B5EF4-FFF2-40B4-BE49-F238E27FC236}">
                <a16:creationId xmlns:a16="http://schemas.microsoft.com/office/drawing/2014/main" id="{467D3A46-C0BB-825F-96FF-61D5B0F2EC4E}"/>
              </a:ext>
            </a:extLst>
          </p:cNvPr>
          <p:cNvSpPr txBox="1"/>
          <p:nvPr/>
        </p:nvSpPr>
        <p:spPr>
          <a:xfrm>
            <a:off x="7880808" y="1478570"/>
            <a:ext cx="367645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“Years at Company” has strong correlations with other numeric variables, but also a lot more noise</a:t>
            </a:r>
          </a:p>
          <a:p>
            <a:pPr marL="285750" indent="-285750">
              <a:buFont typeface="Arial" panose="020B0604020202020204" pitchFamily="34" charset="0"/>
              <a:buChar char="•"/>
            </a:pPr>
            <a:r>
              <a:rPr lang="en-US" dirty="0"/>
              <a:t>Interactive chart link: </a:t>
            </a:r>
            <a:r>
              <a:rPr lang="en-US" dirty="0">
                <a:hlinkClick r:id="rId3"/>
              </a:rPr>
              <a:t>https://chart-studio.plotly.com/~ggunaward/3/#/</a:t>
            </a:r>
            <a:endParaRPr lang="en-US" dirty="0"/>
          </a:p>
          <a:p>
            <a:pPr marL="285750" indent="-285750">
              <a:buFont typeface="Arial" panose="020B0604020202020204" pitchFamily="34" charset="0"/>
              <a:buChar char="•"/>
            </a:pPr>
            <a:r>
              <a:rPr lang="en-US" dirty="0"/>
              <a:t>Note: Numeric variables are scaled here. Please see slide 3 for details</a:t>
            </a:r>
          </a:p>
        </p:txBody>
      </p:sp>
    </p:spTree>
    <p:extLst>
      <p:ext uri="{BB962C8B-B14F-4D97-AF65-F5344CB8AC3E}">
        <p14:creationId xmlns:p14="http://schemas.microsoft.com/office/powerpoint/2010/main" val="1914620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0D0A-3FC1-E3F9-5743-09D969902C98}"/>
              </a:ext>
            </a:extLst>
          </p:cNvPr>
          <p:cNvSpPr>
            <a:spLocks noGrp="1"/>
          </p:cNvSpPr>
          <p:nvPr>
            <p:ph type="title"/>
          </p:nvPr>
        </p:nvSpPr>
        <p:spPr/>
        <p:txBody>
          <a:bodyPr/>
          <a:lstStyle/>
          <a:p>
            <a:r>
              <a:rPr lang="en-US" dirty="0"/>
              <a:t>Ridge Regression Results</a:t>
            </a:r>
          </a:p>
        </p:txBody>
      </p:sp>
      <p:pic>
        <p:nvPicPr>
          <p:cNvPr id="10" name="Picture 9" descr="Raw Results">
            <a:extLst>
              <a:ext uri="{FF2B5EF4-FFF2-40B4-BE49-F238E27FC236}">
                <a16:creationId xmlns:a16="http://schemas.microsoft.com/office/drawing/2014/main" id="{4F4C424B-95DD-F911-B1C6-688BD7075C2F}"/>
              </a:ext>
            </a:extLst>
          </p:cNvPr>
          <p:cNvPicPr>
            <a:picLocks noChangeAspect="1"/>
          </p:cNvPicPr>
          <p:nvPr/>
        </p:nvPicPr>
        <p:blipFill>
          <a:blip r:embed="rId2"/>
          <a:stretch>
            <a:fillRect/>
          </a:stretch>
        </p:blipFill>
        <p:spPr>
          <a:xfrm>
            <a:off x="7632773" y="2167290"/>
            <a:ext cx="3200847" cy="1944818"/>
          </a:xfrm>
          <a:prstGeom prst="rect">
            <a:avLst/>
          </a:prstGeom>
        </p:spPr>
      </p:pic>
      <p:sp>
        <p:nvSpPr>
          <p:cNvPr id="13" name="Content Placeholder 12">
            <a:extLst>
              <a:ext uri="{FF2B5EF4-FFF2-40B4-BE49-F238E27FC236}">
                <a16:creationId xmlns:a16="http://schemas.microsoft.com/office/drawing/2014/main" id="{9DEEF8A1-7422-0661-E1A3-1C0EF009337B}"/>
              </a:ext>
            </a:extLst>
          </p:cNvPr>
          <p:cNvSpPr>
            <a:spLocks noGrp="1"/>
          </p:cNvSpPr>
          <p:nvPr>
            <p:ph idx="1"/>
          </p:nvPr>
        </p:nvSpPr>
        <p:spPr>
          <a:xfrm>
            <a:off x="1141413" y="2262433"/>
            <a:ext cx="6491360" cy="3528768"/>
          </a:xfrm>
        </p:spPr>
        <p:txBody>
          <a:bodyPr>
            <a:normAutofit fontScale="92500" lnSpcReduction="20000"/>
          </a:bodyPr>
          <a:lstStyle/>
          <a:p>
            <a:pPr marL="285750" indent="-285750">
              <a:buFont typeface="Arial" panose="020B0604020202020204" pitchFamily="34" charset="0"/>
              <a:buChar char="•"/>
            </a:pPr>
            <a:r>
              <a:rPr lang="en-US" dirty="0"/>
              <a:t>Due to the strong correlations found in the exploratory analysis of turnover rate (</a:t>
            </a:r>
            <a:r>
              <a:rPr lang="en-US" dirty="0" err="1"/>
              <a:t>YearsAtCompany</a:t>
            </a:r>
            <a:r>
              <a:rPr lang="en-US" dirty="0"/>
              <a:t>), the ridge regression results will  be focused on this</a:t>
            </a:r>
          </a:p>
          <a:p>
            <a:pPr marL="742950" lvl="1" indent="-285750">
              <a:buFont typeface="Arial" panose="020B0604020202020204" pitchFamily="34" charset="0"/>
              <a:buChar char="•"/>
            </a:pPr>
            <a:r>
              <a:rPr lang="en-US" dirty="0"/>
              <a:t>Factors effecting Turnover Rate</a:t>
            </a:r>
          </a:p>
          <a:p>
            <a:pPr marL="1200150" lvl="2" indent="-285750">
              <a:buFont typeface="Arial" panose="020B0604020202020204" pitchFamily="34" charset="0"/>
              <a:buChar char="•"/>
            </a:pPr>
            <a:r>
              <a:rPr lang="en-US" dirty="0"/>
              <a:t>Years with current manager (strong positive correlation)</a:t>
            </a:r>
          </a:p>
          <a:p>
            <a:pPr marL="1200150" lvl="2" indent="-285750">
              <a:buFont typeface="Arial" panose="020B0604020202020204" pitchFamily="34" charset="0"/>
              <a:buChar char="•"/>
            </a:pPr>
            <a:r>
              <a:rPr lang="en-US" dirty="0"/>
              <a:t>Total working years (strong positive correlation)</a:t>
            </a:r>
          </a:p>
          <a:p>
            <a:pPr marL="1200150" lvl="2" indent="-285750">
              <a:buFont typeface="Arial" panose="020B0604020202020204" pitchFamily="34" charset="0"/>
              <a:buChar char="•"/>
            </a:pPr>
            <a:r>
              <a:rPr lang="en-US" dirty="0"/>
              <a:t>Years in current role (strong positive correlation)</a:t>
            </a:r>
          </a:p>
          <a:p>
            <a:pPr marL="1200150" lvl="2" indent="-285750">
              <a:buFont typeface="Arial" panose="020B0604020202020204" pitchFamily="34" charset="0"/>
              <a:buChar char="•"/>
            </a:pPr>
            <a:r>
              <a:rPr lang="en-US" dirty="0"/>
              <a:t>Years since last promotion (medium positive correlation)</a:t>
            </a:r>
          </a:p>
          <a:p>
            <a:pPr marL="1200150" lvl="2" indent="-285750">
              <a:buFont typeface="Arial" panose="020B0604020202020204" pitchFamily="34" charset="0"/>
              <a:buChar char="•"/>
            </a:pPr>
            <a:r>
              <a:rPr lang="en-US" dirty="0"/>
              <a:t>Job Role = Therapist (minor negative correlation)</a:t>
            </a:r>
          </a:p>
          <a:p>
            <a:endParaRPr lang="en-US" dirty="0"/>
          </a:p>
        </p:txBody>
      </p:sp>
      <p:sp>
        <p:nvSpPr>
          <p:cNvPr id="14" name="TextBox 13">
            <a:extLst>
              <a:ext uri="{FF2B5EF4-FFF2-40B4-BE49-F238E27FC236}">
                <a16:creationId xmlns:a16="http://schemas.microsoft.com/office/drawing/2014/main" id="{CB10A160-C21E-6F1D-ECC4-108110DBBF14}"/>
              </a:ext>
            </a:extLst>
          </p:cNvPr>
          <p:cNvSpPr txBox="1"/>
          <p:nvPr/>
        </p:nvSpPr>
        <p:spPr>
          <a:xfrm>
            <a:off x="7767687" y="4147794"/>
            <a:ext cx="2846894" cy="367645"/>
          </a:xfrm>
          <a:prstGeom prst="rect">
            <a:avLst/>
          </a:prstGeom>
          <a:noFill/>
        </p:spPr>
        <p:txBody>
          <a:bodyPr wrap="square" rtlCol="0">
            <a:spAutoFit/>
          </a:bodyPr>
          <a:lstStyle/>
          <a:p>
            <a:pPr marL="285750" indent="-285750">
              <a:buFont typeface="Arial" panose="020B0604020202020204" pitchFamily="34" charset="0"/>
              <a:buChar char="•"/>
            </a:pPr>
            <a:r>
              <a:rPr lang="en-US" dirty="0"/>
              <a:t>Raw Results</a:t>
            </a:r>
          </a:p>
        </p:txBody>
      </p:sp>
    </p:spTree>
    <p:extLst>
      <p:ext uri="{BB962C8B-B14F-4D97-AF65-F5344CB8AC3E}">
        <p14:creationId xmlns:p14="http://schemas.microsoft.com/office/powerpoint/2010/main" val="1726037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797ED-4014-50C5-8224-CF2701B283B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19DA96B-6008-D3F2-1A58-187526870ABC}"/>
              </a:ext>
            </a:extLst>
          </p:cNvPr>
          <p:cNvSpPr>
            <a:spLocks noGrp="1"/>
          </p:cNvSpPr>
          <p:nvPr>
            <p:ph idx="1"/>
          </p:nvPr>
        </p:nvSpPr>
        <p:spPr>
          <a:xfrm>
            <a:off x="1141412" y="2677211"/>
            <a:ext cx="9905999" cy="3113989"/>
          </a:xfrm>
        </p:spPr>
        <p:txBody>
          <a:bodyPr/>
          <a:lstStyle/>
          <a:p>
            <a:r>
              <a:rPr lang="en-US" dirty="0"/>
              <a:t>Improvements can be made to turnover rates for the company by:</a:t>
            </a:r>
          </a:p>
          <a:p>
            <a:pPr lvl="1"/>
            <a:r>
              <a:rPr lang="en-US" dirty="0"/>
              <a:t>Increasing years with current managers</a:t>
            </a:r>
          </a:p>
          <a:p>
            <a:pPr lvl="1"/>
            <a:r>
              <a:rPr lang="en-US" dirty="0"/>
              <a:t>Slowing down how quickly roles are changed and promotions are given</a:t>
            </a:r>
          </a:p>
          <a:p>
            <a:pPr lvl="1"/>
            <a:r>
              <a:rPr lang="en-US" dirty="0"/>
              <a:t>Improving working conditions or benefits for therapists working for the company</a:t>
            </a:r>
          </a:p>
        </p:txBody>
      </p:sp>
    </p:spTree>
    <p:extLst>
      <p:ext uri="{BB962C8B-B14F-4D97-AF65-F5344CB8AC3E}">
        <p14:creationId xmlns:p14="http://schemas.microsoft.com/office/powerpoint/2010/main" val="2603814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E7866CFD-F94E-4AE5-ACEA-86FEC0F48A10}">
  <ds:schemaRefs>
    <ds:schemaRef ds:uri="http://schemas.microsoft.com/office/2006/documentManagement/types"/>
    <ds:schemaRef ds:uri="71af3243-3dd4-4a8d-8c0d-dd76da1f02a5"/>
    <ds:schemaRef ds:uri="http://schemas.microsoft.com/office/infopath/2007/PartnerControls"/>
    <ds:schemaRef ds:uri="http://purl.org/dc/terms/"/>
    <ds:schemaRef ds:uri="http://www.w3.org/XML/1998/namespace"/>
    <ds:schemaRef ds:uri="http://schemas.openxmlformats.org/package/2006/metadata/core-properties"/>
    <ds:schemaRef ds:uri="http://purl.org/dc/elements/1.1/"/>
    <ds:schemaRef ds:uri="16c05727-aa75-4e4a-9b5f-8a80a1165891"/>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250</TotalTime>
  <Words>485</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Rockwell</vt:lpstr>
      <vt:lpstr>Tahoma</vt:lpstr>
      <vt:lpstr>Tw Cen MT</vt:lpstr>
      <vt:lpstr>Circuit</vt:lpstr>
      <vt:lpstr>Vegas.Com Assessment on Employee Data</vt:lpstr>
      <vt:lpstr>Objective</vt:lpstr>
      <vt:lpstr>Initial Plan</vt:lpstr>
      <vt:lpstr>Exploratory Analysis 1</vt:lpstr>
      <vt:lpstr>Exploratory Analysis 2</vt:lpstr>
      <vt:lpstr>Ridge Regression 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Vegas.Com Assessment on Employee Data</dc:title>
  <dc:creator>Gunawardena, Gavin</dc:creator>
  <cp:lastModifiedBy>Gunawardena, Gavin</cp:lastModifiedBy>
  <cp:revision>8</cp:revision>
  <dcterms:created xsi:type="dcterms:W3CDTF">2023-02-20T01:59:55Z</dcterms:created>
  <dcterms:modified xsi:type="dcterms:W3CDTF">2023-02-20T17:06:41Z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