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ldrich"/>
      <p:regular r:id="rId13"/>
    </p:embeddedFont>
    <p:embeddedFont>
      <p:font typeface="Advent Pro Medium"/>
      <p:regular r:id="rId14"/>
      <p:bold r:id="rId15"/>
      <p:italic r:id="rId16"/>
      <p:boldItalic r:id="rId17"/>
    </p:embeddedFont>
    <p:embeddedFont>
      <p:font typeface="Advent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3527D0-10EF-4ADB-8300-4B1D42CCB287}">
  <a:tblStyle styleId="{133527D0-10EF-4ADB-8300-4B1D42CCB2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dventPro-boldItalic.fntdata"/><Relationship Id="rId13" Type="http://schemas.openxmlformats.org/officeDocument/2006/relationships/font" Target="fonts/Aldrich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dventProMedium-bold.fntdata"/><Relationship Id="rId14" Type="http://schemas.openxmlformats.org/officeDocument/2006/relationships/font" Target="fonts/AdventProMedium-regular.fntdata"/><Relationship Id="rId17" Type="http://schemas.openxmlformats.org/officeDocument/2006/relationships/font" Target="fonts/AdventProMedium-boldItalic.fntdata"/><Relationship Id="rId16" Type="http://schemas.openxmlformats.org/officeDocument/2006/relationships/font" Target="fonts/AdventPro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dventPro-bold.fntdata"/><Relationship Id="rId6" Type="http://schemas.openxmlformats.org/officeDocument/2006/relationships/slide" Target="slides/slide1.xml"/><Relationship Id="rId18" Type="http://schemas.openxmlformats.org/officeDocument/2006/relationships/font" Target="fonts/Advent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85a95f62f_0_30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85a95f62f_0_30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4e2da93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4e2da93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8bab2fe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8bab2fe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4d899407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4d899407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4d899407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4d899407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Relire pour limiter les erreurs de majuscules, de caractères manquants…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c’est dans le sens des relations avec des collègues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4d899407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4d899407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092225" y="873680"/>
            <a:ext cx="49593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092475" y="3890443"/>
            <a:ext cx="49593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2197650" y="3078475"/>
            <a:ext cx="47487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363475" y="1273964"/>
            <a:ext cx="4400440" cy="25955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3"/>
          <p:cNvGrpSpPr/>
          <p:nvPr/>
        </p:nvGrpSpPr>
        <p:grpSpPr>
          <a:xfrm>
            <a:off x="938675" y="215450"/>
            <a:ext cx="1660050" cy="554100"/>
            <a:chOff x="938675" y="215450"/>
            <a:chExt cx="1660050" cy="554100"/>
          </a:xfrm>
        </p:grpSpPr>
        <p:sp>
          <p:nvSpPr>
            <p:cNvPr id="17" name="Google Shape;17;p3"/>
            <p:cNvSpPr/>
            <p:nvPr/>
          </p:nvSpPr>
          <p:spPr>
            <a:xfrm>
              <a:off x="938675" y="215450"/>
              <a:ext cx="600900" cy="5541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00AB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458650" y="215450"/>
              <a:ext cx="600900" cy="5541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00AB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997825" y="215450"/>
              <a:ext cx="600900" cy="5541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00AB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100003">
            <a:off x="-1932600" y="3729828"/>
            <a:ext cx="4400439" cy="259557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>
            <p:ph type="title"/>
          </p:nvPr>
        </p:nvSpPr>
        <p:spPr>
          <a:xfrm>
            <a:off x="713225" y="536450"/>
            <a:ext cx="68949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82650" y="1945475"/>
            <a:ext cx="7178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30" name="Google Shape;30;p5"/>
          <p:cNvGrpSpPr/>
          <p:nvPr/>
        </p:nvGrpSpPr>
        <p:grpSpPr>
          <a:xfrm>
            <a:off x="720025" y="4331513"/>
            <a:ext cx="1660050" cy="554100"/>
            <a:chOff x="439750" y="360325"/>
            <a:chExt cx="1660050" cy="554100"/>
          </a:xfrm>
        </p:grpSpPr>
        <p:sp>
          <p:nvSpPr>
            <p:cNvPr id="31" name="Google Shape;31;p5"/>
            <p:cNvSpPr/>
            <p:nvPr/>
          </p:nvSpPr>
          <p:spPr>
            <a:xfrm>
              <a:off x="439750" y="360325"/>
              <a:ext cx="600900" cy="5541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00AB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959725" y="360325"/>
              <a:ext cx="600900" cy="5541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00AB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1498900" y="360325"/>
              <a:ext cx="600900" cy="5541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rgbClr val="00AB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3">
            <a:off x="7065474" y="-1392003"/>
            <a:ext cx="4916873" cy="3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700003">
            <a:off x="-2868427" y="-1392003"/>
            <a:ext cx="4916873" cy="3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8100000">
            <a:off x="-3058917" y="2668693"/>
            <a:ext cx="4916876" cy="363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7286033" y="2668693"/>
            <a:ext cx="4916876" cy="36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099999">
            <a:off x="-4038473" y="-3812434"/>
            <a:ext cx="7657250" cy="8935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493135">
            <a:off x="7547268" y="-817276"/>
            <a:ext cx="2675654" cy="271355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2197650" y="3078475"/>
            <a:ext cx="4748700" cy="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0" name="Google Shape;50;p8"/>
          <p:cNvGrpSpPr/>
          <p:nvPr/>
        </p:nvGrpSpPr>
        <p:grpSpPr>
          <a:xfrm rot="5400000">
            <a:off x="4173082" y="3083650"/>
            <a:ext cx="786600" cy="2666275"/>
            <a:chOff x="8357395" y="2343975"/>
            <a:chExt cx="786600" cy="2666275"/>
          </a:xfrm>
        </p:grpSpPr>
        <p:sp>
          <p:nvSpPr>
            <p:cNvPr id="51" name="Google Shape;51;p8"/>
            <p:cNvSpPr/>
            <p:nvPr/>
          </p:nvSpPr>
          <p:spPr>
            <a:xfrm>
              <a:off x="8357395" y="2343975"/>
              <a:ext cx="786600" cy="7869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rgbClr val="00AB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8357395" y="2970433"/>
              <a:ext cx="786600" cy="7869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rgbClr val="00AB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8357395" y="3596892"/>
              <a:ext cx="786600" cy="7869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rgbClr val="00AB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8357395" y="4223350"/>
              <a:ext cx="786600" cy="7869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rgbClr val="00AB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3615437" y="-361900"/>
            <a:ext cx="8812037" cy="6518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9"/>
          <p:cNvGrpSpPr/>
          <p:nvPr/>
        </p:nvGrpSpPr>
        <p:grpSpPr>
          <a:xfrm rot="5400000">
            <a:off x="7055395" y="3156100"/>
            <a:ext cx="786600" cy="2666275"/>
            <a:chOff x="8357395" y="2343975"/>
            <a:chExt cx="786600" cy="2666275"/>
          </a:xfrm>
        </p:grpSpPr>
        <p:sp>
          <p:nvSpPr>
            <p:cNvPr id="59" name="Google Shape;59;p9"/>
            <p:cNvSpPr/>
            <p:nvPr/>
          </p:nvSpPr>
          <p:spPr>
            <a:xfrm>
              <a:off x="8357395" y="2343975"/>
              <a:ext cx="786600" cy="7869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rgbClr val="00AB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8357395" y="2970433"/>
              <a:ext cx="786600" cy="7869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rgbClr val="00AB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8357395" y="3596892"/>
              <a:ext cx="786600" cy="7869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rgbClr val="00AB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8357395" y="4223350"/>
              <a:ext cx="786600" cy="7869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rgbClr val="00AB8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3" name="Google Shape;6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092947" y="-628300"/>
            <a:ext cx="2675651" cy="27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361900"/>
            <a:ext cx="9144003" cy="6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713225" y="395772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drich"/>
              <a:buNone/>
              <a:defRPr sz="2800">
                <a:latin typeface="Aldrich"/>
                <a:ea typeface="Aldrich"/>
                <a:cs typeface="Aldrich"/>
                <a:sym typeface="Aldrich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b="1" sz="28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b="1" sz="28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b="1" sz="28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b="1" sz="28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b="1" sz="28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b="1" sz="28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b="1" sz="28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b="1" sz="28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ldrich"/>
              <a:buNone/>
              <a:defRPr b="1" sz="28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310975"/>
            <a:ext cx="77175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●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○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dvent Pro Medium"/>
              <a:buChar char="■"/>
              <a:defRPr>
                <a:solidFill>
                  <a:schemeClr val="l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python.org/3/" TargetMode="External"/><Relationship Id="rId4" Type="http://schemas.openxmlformats.org/officeDocument/2006/relationships/hyperlink" Target="https://python.doctor/" TargetMode="External"/><Relationship Id="rId5" Type="http://schemas.openxmlformats.org/officeDocument/2006/relationships/hyperlink" Target="https://chat.opena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598325" y="-2798065"/>
            <a:ext cx="7657249" cy="89356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>
            <p:ph type="ctrTitle"/>
          </p:nvPr>
        </p:nvSpPr>
        <p:spPr>
          <a:xfrm>
            <a:off x="1583225" y="1116300"/>
            <a:ext cx="59778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Binomotron</a:t>
            </a:r>
            <a:endParaRPr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By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Quenet Gwendal</a:t>
            </a:r>
            <a:endParaRPr sz="4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Pertron Laura</a:t>
            </a:r>
            <a:endParaRPr sz="4600"/>
          </a:p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2092475" y="3890443"/>
            <a:ext cx="49593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400000">
            <a:off x="-2385215" y="-260920"/>
            <a:ext cx="4916874" cy="36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2385215" y="1745230"/>
            <a:ext cx="4916874" cy="3637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3"/>
          <p:cNvGrpSpPr/>
          <p:nvPr/>
        </p:nvGrpSpPr>
        <p:grpSpPr>
          <a:xfrm>
            <a:off x="1483569" y="3153493"/>
            <a:ext cx="1120875" cy="554100"/>
            <a:chOff x="439750" y="360325"/>
            <a:chExt cx="1120875" cy="554100"/>
          </a:xfrm>
        </p:grpSpPr>
        <p:sp>
          <p:nvSpPr>
            <p:cNvPr id="84" name="Google Shape;84;p13"/>
            <p:cNvSpPr/>
            <p:nvPr/>
          </p:nvSpPr>
          <p:spPr>
            <a:xfrm>
              <a:off x="439750" y="360325"/>
              <a:ext cx="600900" cy="5541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959725" y="360325"/>
              <a:ext cx="600900" cy="5541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3"/>
          <p:cNvGrpSpPr/>
          <p:nvPr/>
        </p:nvGrpSpPr>
        <p:grpSpPr>
          <a:xfrm rot="-5400000">
            <a:off x="6824815" y="2053514"/>
            <a:ext cx="786600" cy="1413358"/>
            <a:chOff x="8357395" y="3596892"/>
            <a:chExt cx="786600" cy="1413358"/>
          </a:xfrm>
        </p:grpSpPr>
        <p:sp>
          <p:nvSpPr>
            <p:cNvPr id="87" name="Google Shape;87;p13"/>
            <p:cNvSpPr/>
            <p:nvPr/>
          </p:nvSpPr>
          <p:spPr>
            <a:xfrm>
              <a:off x="8357395" y="4223350"/>
              <a:ext cx="786600" cy="7869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357395" y="3596892"/>
              <a:ext cx="786600" cy="786900"/>
            </a:xfrm>
            <a:prstGeom prst="mathMultiply">
              <a:avLst>
                <a:gd fmla="val 23520" name="adj1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13250" y="399650"/>
            <a:ext cx="7717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354325" y="1190125"/>
            <a:ext cx="7076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Démonstration</a:t>
            </a:r>
            <a:endParaRPr sz="16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Présentation du schéma de la base de données créée</a:t>
            </a:r>
            <a:endParaRPr sz="16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dvent Pro Medium"/>
              <a:buChar char="-"/>
            </a:pPr>
            <a:r>
              <a:rPr lang="en" sz="1600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Quelles difficultés ? </a:t>
            </a:r>
            <a:endParaRPr sz="16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dvent Pro Medium"/>
              <a:buChar char="-"/>
            </a:pPr>
            <a:r>
              <a:rPr lang="en" sz="1600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Quelles solutions ? </a:t>
            </a:r>
            <a:endParaRPr sz="16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Présentation du code </a:t>
            </a:r>
            <a:endParaRPr sz="16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dvent Pro Medium"/>
              <a:buChar char="-"/>
            </a:pPr>
            <a:r>
              <a:rPr lang="en" sz="1600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Quelles difficultés ? </a:t>
            </a:r>
            <a:endParaRPr sz="16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dvent Pro Medium"/>
              <a:buChar char="-"/>
            </a:pPr>
            <a:r>
              <a:rPr lang="en" sz="1600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Quelles solutions ? </a:t>
            </a:r>
            <a:endParaRPr sz="16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Une conclusion </a:t>
            </a:r>
            <a:endParaRPr sz="16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dvent Pro Medium"/>
              <a:buChar char="-"/>
            </a:pPr>
            <a:r>
              <a:rPr lang="en" sz="1600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Qu’avez-vous appris ? </a:t>
            </a:r>
            <a:endParaRPr sz="16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dvent Pro Medium"/>
              <a:buChar char="-"/>
            </a:pPr>
            <a:r>
              <a:rPr lang="en" sz="1600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Comment ? </a:t>
            </a:r>
            <a:endParaRPr sz="16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dvent Pro Medium"/>
              <a:buChar char="-"/>
            </a:pPr>
            <a:r>
              <a:rPr lang="en" sz="1600">
                <a:solidFill>
                  <a:srgbClr val="FFFFFF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Ces compétences pourront-elles vous servir ?</a:t>
            </a:r>
            <a:endParaRPr sz="1600">
              <a:solidFill>
                <a:srgbClr val="FFFFFF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13225" y="452700"/>
            <a:ext cx="77175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Présentation du schéma de la base de données créée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275" y="1188600"/>
            <a:ext cx="66294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 données</a:t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713225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{133527D0-10EF-4ADB-8300-4B1D42CCB287}</a:tableStyleId>
              </a:tblPr>
              <a:tblGrid>
                <a:gridCol w="3735775"/>
                <a:gridCol w="3735775"/>
              </a:tblGrid>
              <a:tr h="51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Difficultés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Solutions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</a:tr>
              <a:tr h="51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Compréhension fonctionnement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Internet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Mise en commun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</a:tr>
              <a:tr h="51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Plantages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Patience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Rechargement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13225" y="478775"/>
            <a:ext cx="77175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Présentation du code </a:t>
            </a:r>
            <a:endParaRPr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713225" y="16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{133527D0-10EF-4ADB-8300-4B1D42CCB287}</a:tableStyleId>
              </a:tblPr>
              <a:tblGrid>
                <a:gridCol w="3735775"/>
                <a:gridCol w="3735775"/>
              </a:tblGrid>
              <a:tr h="510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Difficultés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Solutions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</a:tr>
              <a:tr h="51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Manque connaissances/compréhension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Mise en forme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Docs python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ChatGPT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dvent Pro"/>
                          <a:ea typeface="Advent Pro"/>
                          <a:cs typeface="Advent Pro"/>
                          <a:sym typeface="Advent Pro"/>
                        </a:rPr>
                        <a:t>Demandes auprès des autres</a:t>
                      </a:r>
                      <a:endParaRPr sz="1800">
                        <a:solidFill>
                          <a:srgbClr val="FFFFFF"/>
                        </a:solidFill>
                        <a:latin typeface="Advent Pro"/>
                        <a:ea typeface="Advent Pro"/>
                        <a:cs typeface="Advent Pro"/>
                        <a:sym typeface="Advent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91725" y="399650"/>
            <a:ext cx="7717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C</a:t>
            </a:r>
            <a:r>
              <a:rPr lang="en"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rPr>
              <a:t>onclusion </a:t>
            </a: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718425" y="1166550"/>
            <a:ext cx="7664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dvent Pro Medium"/>
              <a:buChar char="-"/>
            </a:pPr>
            <a:r>
              <a:rPr lang="en" sz="1800"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Qu’avez-vous appris ? 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		Relire plusieurs fois/aide chatGPT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		Échanger 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		Mettre en forme du code/découverte fonctions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dvent Pro Medium"/>
              <a:buChar char="-"/>
            </a:pPr>
            <a:r>
              <a:rPr lang="en" sz="1800"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Comment ? 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		Blocages/erreurs du code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Recherches/essais/communication	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dvent Pro Medium"/>
              <a:buChar char="-"/>
            </a:pPr>
            <a:r>
              <a:rPr lang="en" sz="1800"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Ces compétences pourront-elles vous servir ?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		→ limiter perte de temps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		→ social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		→ utiliser outils/moyens disponibles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13225" y="536450"/>
            <a:ext cx="77175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739925" y="1467500"/>
            <a:ext cx="7664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Advent Pro Medium"/>
                <a:ea typeface="Advent Pro Medium"/>
                <a:cs typeface="Advent Pro Medium"/>
                <a:sym typeface="Advent Pro Medium"/>
                <a:hlinkClick r:id="rId3"/>
              </a:rPr>
              <a:t>https://docs.python.org/3/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Advent Pro Medium"/>
                <a:ea typeface="Advent Pro Medium"/>
                <a:cs typeface="Advent Pro Medium"/>
                <a:sym typeface="Advent Pro Medium"/>
                <a:hlinkClick r:id="rId4"/>
              </a:rPr>
              <a:t>https://python.doctor/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hlink"/>
                </a:solidFill>
                <a:uFill>
                  <a:noFill/>
                </a:uFill>
                <a:latin typeface="Advent Pro Medium"/>
                <a:ea typeface="Advent Pro Medium"/>
                <a:cs typeface="Advent Pro Medium"/>
                <a:sym typeface="Advent Pro Medium"/>
                <a:hlinkClick r:id="rId5"/>
              </a:rPr>
              <a:t>https://chat.openai.com/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Camarades</a:t>
            </a:r>
            <a:endParaRPr sz="18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dvent Pro Medium"/>
              <a:ea typeface="Advent Pro Medium"/>
              <a:cs typeface="Advent Pro Medium"/>
              <a:sym typeface="Advent Pr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Testing Company Infographics by Slidesgo">
  <a:themeElements>
    <a:clrScheme name="Simple Light">
      <a:dk1>
        <a:srgbClr val="FFFFFF"/>
      </a:dk1>
      <a:lt1>
        <a:srgbClr val="FFFFFF"/>
      </a:lt1>
      <a:dk2>
        <a:srgbClr val="000607"/>
      </a:dk2>
      <a:lt2>
        <a:srgbClr val="004651"/>
      </a:lt2>
      <a:accent1>
        <a:srgbClr val="00AB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