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5" r:id="rId15"/>
    <p:sldId id="274" r:id="rId16"/>
    <p:sldId id="276" r:id="rId17"/>
    <p:sldId id="277" r:id="rId18"/>
    <p:sldId id="278" r:id="rId19"/>
    <p:sldId id="279" r:id="rId20"/>
    <p:sldId id="285" r:id="rId21"/>
    <p:sldId id="286" r:id="rId22"/>
    <p:sldId id="284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870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26DFA51-7E28-41FC-9515-14B092DF5A43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B29731-67DC-4D85-BAB2-F8182CC1E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7744" y="134076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/>
              <a:t>2012.</a:t>
            </a:r>
            <a:r>
              <a:rPr lang="zh-CN" altLang="en-US" sz="4800" dirty="0" smtClean="0"/>
              <a:t>春 软件工程大作业说明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黄骁飞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清华大学计算机系软件工程实验室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huangxfestudent@gmail.com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分阶段进行，与课程教学同步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每阶段的问题每阶段解决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在每个阶段都要考虑到下一阶段的扩展</a:t>
            </a:r>
            <a:endParaRPr lang="en-US" altLang="zh-CN" dirty="0" smtClean="0"/>
          </a:p>
          <a:p>
            <a:r>
              <a:rPr lang="zh-CN" altLang="en-US" dirty="0" smtClean="0"/>
              <a:t>“有组织，有计划”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每组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人，充分发挥每个人的能力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组长进行协调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分解任务，学会沟通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避免冗余备份、交叉配置</a:t>
            </a:r>
            <a:endParaRPr lang="en-US" altLang="zh-CN" dirty="0" smtClean="0"/>
          </a:p>
          <a:p>
            <a:r>
              <a:rPr lang="zh-CN" altLang="en-US" dirty="0" smtClean="0"/>
              <a:t>体现软件工程思想，以分工合作为基础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“有计划”的大作业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项目开发计划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428736"/>
            <a:ext cx="42767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857628"/>
            <a:ext cx="5357850" cy="284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“有计划”的大作业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文档是分工协作的基础</a:t>
            </a:r>
            <a:endParaRPr lang="en-US" altLang="zh-CN" dirty="0"/>
          </a:p>
          <a:p>
            <a:pPr lvl="1"/>
            <a:r>
              <a:rPr lang="zh-CN" altLang="en-US" dirty="0"/>
              <a:t>研讨时，可以帮助整理思路；</a:t>
            </a:r>
            <a:endParaRPr lang="en-US" altLang="zh-CN" dirty="0"/>
          </a:p>
          <a:p>
            <a:pPr lvl="1"/>
            <a:r>
              <a:rPr lang="zh-CN" altLang="en-US" dirty="0"/>
              <a:t>开发中的公共媒介，便于交流；</a:t>
            </a:r>
            <a:endParaRPr lang="en-US" altLang="zh-CN" dirty="0"/>
          </a:p>
          <a:p>
            <a:pPr lvl="1"/>
            <a:r>
              <a:rPr lang="zh-CN" altLang="en-US" dirty="0"/>
              <a:t>定稿后，可以作为以后维护时的参考资料。</a:t>
            </a:r>
            <a:endParaRPr lang="en-US" altLang="zh-CN" dirty="0"/>
          </a:p>
          <a:p>
            <a:r>
              <a:rPr lang="zh-CN" altLang="en-US" dirty="0"/>
              <a:t>坚持到底，不要虎头蛇尾！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“有计划”的大作业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选择合适的开发环境</a:t>
            </a:r>
            <a:endParaRPr lang="en-US" altLang="zh-CN" dirty="0" smtClean="0"/>
          </a:p>
          <a:p>
            <a:r>
              <a:rPr lang="zh-CN" altLang="en-US" dirty="0" smtClean="0"/>
              <a:t>维护代码和文档</a:t>
            </a:r>
            <a:endParaRPr lang="en-US" altLang="zh-CN" dirty="0" smtClean="0"/>
          </a:p>
          <a:p>
            <a:r>
              <a:rPr lang="zh-CN" altLang="en-US" dirty="0" smtClean="0"/>
              <a:t>明确接口的重要性，理清类继承的层次结构</a:t>
            </a:r>
            <a:endParaRPr lang="en-US" altLang="zh-CN" dirty="0" smtClean="0"/>
          </a:p>
          <a:p>
            <a:r>
              <a:rPr lang="zh-CN" altLang="en-US" dirty="0" smtClean="0"/>
              <a:t>及时进行总结</a:t>
            </a:r>
            <a:endParaRPr lang="en-US" altLang="zh-CN" dirty="0" smtClean="0"/>
          </a:p>
          <a:p>
            <a:r>
              <a:rPr lang="zh-CN" altLang="en-US" dirty="0" smtClean="0"/>
              <a:t>整个大作业以设计为核心：分析、设计、实现和测试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设计文档采用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图描述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UML</a:t>
            </a:r>
            <a:r>
              <a:rPr lang="zh-CN" altLang="en-US" dirty="0" smtClean="0"/>
              <a:t>规范：顺序图、类图、包图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编写设计文档</a:t>
            </a:r>
            <a:endParaRPr lang="en-US" altLang="zh-CN" dirty="0" smtClean="0"/>
          </a:p>
          <a:p>
            <a:r>
              <a:rPr lang="zh-CN" altLang="en-US" dirty="0" smtClean="0"/>
              <a:t>体现“</a:t>
            </a:r>
            <a:r>
              <a:rPr lang="en-US" altLang="zh-CN" dirty="0" smtClean="0"/>
              <a:t>Design Principles”</a:t>
            </a:r>
          </a:p>
          <a:p>
            <a:pPr lvl="1"/>
            <a:r>
              <a:rPr lang="en-US" altLang="zh-CN" dirty="0" smtClean="0"/>
              <a:t>Design for change</a:t>
            </a:r>
          </a:p>
          <a:p>
            <a:pPr lvl="1"/>
            <a:r>
              <a:rPr lang="en-US" altLang="zh-CN" dirty="0" smtClean="0"/>
              <a:t>Design for reuse</a:t>
            </a:r>
          </a:p>
          <a:p>
            <a:r>
              <a:rPr lang="zh-CN" altLang="en-US" dirty="0" smtClean="0"/>
              <a:t>不要“过度设计”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不要滥用设计模式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一幅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图能够表达的信息量要远远大于文字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类图能让所有类的结构和关系变得更加清晰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序列图能够更准确描述一个特定功能中每个类的职责和先后顺序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实现和设计</a:t>
            </a:r>
            <a:r>
              <a:rPr lang="zh-CN" altLang="en-US" dirty="0" smtClean="0"/>
              <a:t>的一致性</a:t>
            </a:r>
            <a:endParaRPr lang="en-US" altLang="zh-CN" dirty="0" smtClean="0"/>
          </a:p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部署开发环境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编写安装部署（运行环境）的说明（建议：文字</a:t>
            </a:r>
            <a:r>
              <a:rPr lang="en-US" altLang="zh-CN" dirty="0" smtClean="0"/>
              <a:t>+</a:t>
            </a:r>
            <a:r>
              <a:rPr lang="zh-CN" altLang="en-US" dirty="0" smtClean="0"/>
              <a:t>图示）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源代码编写风格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注解充分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编码规范（类名，包名的命名规范）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调试与版本控制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做好自我测试！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作业的完成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及时、完整、高质量</a:t>
            </a:r>
            <a:endParaRPr lang="en-US" altLang="zh-CN" dirty="0" smtClean="0"/>
          </a:p>
          <a:p>
            <a:r>
              <a:rPr lang="zh-CN" altLang="en-US" dirty="0" smtClean="0"/>
              <a:t>平时作业有良好的习惯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每个阶段应包括分工、小结等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演示阶段有演示文档，包含必要的说明</a:t>
            </a:r>
            <a:endParaRPr lang="en-US" altLang="zh-CN" dirty="0" smtClean="0"/>
          </a:p>
          <a:p>
            <a:r>
              <a:rPr lang="zh-CN" altLang="en-US" dirty="0" smtClean="0"/>
              <a:t>与其他人交流经验教训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助教联系方式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黄骁飞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E-mail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huangxfestudent@gmail.com</a:t>
            </a:r>
          </a:p>
          <a:p>
            <a:pPr lvl="1"/>
            <a:r>
              <a:rPr lang="zh-CN" altLang="en-US" dirty="0" smtClean="0"/>
              <a:t>手机：</a:t>
            </a:r>
            <a:r>
              <a:rPr lang="en-US" altLang="zh-CN" dirty="0" smtClean="0"/>
              <a:t>15110054990</a:t>
            </a:r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247319626</a:t>
            </a:r>
          </a:p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6278 8788-21</a:t>
            </a:r>
            <a:r>
              <a:rPr lang="zh-CN" altLang="en-US" dirty="0" smtClean="0"/>
              <a:t>电话联系助教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旅游景点管理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建立国内主要旅游景点的</a:t>
            </a:r>
            <a:r>
              <a:rPr lang="zh-CN" altLang="zh-CN" dirty="0" smtClean="0"/>
              <a:t>数据库</a:t>
            </a:r>
            <a:endParaRPr lang="en-US" altLang="zh-CN" dirty="0" smtClean="0"/>
          </a:p>
          <a:p>
            <a:pPr lvl="2"/>
            <a:r>
              <a:rPr lang="zh-CN" altLang="en-US" dirty="0"/>
              <a:t>助教</a:t>
            </a:r>
            <a:r>
              <a:rPr lang="zh-CN" altLang="zh-CN" dirty="0" smtClean="0"/>
              <a:t>提供</a:t>
            </a:r>
            <a:r>
              <a:rPr lang="zh-CN" altLang="zh-CN" dirty="0"/>
              <a:t>国家</a:t>
            </a:r>
            <a:r>
              <a:rPr lang="en-US" altLang="zh-CN" dirty="0"/>
              <a:t>4A</a:t>
            </a:r>
            <a:r>
              <a:rPr lang="zh-CN" altLang="zh-CN" dirty="0"/>
              <a:t>和</a:t>
            </a:r>
            <a:r>
              <a:rPr lang="en-US" altLang="zh-CN" dirty="0"/>
              <a:t>5A</a:t>
            </a:r>
            <a:r>
              <a:rPr lang="zh-CN" altLang="zh-CN" dirty="0" smtClean="0"/>
              <a:t>景区名单</a:t>
            </a:r>
            <a:r>
              <a:rPr lang="zh-CN" altLang="zh-CN" dirty="0"/>
              <a:t>，数据库</a:t>
            </a:r>
            <a:r>
              <a:rPr lang="zh-CN" altLang="zh-CN" dirty="0" smtClean="0"/>
              <a:t>至少</a:t>
            </a:r>
            <a:r>
              <a:rPr lang="zh-CN" altLang="en-US" dirty="0" smtClean="0"/>
              <a:t>要求</a:t>
            </a:r>
            <a:r>
              <a:rPr lang="zh-CN" altLang="zh-CN" dirty="0" smtClean="0"/>
              <a:t>包括</a:t>
            </a:r>
            <a:r>
              <a:rPr lang="zh-CN" altLang="zh-CN" dirty="0"/>
              <a:t>这些</a:t>
            </a:r>
            <a:r>
              <a:rPr lang="zh-CN" altLang="zh-CN" dirty="0" smtClean="0"/>
              <a:t>景区</a:t>
            </a:r>
            <a:endParaRPr lang="en-US" altLang="zh-CN" dirty="0" smtClean="0"/>
          </a:p>
          <a:p>
            <a:pPr lvl="2"/>
            <a:r>
              <a:rPr lang="zh-CN" altLang="zh-CN" dirty="0"/>
              <a:t>鼓励增加额外的景点数据</a:t>
            </a:r>
            <a:endParaRPr lang="zh-CN" altLang="zh-CN" dirty="0"/>
          </a:p>
          <a:p>
            <a:pPr lvl="1"/>
            <a:r>
              <a:rPr lang="zh-CN" altLang="zh-CN" dirty="0"/>
              <a:t>旅游</a:t>
            </a:r>
            <a:r>
              <a:rPr lang="zh-CN" altLang="zh-CN" dirty="0" smtClean="0"/>
              <a:t>景点</a:t>
            </a:r>
            <a:r>
              <a:rPr lang="zh-CN" altLang="en-US" dirty="0" smtClean="0"/>
              <a:t>的添加删除和</a:t>
            </a:r>
            <a:r>
              <a:rPr lang="zh-CN" altLang="en-US" dirty="0" smtClean="0"/>
              <a:t>修改</a:t>
            </a:r>
            <a:endParaRPr lang="en-US" altLang="zh-CN" dirty="0"/>
          </a:p>
          <a:p>
            <a:pPr lvl="2"/>
            <a:r>
              <a:rPr lang="zh-CN" altLang="zh-CN" dirty="0"/>
              <a:t>旅游景点的名称和所在省份、</a:t>
            </a:r>
            <a:r>
              <a:rPr lang="zh-CN" altLang="zh-CN" dirty="0" smtClean="0"/>
              <a:t>城市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是否</a:t>
            </a:r>
            <a:r>
              <a:rPr lang="zh-CN" altLang="zh-CN" dirty="0"/>
              <a:t>游览过该景点、景点评价和照片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每个</a:t>
            </a:r>
            <a:r>
              <a:rPr lang="zh-CN" altLang="zh-CN" dirty="0"/>
              <a:t>小组根据自身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添加其他属性</a:t>
            </a:r>
            <a:endParaRPr lang="zh-CN" altLang="zh-CN" dirty="0"/>
          </a:p>
          <a:p>
            <a:pPr lvl="1"/>
            <a:r>
              <a:rPr lang="zh-CN" altLang="en-US" dirty="0"/>
              <a:t>旅游</a:t>
            </a:r>
            <a:r>
              <a:rPr lang="zh-CN" altLang="en-US" dirty="0" smtClean="0"/>
              <a:t>景点的</a:t>
            </a:r>
            <a:r>
              <a:rPr lang="zh-CN" altLang="en-US" dirty="0" smtClean="0"/>
              <a:t>查询</a:t>
            </a:r>
            <a:endParaRPr lang="en-US" altLang="zh-CN" dirty="0"/>
          </a:p>
          <a:p>
            <a:pPr lvl="2"/>
            <a:r>
              <a:rPr lang="zh-CN" altLang="zh-CN" dirty="0"/>
              <a:t>本要求是提供按照所在省份、名称、是否游览过三种查询方式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可以</a:t>
            </a:r>
            <a:r>
              <a:rPr lang="zh-CN" altLang="zh-CN" dirty="0"/>
              <a:t>根据需求增加其他搜索功能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文档需求</a:t>
            </a:r>
            <a:endParaRPr lang="en-US" altLang="zh-CN" dirty="0" smtClean="0"/>
          </a:p>
          <a:p>
            <a:r>
              <a:rPr lang="zh-CN" altLang="en-US" dirty="0" smtClean="0"/>
              <a:t>实现要求</a:t>
            </a:r>
            <a:endParaRPr lang="en-US" altLang="zh-CN" dirty="0" smtClean="0"/>
          </a:p>
          <a:p>
            <a:r>
              <a:rPr lang="zh-CN" altLang="en-US" dirty="0" smtClean="0"/>
              <a:t>考察内容</a:t>
            </a:r>
            <a:endParaRPr lang="en-US" altLang="zh-CN" dirty="0" smtClean="0"/>
          </a:p>
          <a:p>
            <a:r>
              <a:rPr lang="zh-CN" altLang="en-US" dirty="0" smtClean="0"/>
              <a:t>提交方式</a:t>
            </a:r>
            <a:endParaRPr lang="en-US" altLang="zh-CN" dirty="0" smtClean="0"/>
          </a:p>
          <a:p>
            <a:r>
              <a:rPr lang="zh-CN" altLang="en-US" dirty="0" smtClean="0"/>
              <a:t>评分标准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第一阶段任务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旅游行程制定：</a:t>
            </a:r>
          </a:p>
          <a:p>
            <a:pPr lvl="1"/>
            <a:r>
              <a:rPr lang="zh-CN" altLang="en-US" dirty="0"/>
              <a:t>旅行计划</a:t>
            </a:r>
            <a:r>
              <a:rPr lang="zh-CN" altLang="en-US" dirty="0" smtClean="0"/>
              <a:t>的建立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本</a:t>
            </a:r>
            <a:r>
              <a:rPr lang="zh-CN" altLang="zh-CN" dirty="0"/>
              <a:t>次旅游的时长（开始时间、结束时间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/>
              <a:t>计划游览的景点（可以以天为单位安排行程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/>
              <a:t>其余信息根据各组设计自行添加</a:t>
            </a:r>
            <a:endParaRPr lang="zh-CN" altLang="zh-CN" dirty="0"/>
          </a:p>
          <a:p>
            <a:pPr lvl="1"/>
            <a:r>
              <a:rPr lang="zh-CN" altLang="en-US" dirty="0" smtClean="0"/>
              <a:t>旅行计划的维护和更新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修改删除旅行计划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旅行日志和旅行相关照片图片的更新</a:t>
            </a:r>
            <a:endParaRPr lang="en-US" altLang="zh-CN" dirty="0" smtClean="0"/>
          </a:p>
          <a:p>
            <a:pPr lvl="1"/>
            <a:r>
              <a:rPr lang="zh-CN" altLang="zh-CN" dirty="0"/>
              <a:t>允许添加、删除和修改特定的旅游行程</a:t>
            </a:r>
            <a:endParaRPr lang="en-US" altLang="zh-CN" dirty="0"/>
          </a:p>
          <a:p>
            <a:pPr lvl="1"/>
            <a:r>
              <a:rPr lang="zh-CN" altLang="en-US" dirty="0" smtClean="0"/>
              <a:t>旅行</a:t>
            </a:r>
            <a:r>
              <a:rPr lang="zh-CN" altLang="en-US" dirty="0"/>
              <a:t>计划的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2"/>
            <a:r>
              <a:rPr lang="zh-CN" altLang="zh-CN" dirty="0"/>
              <a:t>基本要求是提供按照时间、景点两种查询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可以</a:t>
            </a:r>
            <a:r>
              <a:rPr lang="zh-CN" altLang="zh-CN" dirty="0"/>
              <a:t>根据需求增加其他搜索功能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9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需要注意：</a:t>
            </a:r>
            <a:endParaRPr lang="en-US" altLang="zh-CN" dirty="0" smtClean="0"/>
          </a:p>
          <a:p>
            <a:pPr lvl="1"/>
            <a:r>
              <a:rPr lang="zh-CN" altLang="zh-CN" dirty="0"/>
              <a:t>照片图片可以既属于某个景点也属于某次旅行，在删除某个景点或者旅行时需要特别</a:t>
            </a:r>
            <a:r>
              <a:rPr lang="zh-CN" altLang="zh-CN" dirty="0" smtClean="0"/>
              <a:t>注意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允许能够添加额外的旅游景点（例如清华大学）；可以加入国外</a:t>
            </a:r>
            <a:r>
              <a:rPr lang="zh-CN" altLang="zh-CN" dirty="0" smtClean="0"/>
              <a:t>景点</a:t>
            </a:r>
            <a:r>
              <a:rPr lang="zh-CN" altLang="en-US" dirty="0" smtClean="0"/>
              <a:t>（地理信息需要增加国家属性）。</a:t>
            </a:r>
            <a:endParaRPr lang="en-US" altLang="zh-CN" dirty="0" smtClean="0"/>
          </a:p>
          <a:p>
            <a:pPr lvl="1"/>
            <a:r>
              <a:rPr lang="zh-CN" altLang="zh-CN" dirty="0"/>
              <a:t>旅游景点和旅游行程中的基本信息要求不为空，自定义信息可以为空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旅游行程包括三种状态：已结束的旅行、正在进行的旅行和将要进行的旅行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旅行日志和照片图片只能在已结束的旅行、正在进行的旅行中添加、删除和修改；旅行时长和游览景点三种状态的旅行都可以添加、删除和修改。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782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本阶段为单机版，</a:t>
            </a:r>
            <a:r>
              <a:rPr lang="zh-CN" altLang="zh-CN" dirty="0"/>
              <a:t>不要求</a:t>
            </a:r>
            <a:r>
              <a:rPr lang="en-US" altLang="zh-CN" dirty="0"/>
              <a:t>C/S</a:t>
            </a:r>
            <a:r>
              <a:rPr lang="zh-CN" altLang="zh-CN" dirty="0"/>
              <a:t>、</a:t>
            </a:r>
            <a:r>
              <a:rPr lang="en-US" altLang="zh-CN" dirty="0"/>
              <a:t>B/S</a:t>
            </a:r>
            <a:r>
              <a:rPr lang="zh-CN" altLang="zh-CN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需要有</a:t>
            </a:r>
            <a:r>
              <a:rPr lang="en-US" altLang="zh-CN" dirty="0" smtClean="0"/>
              <a:t>GUI</a:t>
            </a:r>
            <a:r>
              <a:rPr lang="zh-CN" altLang="zh-CN" dirty="0" smtClean="0"/>
              <a:t>界面</a:t>
            </a:r>
            <a:endParaRPr lang="en-US" altLang="zh-CN" dirty="0" smtClean="0"/>
          </a:p>
          <a:p>
            <a:r>
              <a:rPr lang="zh-CN" altLang="en-US" dirty="0"/>
              <a:t>推荐</a:t>
            </a:r>
            <a:r>
              <a:rPr lang="zh-CN" altLang="en-US" dirty="0" smtClean="0"/>
              <a:t>使用数据库存储数据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r>
              <a:rPr lang="zh-CN" altLang="en-US" dirty="0"/>
              <a:t>需求将在后续阶段进行修改、补充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设计模式的应用：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以下模式选择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种以上，其余模式自选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Factory</a:t>
            </a:r>
          </a:p>
          <a:p>
            <a:pPr lvl="2"/>
            <a:r>
              <a:rPr lang="en-US" altLang="zh-CN" dirty="0" smtClean="0"/>
              <a:t>Visitor / Observer</a:t>
            </a:r>
          </a:p>
          <a:p>
            <a:pPr lvl="2"/>
            <a:r>
              <a:rPr lang="en-US" altLang="zh-CN" dirty="0" smtClean="0"/>
              <a:t>Template</a:t>
            </a:r>
          </a:p>
          <a:p>
            <a:pPr lvl="2"/>
            <a:r>
              <a:rPr lang="en-US" altLang="zh-CN" dirty="0" smtClean="0"/>
              <a:t>Composite</a:t>
            </a:r>
          </a:p>
          <a:p>
            <a:pPr lvl="1"/>
            <a:r>
              <a:rPr lang="zh-CN" altLang="en-US" dirty="0" smtClean="0"/>
              <a:t>不允许使用系统库中已经实现的设计模式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ActionListener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需要提交的内容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可执行的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文件（不要助教从代码编译运行！）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设计文档（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图描述）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数据库脚本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数据库的配置文件（配置数据库的用户名，密码和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可以附上一份简易说明书或者部署说明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2012.03.17   0</a:t>
            </a:r>
            <a:r>
              <a:rPr lang="zh-CN" altLang="en-US" dirty="0" smtClean="0"/>
              <a:t>点之前</a:t>
            </a:r>
            <a:endParaRPr lang="en-US" altLang="zh-CN" dirty="0" smtClean="0"/>
          </a:p>
          <a:p>
            <a:r>
              <a:rPr lang="en-US" altLang="zh-CN" dirty="0" smtClean="0"/>
              <a:t>2012.03.17</a:t>
            </a:r>
            <a:r>
              <a:rPr lang="zh-CN" altLang="en-US" dirty="0" smtClean="0"/>
              <a:t>作业当面检查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地点： </a:t>
            </a:r>
            <a:r>
              <a:rPr lang="en-US" altLang="zh-CN" dirty="0" smtClean="0"/>
              <a:t>FIT 1-309</a:t>
            </a:r>
          </a:p>
          <a:p>
            <a:pPr lvl="1"/>
            <a:r>
              <a:rPr lang="zh-CN" altLang="en-US" dirty="0" smtClean="0"/>
              <a:t>请全组参加！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谢谢大家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800" dirty="0" smtClean="0"/>
              <a:t>请同学及时分组</a:t>
            </a:r>
            <a:endParaRPr lang="en-US" altLang="zh-CN" sz="4800" dirty="0" smtClean="0"/>
          </a:p>
          <a:p>
            <a:pPr lvl="1"/>
            <a:r>
              <a:rPr lang="zh-CN" altLang="en-US" sz="4400" dirty="0" smtClean="0"/>
              <a:t>周三（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月</a:t>
            </a:r>
            <a:r>
              <a:rPr lang="en-US" altLang="zh-CN" sz="4400" dirty="0" smtClean="0"/>
              <a:t>27</a:t>
            </a:r>
            <a:r>
              <a:rPr lang="zh-CN" altLang="en-US" sz="4400" dirty="0" smtClean="0"/>
              <a:t>日）将分组信息提交给助教</a:t>
            </a:r>
            <a:endParaRPr lang="en-US" altLang="zh-CN" sz="4400" dirty="0"/>
          </a:p>
          <a:p>
            <a:pPr lvl="1"/>
            <a:r>
              <a:rPr lang="zh-CN" altLang="en-US" sz="4400" dirty="0" smtClean="0"/>
              <a:t>周三仍未分组的同学请及时联系助教，由助教协助分组</a:t>
            </a:r>
            <a:endParaRPr lang="en-US" altLang="zh-CN" sz="4400" dirty="0" smtClean="0"/>
          </a:p>
          <a:p>
            <a:r>
              <a:rPr lang="en-US" altLang="zh-CN" sz="4800" dirty="0"/>
              <a:t>Q &amp; A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旅游</a:t>
            </a:r>
            <a:r>
              <a:rPr lang="zh-CN" altLang="zh-CN" dirty="0"/>
              <a:t>行程</a:t>
            </a:r>
            <a:r>
              <a:rPr lang="zh-CN" altLang="zh-CN" dirty="0" smtClean="0"/>
              <a:t>管理系统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旅游景点管理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建立景点数据库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能够对景点信息进行更新</a:t>
            </a:r>
            <a:endParaRPr lang="en-US" altLang="zh-CN" dirty="0"/>
          </a:p>
          <a:p>
            <a:pPr lvl="1"/>
            <a:r>
              <a:rPr lang="zh-CN" altLang="en-US" dirty="0" smtClean="0"/>
              <a:t>旅游行程制定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制定旅行计划（旅游时长、计划游览的景点等等）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旅行计划信息更新</a:t>
            </a:r>
            <a:endParaRPr lang="en-US" altLang="zh-CN" dirty="0" smtClean="0"/>
          </a:p>
          <a:p>
            <a:pPr lvl="2"/>
            <a:r>
              <a:rPr lang="zh-CN" altLang="en-US" dirty="0"/>
              <a:t>旅行</a:t>
            </a:r>
            <a:r>
              <a:rPr lang="zh-CN" altLang="en-US" dirty="0" smtClean="0"/>
              <a:t>日志、照片图片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整个大作业分为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个阶段：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第一阶段：</a:t>
            </a:r>
            <a:r>
              <a:rPr lang="zh-CN" altLang="zh-CN" dirty="0"/>
              <a:t>用</a:t>
            </a:r>
            <a:r>
              <a:rPr lang="en-US" altLang="zh-CN" dirty="0"/>
              <a:t>OO</a:t>
            </a:r>
            <a:r>
              <a:rPr lang="zh-CN" altLang="zh-CN" dirty="0"/>
              <a:t>实现一个单机版的旅游行程</a:t>
            </a:r>
            <a:r>
              <a:rPr lang="zh-CN" altLang="zh-CN" dirty="0" smtClean="0"/>
              <a:t>管理系统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第二阶段：增加</a:t>
            </a:r>
            <a:r>
              <a:rPr lang="en-US" altLang="zh-CN" dirty="0" smtClean="0"/>
              <a:t>assertion</a:t>
            </a:r>
            <a:r>
              <a:rPr lang="zh-CN" altLang="en-US" dirty="0" smtClean="0"/>
              <a:t>功能，利用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技术实现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和异常处理功能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第三阶段：将单机版程序组件化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第四阶段：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）将程序的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与后台分离，将后台封装成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编写一个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客户端。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第五阶段：与开放式平台集成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报告：采用面向对象的设计方法，用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序列图和类结构图，包图，设计和描述软件的总体设计思想、软件体系结构、类结构、数据库以及设计模式的应用。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个人总结：总结小组合作开发中的一些经验和教训</a:t>
            </a:r>
            <a:endParaRPr lang="en-US" altLang="zh-CN" dirty="0" smtClean="0"/>
          </a:p>
          <a:p>
            <a:r>
              <a:rPr lang="zh-CN" altLang="en-US" dirty="0" smtClean="0"/>
              <a:t>格式要求：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参考相关标准：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使用面向对象语言实现（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必须实现全部基本功能。如果实现确实存在问题，请及时与老师、助教协商。</a:t>
            </a:r>
            <a:endParaRPr lang="en-US" altLang="zh-CN" dirty="0" smtClean="0"/>
          </a:p>
          <a:p>
            <a:r>
              <a:rPr lang="zh-CN" altLang="en-US" dirty="0" smtClean="0"/>
              <a:t>系统应具有设计良好的结构</a:t>
            </a:r>
            <a:endParaRPr lang="en-US" altLang="zh-CN" dirty="0" smtClean="0"/>
          </a:p>
          <a:p>
            <a:r>
              <a:rPr lang="zh-CN" altLang="en-US" dirty="0" smtClean="0"/>
              <a:t>系统能够成功稳定的运行，无明显缺陷</a:t>
            </a:r>
            <a:endParaRPr lang="en-US" altLang="zh-CN" dirty="0" smtClean="0"/>
          </a:p>
          <a:p>
            <a:r>
              <a:rPr lang="zh-CN" altLang="en-US" dirty="0" smtClean="0"/>
              <a:t>构层次化，有必要的注释，界面简洁、易用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严禁抄袭！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程序功能是否完整，有没有明显的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/>
              <a:t>文档是否符合要求，和程序是否存在不一致</a:t>
            </a:r>
            <a:endParaRPr lang="en-US" altLang="zh-CN" dirty="0" smtClean="0"/>
          </a:p>
          <a:p>
            <a:r>
              <a:rPr lang="zh-CN" altLang="en-US" dirty="0" smtClean="0"/>
              <a:t>程序代码设计是否满足要求</a:t>
            </a:r>
            <a:endParaRPr lang="en-US" altLang="zh-CN" dirty="0" smtClean="0"/>
          </a:p>
          <a:p>
            <a:r>
              <a:rPr lang="zh-CN" altLang="en-US" dirty="0" smtClean="0"/>
              <a:t>团队合作能力</a:t>
            </a:r>
            <a:endParaRPr lang="en-US" altLang="zh-CN" dirty="0" smtClean="0"/>
          </a:p>
          <a:p>
            <a:r>
              <a:rPr lang="zh-CN" altLang="en-US" dirty="0" smtClean="0"/>
              <a:t>检查时请</a:t>
            </a:r>
            <a:r>
              <a:rPr lang="zh-CN" altLang="en-US" dirty="0" smtClean="0">
                <a:solidFill>
                  <a:srgbClr val="FF0000"/>
                </a:solidFill>
              </a:rPr>
              <a:t>全组</a:t>
            </a:r>
            <a:r>
              <a:rPr lang="zh-CN" altLang="en-US" dirty="0" smtClean="0"/>
              <a:t>参加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本项大作业采用分阶段提交方式</a:t>
            </a:r>
            <a:endParaRPr lang="en-US" altLang="zh-CN" dirty="0" smtClean="0"/>
          </a:p>
          <a:p>
            <a:r>
              <a:rPr lang="zh-CN" altLang="en-US" dirty="0" smtClean="0"/>
              <a:t>每次每组由组长提交一份即可</a:t>
            </a:r>
            <a:endParaRPr lang="en-US" altLang="zh-CN" dirty="0" smtClean="0"/>
          </a:p>
          <a:p>
            <a:r>
              <a:rPr lang="zh-CN" altLang="en-US" dirty="0" smtClean="0"/>
              <a:t>报告或者文档格式请使用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 smtClean="0"/>
              <a:t>打包提交，命名规则为：</a:t>
            </a:r>
            <a:r>
              <a:rPr lang="zh-CN" altLang="en-US" dirty="0" smtClean="0">
                <a:solidFill>
                  <a:srgbClr val="FF0000"/>
                </a:solidFill>
              </a:rPr>
              <a:t>阶段编号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两位数字</a:t>
            </a:r>
            <a:r>
              <a:rPr lang="en-US" altLang="zh-CN" dirty="0" smtClean="0">
                <a:solidFill>
                  <a:srgbClr val="FF0000"/>
                </a:solidFill>
              </a:rPr>
              <a:t>)_</a:t>
            </a:r>
            <a:r>
              <a:rPr lang="zh-CN" altLang="en-US" dirty="0" smtClean="0">
                <a:solidFill>
                  <a:srgbClr val="FF0000"/>
                </a:solidFill>
              </a:rPr>
              <a:t>阶段作业名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组名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组长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01_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_Tetris (XX).</a:t>
            </a:r>
            <a:r>
              <a:rPr lang="en-US" altLang="zh-CN" dirty="0" err="1" smtClean="0"/>
              <a:t>rar</a:t>
            </a:r>
            <a:endParaRPr lang="en-US" altLang="zh-CN" dirty="0" smtClean="0"/>
          </a:p>
          <a:p>
            <a:r>
              <a:rPr lang="zh-CN" altLang="en-US" dirty="0" smtClean="0"/>
              <a:t>压缩文件中包括相应文档和其他文档相关的图表、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脚本、源代码等</a:t>
            </a:r>
            <a:endParaRPr lang="en-US" altLang="zh-CN" dirty="0" smtClean="0"/>
          </a:p>
          <a:p>
            <a:r>
              <a:rPr lang="zh-CN" altLang="en-US" dirty="0" smtClean="0"/>
              <a:t>每次作业需明确小组人员分工</a:t>
            </a:r>
            <a:endParaRPr lang="en-US" altLang="zh-CN" dirty="0" smtClean="0"/>
          </a:p>
          <a:p>
            <a:r>
              <a:rPr lang="zh-CN" altLang="en-US" dirty="0" smtClean="0"/>
              <a:t>请通过网络学堂提交，截止时间一律以网络学堂为主，迟交或不交酌情扣分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每次提交作业的评分均采用百分制，按小组给分，原则上每个组员分数相同，但当个人贡献有明显差别时可酌情浮动</a:t>
            </a:r>
            <a:endParaRPr lang="en-US" altLang="zh-CN" dirty="0" smtClean="0"/>
          </a:p>
          <a:p>
            <a:r>
              <a:rPr lang="zh-CN" altLang="en-US" dirty="0" smtClean="0"/>
              <a:t>迟交或不交按照下面公式扣分：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实际分数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应得分数</a:t>
            </a:r>
            <a:r>
              <a:rPr lang="en-US" altLang="zh-CN" dirty="0" smtClean="0"/>
              <a:t>×(1 – 0.05×</a:t>
            </a:r>
            <a:r>
              <a:rPr lang="zh-CN" altLang="en-US" dirty="0" smtClean="0"/>
              <a:t>迟交天数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185</TotalTime>
  <Words>1364</Words>
  <Application>Microsoft Office PowerPoint</Application>
  <PresentationFormat>全屏显示(4:3)</PresentationFormat>
  <Paragraphs>186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凸显</vt:lpstr>
      <vt:lpstr>2012.春 软件工程大作业说明</vt:lpstr>
      <vt:lpstr>大纲</vt:lpstr>
      <vt:lpstr>概述</vt:lpstr>
      <vt:lpstr>概述</vt:lpstr>
      <vt:lpstr>文档需求</vt:lpstr>
      <vt:lpstr>实现要求</vt:lpstr>
      <vt:lpstr>考察内容</vt:lpstr>
      <vt:lpstr>提交方式</vt:lpstr>
      <vt:lpstr>评分标准</vt:lpstr>
      <vt:lpstr>大作业注意事项</vt:lpstr>
      <vt:lpstr>“有计划”的大作业</vt:lpstr>
      <vt:lpstr>“有计划”的大作业</vt:lpstr>
      <vt:lpstr>“有计划”的大作业</vt:lpstr>
      <vt:lpstr>设计</vt:lpstr>
      <vt:lpstr>UML图</vt:lpstr>
      <vt:lpstr>实现</vt:lpstr>
      <vt:lpstr>作业的完成</vt:lpstr>
      <vt:lpstr>助教联系方式</vt:lpstr>
      <vt:lpstr>第一阶段任务</vt:lpstr>
      <vt:lpstr>第一阶段任务</vt:lpstr>
      <vt:lpstr>第一阶段任务</vt:lpstr>
      <vt:lpstr>第一阶段任务</vt:lpstr>
      <vt:lpstr>第一阶段任务</vt:lpstr>
      <vt:lpstr>提交要求</vt:lpstr>
      <vt:lpstr>提交时限</vt:lpstr>
      <vt:lpstr>谢谢大家</vt:lpstr>
    </vt:vector>
  </TitlesOfParts>
  <Company>DCST.THU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2011.春 软件工程大作业说明</dc:title>
  <dc:creator>try</dc:creator>
  <cp:lastModifiedBy>Freedom</cp:lastModifiedBy>
  <cp:revision>170</cp:revision>
  <dcterms:created xsi:type="dcterms:W3CDTF">2011-02-28T01:52:33Z</dcterms:created>
  <dcterms:modified xsi:type="dcterms:W3CDTF">2013-02-25T02:50:59Z</dcterms:modified>
</cp:coreProperties>
</file>