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7" r:id="rId4"/>
    <p:sldId id="265" r:id="rId5"/>
    <p:sldId id="266" r:id="rId6"/>
    <p:sldId id="268" r:id="rId7"/>
    <p:sldId id="269" r:id="rId8"/>
    <p:sldId id="271" r:id="rId9"/>
    <p:sldId id="275" r:id="rId10"/>
    <p:sldId id="274" r:id="rId11"/>
    <p:sldId id="272" r:id="rId12"/>
    <p:sldId id="277" r:id="rId13"/>
    <p:sldId id="278" r:id="rId14"/>
    <p:sldId id="276" r:id="rId15"/>
    <p:sldId id="25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3" d="100"/>
          <a:sy n="113" d="100"/>
        </p:scale>
        <p:origin x="-870"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A7EAA260-EB91-4ACB-B498-3F22F3298267}" type="datetimeFigureOut">
              <a:rPr lang="zh-CN" altLang="en-US" smtClean="0"/>
              <a:pPr/>
              <a:t>2013/4/1</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A3F07F7A-F15E-42D3-8C65-0548771931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7EAA260-EB91-4ACB-B498-3F22F3298267}" type="datetimeFigureOut">
              <a:rPr lang="zh-CN" altLang="en-US" smtClean="0"/>
              <a:pPr/>
              <a:t>2013/4/1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F07F7A-F15E-42D3-8C65-0548771931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7EAA260-EB91-4ACB-B498-3F22F3298267}" type="datetimeFigureOut">
              <a:rPr lang="zh-CN" altLang="en-US" smtClean="0"/>
              <a:pPr/>
              <a:t>2013/4/1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F07F7A-F15E-42D3-8C65-0548771931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A7EAA260-EB91-4ACB-B498-3F22F3298267}" type="datetimeFigureOut">
              <a:rPr lang="zh-CN" altLang="en-US" smtClean="0"/>
              <a:pPr/>
              <a:t>2013/4/1</a:t>
            </a:fld>
            <a:endParaRPr lang="zh-CN" altLang="en-US"/>
          </a:p>
        </p:txBody>
      </p:sp>
      <p:sp>
        <p:nvSpPr>
          <p:cNvPr id="9" name="灯片编号占位符 8"/>
          <p:cNvSpPr>
            <a:spLocks noGrp="1"/>
          </p:cNvSpPr>
          <p:nvPr>
            <p:ph type="sldNum" sz="quarter" idx="15"/>
          </p:nvPr>
        </p:nvSpPr>
        <p:spPr/>
        <p:txBody>
          <a:bodyPr rtlCol="0"/>
          <a:lstStyle/>
          <a:p>
            <a:fld id="{A3F07F7A-F15E-42D3-8C65-0548771931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A7EAA260-EB91-4ACB-B498-3F22F3298267}" type="datetimeFigureOut">
              <a:rPr lang="zh-CN" altLang="en-US" smtClean="0"/>
              <a:pPr/>
              <a:t>2013/4/1</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A3F07F7A-F15E-42D3-8C65-0548771931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A7EAA260-EB91-4ACB-B498-3F22F3298267}" type="datetimeFigureOut">
              <a:rPr lang="zh-CN" altLang="en-US" smtClean="0"/>
              <a:pPr/>
              <a:t>2013/4/1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F07F7A-F15E-42D3-8C65-0548771931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A7EAA260-EB91-4ACB-B498-3F22F3298267}" type="datetimeFigureOut">
              <a:rPr lang="zh-CN" altLang="en-US" smtClean="0"/>
              <a:pPr/>
              <a:t>2013/4/1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F07F7A-F15E-42D3-8C65-0548771931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A7EAA260-EB91-4ACB-B498-3F22F3298267}" type="datetimeFigureOut">
              <a:rPr lang="zh-CN" altLang="en-US" smtClean="0"/>
              <a:pPr/>
              <a:t>2013/4/1</a:t>
            </a:fld>
            <a:endParaRPr lang="zh-CN" altLang="en-US"/>
          </a:p>
        </p:txBody>
      </p:sp>
      <p:sp>
        <p:nvSpPr>
          <p:cNvPr id="7" name="灯片编号占位符 6"/>
          <p:cNvSpPr>
            <a:spLocks noGrp="1"/>
          </p:cNvSpPr>
          <p:nvPr>
            <p:ph type="sldNum" sz="quarter" idx="11"/>
          </p:nvPr>
        </p:nvSpPr>
        <p:spPr/>
        <p:txBody>
          <a:bodyPr rtlCol="0"/>
          <a:lstStyle/>
          <a:p>
            <a:fld id="{A3F07F7A-F15E-42D3-8C65-0548771931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EAA260-EB91-4ACB-B498-3F22F3298267}" type="datetimeFigureOut">
              <a:rPr lang="zh-CN" altLang="en-US" smtClean="0"/>
              <a:pPr/>
              <a:t>2013/4/1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F07F7A-F15E-42D3-8C65-0548771931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A7EAA260-EB91-4ACB-B498-3F22F3298267}" type="datetimeFigureOut">
              <a:rPr lang="zh-CN" altLang="en-US" smtClean="0"/>
              <a:pPr/>
              <a:t>2013/4/1</a:t>
            </a:fld>
            <a:endParaRPr lang="zh-CN" altLang="en-US"/>
          </a:p>
        </p:txBody>
      </p:sp>
      <p:sp>
        <p:nvSpPr>
          <p:cNvPr id="22" name="灯片编号占位符 21"/>
          <p:cNvSpPr>
            <a:spLocks noGrp="1"/>
          </p:cNvSpPr>
          <p:nvPr>
            <p:ph type="sldNum" sz="quarter" idx="15"/>
          </p:nvPr>
        </p:nvSpPr>
        <p:spPr/>
        <p:txBody>
          <a:bodyPr rtlCol="0"/>
          <a:lstStyle/>
          <a:p>
            <a:fld id="{A3F07F7A-F15E-42D3-8C65-0548771931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A7EAA260-EB91-4ACB-B498-3F22F3298267}" type="datetimeFigureOut">
              <a:rPr lang="zh-CN" altLang="en-US" smtClean="0"/>
              <a:pPr/>
              <a:t>2013/4/1</a:t>
            </a:fld>
            <a:endParaRPr lang="zh-CN" altLang="en-US"/>
          </a:p>
        </p:txBody>
      </p:sp>
      <p:sp>
        <p:nvSpPr>
          <p:cNvPr id="18" name="灯片编号占位符 17"/>
          <p:cNvSpPr>
            <a:spLocks noGrp="1"/>
          </p:cNvSpPr>
          <p:nvPr>
            <p:ph type="sldNum" sz="quarter" idx="11"/>
          </p:nvPr>
        </p:nvSpPr>
        <p:spPr/>
        <p:txBody>
          <a:bodyPr rtlCol="0"/>
          <a:lstStyle/>
          <a:p>
            <a:fld id="{A3F07F7A-F15E-42D3-8C65-0548771931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7EAA260-EB91-4ACB-B498-3F22F3298267}" type="datetimeFigureOut">
              <a:rPr lang="zh-CN" altLang="en-US" smtClean="0"/>
              <a:pPr/>
              <a:t>2013/4/1</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3F07F7A-F15E-42D3-8C65-0548771931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egroup@fox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297667" y="4437112"/>
            <a:ext cx="6172200" cy="1371600"/>
          </a:xfrm>
        </p:spPr>
        <p:txBody>
          <a:bodyPr/>
          <a:lstStyle/>
          <a:p>
            <a:pPr algn="ctr"/>
            <a:r>
              <a:rPr lang="zh-CN" altLang="en-US" dirty="0"/>
              <a:t>黄骁飞</a:t>
            </a:r>
            <a:endParaRPr lang="en-US" altLang="zh-CN" dirty="0" smtClean="0"/>
          </a:p>
          <a:p>
            <a:pPr algn="ctr"/>
            <a:r>
              <a:rPr lang="en-US" altLang="zh-CN" dirty="0" smtClean="0">
                <a:hlinkClick r:id="rId2"/>
              </a:rPr>
              <a:t>huangxfestudent@gmail.com</a:t>
            </a:r>
            <a:endParaRPr lang="en-US" altLang="zh-CN" dirty="0" smtClean="0"/>
          </a:p>
          <a:p>
            <a:pPr algn="ctr"/>
            <a:r>
              <a:rPr lang="zh-CN" altLang="en-US" dirty="0" smtClean="0"/>
              <a:t>清华大学计算机系软件工程实验室</a:t>
            </a:r>
            <a:endParaRPr lang="zh-CN" altLang="en-US" dirty="0"/>
          </a:p>
        </p:txBody>
      </p:sp>
      <p:sp>
        <p:nvSpPr>
          <p:cNvPr id="4" name="标题 1"/>
          <p:cNvSpPr txBox="1">
            <a:spLocks/>
          </p:cNvSpPr>
          <p:nvPr/>
        </p:nvSpPr>
        <p:spPr>
          <a:xfrm>
            <a:off x="2267744" y="1124744"/>
            <a:ext cx="6172200" cy="1894362"/>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zh-CN" altLang="en-US" sz="4800" dirty="0" smtClean="0"/>
              <a:t>软件工程大作业第</a:t>
            </a:r>
            <a:r>
              <a:rPr lang="zh-CN" altLang="en-US" sz="4800" dirty="0"/>
              <a:t>三</a:t>
            </a:r>
            <a:r>
              <a:rPr lang="zh-CN" altLang="en-US" sz="4800" dirty="0" smtClean="0"/>
              <a:t>阶段说明</a:t>
            </a:r>
            <a:endParaRPr lang="zh-CN" alt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endParaRPr lang="zh-CN" altLang="en-US" dirty="0"/>
          </a:p>
        </p:txBody>
      </p:sp>
      <p:sp>
        <p:nvSpPr>
          <p:cNvPr id="3" name="内容占位符 2"/>
          <p:cNvSpPr>
            <a:spLocks noGrp="1"/>
          </p:cNvSpPr>
          <p:nvPr>
            <p:ph sz="quarter" idx="1"/>
          </p:nvPr>
        </p:nvSpPr>
        <p:spPr/>
        <p:txBody>
          <a:bodyPr/>
          <a:lstStyle/>
          <a:p>
            <a:r>
              <a:rPr lang="zh-CN" altLang="en-US" dirty="0" smtClean="0"/>
              <a:t>细化组件设计</a:t>
            </a:r>
            <a:endParaRPr lang="en-US" altLang="zh-CN" dirty="0" smtClean="0"/>
          </a:p>
          <a:p>
            <a:pPr lvl="1"/>
            <a:r>
              <a:rPr lang="zh-CN" altLang="zh-CN" dirty="0" smtClean="0"/>
              <a:t>以上</a:t>
            </a:r>
            <a:r>
              <a:rPr lang="zh-CN" altLang="zh-CN" dirty="0"/>
              <a:t>对于组件的划分只是粗略的划分，各组同学应该根据自身的大作业设计需求对其进行细化，其他部分请按照本组的设计封装为组件。</a:t>
            </a:r>
            <a:endParaRPr lang="en-US" altLang="zh-CN" dirty="0" smtClean="0"/>
          </a:p>
          <a:p>
            <a:r>
              <a:rPr lang="zh-CN" altLang="zh-CN" dirty="0"/>
              <a:t>组件的命名只是对于功能的说明，不是强制要求，可以根据自己的需求自由的命名。</a:t>
            </a:r>
          </a:p>
          <a:p>
            <a:r>
              <a:rPr lang="zh-CN" altLang="zh-CN" dirty="0"/>
              <a:t>要求整个系统全部由组件</a:t>
            </a:r>
            <a:r>
              <a:rPr lang="zh-CN" altLang="zh-CN" dirty="0" smtClean="0"/>
              <a:t>构成</a:t>
            </a:r>
            <a:r>
              <a:rPr lang="zh-CN" altLang="en-US" dirty="0" smtClean="0"/>
              <a:t>。</a:t>
            </a:r>
            <a:endParaRPr lang="zh-CN" altLang="en-US" dirty="0"/>
          </a:p>
        </p:txBody>
      </p:sp>
    </p:spTree>
    <p:extLst>
      <p:ext uri="{BB962C8B-B14F-4D97-AF65-F5344CB8AC3E}">
        <p14:creationId xmlns:p14="http://schemas.microsoft.com/office/powerpoint/2010/main" val="3971529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r>
              <a:rPr lang="zh-CN" altLang="en-US" dirty="0"/>
              <a:t>要求</a:t>
            </a:r>
          </a:p>
        </p:txBody>
      </p:sp>
      <p:sp>
        <p:nvSpPr>
          <p:cNvPr id="3" name="内容占位符 2"/>
          <p:cNvSpPr>
            <a:spLocks noGrp="1"/>
          </p:cNvSpPr>
          <p:nvPr>
            <p:ph sz="quarter" idx="1"/>
          </p:nvPr>
        </p:nvSpPr>
        <p:spPr/>
        <p:txBody>
          <a:bodyPr>
            <a:normAutofit/>
          </a:bodyPr>
          <a:lstStyle/>
          <a:p>
            <a:pPr lvl="0"/>
            <a:r>
              <a:rPr lang="zh-CN" altLang="zh-CN" dirty="0"/>
              <a:t>按照功能需求的要求将第二阶段的系统组件化</a:t>
            </a:r>
          </a:p>
          <a:p>
            <a:pPr lvl="0"/>
            <a:r>
              <a:rPr lang="zh-CN" altLang="zh-CN" dirty="0"/>
              <a:t>每个组件封装成单独的一个</a:t>
            </a:r>
            <a:r>
              <a:rPr lang="en-US" altLang="zh-CN" dirty="0" smtClean="0"/>
              <a:t>JAR/DLL</a:t>
            </a:r>
            <a:r>
              <a:rPr lang="zh-CN" altLang="zh-CN" dirty="0" smtClean="0"/>
              <a:t>文件</a:t>
            </a:r>
            <a:r>
              <a:rPr lang="zh-CN" altLang="zh-CN" dirty="0"/>
              <a:t>（</a:t>
            </a:r>
            <a:r>
              <a:rPr lang="en-US" altLang="zh-CN" dirty="0"/>
              <a:t>C#</a:t>
            </a:r>
            <a:r>
              <a:rPr lang="zh-CN" altLang="zh-CN" dirty="0"/>
              <a:t>主程序仍为</a:t>
            </a:r>
            <a:r>
              <a:rPr lang="en-US" altLang="zh-CN" dirty="0"/>
              <a:t>EXE</a:t>
            </a:r>
            <a:r>
              <a:rPr lang="zh-CN" altLang="zh-CN" dirty="0"/>
              <a:t>）</a:t>
            </a:r>
          </a:p>
          <a:p>
            <a:pPr lvl="0"/>
            <a:r>
              <a:rPr lang="zh-CN" altLang="zh-CN" dirty="0"/>
              <a:t>每一个组件都能够单独方便的配置、部署和执行</a:t>
            </a:r>
          </a:p>
          <a:p>
            <a:pPr lvl="0"/>
            <a:r>
              <a:rPr lang="zh-CN" altLang="zh-CN" dirty="0"/>
              <a:t>可以方便的用新组件代替一个现存组件</a:t>
            </a:r>
          </a:p>
          <a:p>
            <a:pPr lvl="0"/>
            <a:r>
              <a:rPr lang="zh-CN" altLang="zh-CN" dirty="0"/>
              <a:t>将单独的组件聚合成完整</a:t>
            </a:r>
            <a:r>
              <a:rPr lang="zh-CN" altLang="zh-CN" dirty="0" smtClean="0"/>
              <a:t>的</a:t>
            </a:r>
            <a:r>
              <a:rPr lang="zh-CN" altLang="zh-CN" dirty="0"/>
              <a:t>旅游行程</a:t>
            </a:r>
            <a:r>
              <a:rPr lang="zh-CN" altLang="zh-CN" dirty="0" smtClean="0"/>
              <a:t>管理</a:t>
            </a:r>
            <a:endParaRPr lang="en-US" altLang="zh-CN" dirty="0" smtClean="0"/>
          </a:p>
          <a:p>
            <a:pPr lvl="0"/>
            <a:r>
              <a:rPr lang="zh-CN" altLang="zh-CN" dirty="0"/>
              <a:t>定义良好的接口使得每个组件都可以被扩展而不影响整个系统的工作</a:t>
            </a:r>
          </a:p>
          <a:p>
            <a:pPr lvl="0"/>
            <a:r>
              <a:rPr lang="zh-CN" altLang="zh-CN" dirty="0"/>
              <a:t>文档及实现可以参考网络学堂</a:t>
            </a:r>
            <a:r>
              <a:rPr lang="zh-CN" altLang="zh-CN"/>
              <a:t>提供</a:t>
            </a:r>
            <a:r>
              <a:rPr lang="zh-CN" altLang="zh-CN" smtClean="0"/>
              <a:t>的文档</a:t>
            </a:r>
            <a:endParaRPr lang="en-US" altLang="zh-CN" dirty="0"/>
          </a:p>
          <a:p>
            <a:r>
              <a:rPr lang="en-US" altLang="zh-CN" dirty="0"/>
              <a:t>Bonus</a:t>
            </a:r>
            <a:r>
              <a:rPr lang="zh-CN" altLang="zh-CN" dirty="0"/>
              <a:t>：若干小组共同定义某一部分组件的接口（</a:t>
            </a:r>
            <a:r>
              <a:rPr lang="en-US" altLang="zh-CN" dirty="0"/>
              <a:t>interface</a:t>
            </a:r>
            <a:r>
              <a:rPr lang="zh-CN" altLang="zh-CN" dirty="0"/>
              <a:t>）来实现这些接口的交叉和互用</a:t>
            </a:r>
          </a:p>
          <a:p>
            <a:pPr lvl="0"/>
            <a:endParaRPr lang="zh-CN" altLang="zh-CN" dirty="0"/>
          </a:p>
          <a:p>
            <a:endParaRPr lang="zh-CN" altLang="en-US" dirty="0"/>
          </a:p>
        </p:txBody>
      </p:sp>
    </p:spTree>
    <p:extLst>
      <p:ext uri="{BB962C8B-B14F-4D97-AF65-F5344CB8AC3E}">
        <p14:creationId xmlns:p14="http://schemas.microsoft.com/office/powerpoint/2010/main" val="3655180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组件化文档要求</a:t>
            </a:r>
          </a:p>
        </p:txBody>
      </p:sp>
      <p:sp>
        <p:nvSpPr>
          <p:cNvPr id="3" name="内容占位符 2"/>
          <p:cNvSpPr>
            <a:spLocks noGrp="1"/>
          </p:cNvSpPr>
          <p:nvPr>
            <p:ph sz="quarter" idx="1"/>
          </p:nvPr>
        </p:nvSpPr>
        <p:spPr/>
        <p:txBody>
          <a:bodyPr/>
          <a:lstStyle/>
          <a:p>
            <a:r>
              <a:rPr lang="zh-CN" altLang="en-US" dirty="0" smtClean="0"/>
              <a:t>组件化系统结构</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6315296"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54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组件化文档要求</a:t>
            </a:r>
          </a:p>
        </p:txBody>
      </p:sp>
      <p:sp>
        <p:nvSpPr>
          <p:cNvPr id="3" name="内容占位符 2"/>
          <p:cNvSpPr>
            <a:spLocks noGrp="1"/>
          </p:cNvSpPr>
          <p:nvPr>
            <p:ph sz="quarter" idx="1"/>
          </p:nvPr>
        </p:nvSpPr>
        <p:spPr/>
        <p:txBody>
          <a:bodyPr/>
          <a:lstStyle/>
          <a:p>
            <a:r>
              <a:rPr lang="zh-CN" altLang="en-US" dirty="0" smtClean="0"/>
              <a:t>各个组件相互关系</a:t>
            </a:r>
            <a:endParaRPr lang="zh-CN" altLang="en-US" dirty="0"/>
          </a:p>
        </p:txBody>
      </p:sp>
      <p:graphicFrame>
        <p:nvGraphicFramePr>
          <p:cNvPr id="4" name="内容占位符 10"/>
          <p:cNvGraphicFramePr>
            <a:graphicFrameLocks/>
          </p:cNvGraphicFramePr>
          <p:nvPr>
            <p:extLst>
              <p:ext uri="{D42A27DB-BD31-4B8C-83A1-F6EECF244321}">
                <p14:modId xmlns:p14="http://schemas.microsoft.com/office/powerpoint/2010/main" val="3592658445"/>
              </p:ext>
            </p:extLst>
          </p:nvPr>
        </p:nvGraphicFramePr>
        <p:xfrm>
          <a:off x="1331640" y="2132856"/>
          <a:ext cx="6080760" cy="4507992"/>
        </p:xfrm>
        <a:graphic>
          <a:graphicData uri="http://schemas.openxmlformats.org/drawingml/2006/table">
            <a:tbl>
              <a:tblPr firstRow="1" firstCol="1" lastRow="1" lastCol="1" bandRow="1" bandCol="1">
                <a:tableStyleId>{B301B821-A1FF-4177-AEE7-76D212191A09}</a:tableStyleId>
              </a:tblPr>
              <a:tblGrid>
                <a:gridCol w="1152128"/>
                <a:gridCol w="2901712"/>
                <a:gridCol w="2026920"/>
              </a:tblGrid>
              <a:tr h="0">
                <a:tc>
                  <a:txBody>
                    <a:bodyPr/>
                    <a:lstStyle/>
                    <a:p>
                      <a:pPr>
                        <a:lnSpc>
                          <a:spcPct val="115000"/>
                        </a:lnSpc>
                        <a:spcAft>
                          <a:spcPts val="1000"/>
                        </a:spcAft>
                      </a:pPr>
                      <a:r>
                        <a:rPr lang="en-US" sz="1600" dirty="0">
                          <a:effectLst/>
                        </a:rPr>
                        <a:t> </a:t>
                      </a:r>
                      <a:endParaRPr lang="zh-CN" sz="160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a:effectLst/>
                        </a:rPr>
                        <a:t>Requires</a:t>
                      </a:r>
                      <a:endParaRPr lang="zh-CN" sz="1600">
                        <a:effectLst/>
                        <a:latin typeface="Calibri"/>
                        <a:ea typeface="宋体"/>
                        <a:cs typeface="Times New Roman"/>
                      </a:endParaRPr>
                    </a:p>
                  </a:txBody>
                  <a:tcPr marL="68580" marR="68580" marT="0" marB="0"/>
                </a:tc>
                <a:tc>
                  <a:txBody>
                    <a:bodyPr/>
                    <a:lstStyle/>
                    <a:p>
                      <a:pPr>
                        <a:lnSpc>
                          <a:spcPct val="115000"/>
                        </a:lnSpc>
                        <a:spcAft>
                          <a:spcPts val="1000"/>
                        </a:spcAft>
                      </a:pPr>
                      <a:r>
                        <a:rPr lang="en-US" sz="1600">
                          <a:effectLst/>
                        </a:rPr>
                        <a:t>Provides</a:t>
                      </a:r>
                      <a:endParaRPr lang="zh-CN" sz="1600">
                        <a:effectLst/>
                        <a:latin typeface="Calibri"/>
                        <a:ea typeface="宋体"/>
                        <a:cs typeface="Times New Roman"/>
                      </a:endParaRPr>
                    </a:p>
                  </a:txBody>
                  <a:tcPr marL="68580" marR="68580" marT="0" marB="0"/>
                </a:tc>
              </a:tr>
              <a:tr h="0">
                <a:tc>
                  <a:txBody>
                    <a:bodyPr/>
                    <a:lstStyle/>
                    <a:p>
                      <a:pPr>
                        <a:lnSpc>
                          <a:spcPct val="115000"/>
                        </a:lnSpc>
                        <a:spcAft>
                          <a:spcPts val="1000"/>
                        </a:spcAft>
                      </a:pPr>
                      <a:r>
                        <a:rPr lang="en-US" sz="1600" b="0" dirty="0">
                          <a:effectLst/>
                        </a:rPr>
                        <a:t>Car</a:t>
                      </a:r>
                      <a:endParaRPr lang="zh-CN" sz="1600" b="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iUser</a:t>
                      </a:r>
                      <a:r>
                        <a:rPr lang="en-US" sz="1600" b="0" dirty="0">
                          <a:effectLst/>
                        </a:rPr>
                        <a:t> panel</a:t>
                      </a:r>
                      <a:endParaRPr lang="zh-CN" sz="1600" b="0" dirty="0">
                        <a:effectLst/>
                      </a:endParaRPr>
                    </a:p>
                    <a:p>
                      <a:pPr>
                        <a:lnSpc>
                          <a:spcPct val="115000"/>
                        </a:lnSpc>
                        <a:spcAft>
                          <a:spcPts val="1000"/>
                        </a:spcAft>
                      </a:pPr>
                      <a:r>
                        <a:rPr lang="en-US" sz="1600" b="0" dirty="0" err="1">
                          <a:effectLst/>
                        </a:rPr>
                        <a:t>iDoor</a:t>
                      </a:r>
                      <a:endParaRPr lang="zh-CN" sz="1600" b="0" dirty="0">
                        <a:effectLst/>
                      </a:endParaRPr>
                    </a:p>
                    <a:p>
                      <a:pPr>
                        <a:lnSpc>
                          <a:spcPct val="115000"/>
                        </a:lnSpc>
                        <a:spcAft>
                          <a:spcPts val="1000"/>
                        </a:spcAft>
                      </a:pPr>
                      <a:r>
                        <a:rPr lang="en-US" sz="1600" b="0" dirty="0" err="1">
                          <a:effectLst/>
                        </a:rPr>
                        <a:t>iDoorPanel</a:t>
                      </a:r>
                      <a:endParaRPr lang="zh-CN" sz="1600" b="0" dirty="0">
                        <a:effectLst/>
                      </a:endParaRPr>
                    </a:p>
                    <a:p>
                      <a:pPr>
                        <a:lnSpc>
                          <a:spcPct val="115000"/>
                        </a:lnSpc>
                        <a:spcAft>
                          <a:spcPts val="1000"/>
                        </a:spcAft>
                      </a:pPr>
                      <a:r>
                        <a:rPr lang="en-US" sz="1600" b="0" dirty="0" err="1">
                          <a:effectLst/>
                        </a:rPr>
                        <a:t>iUserPanelQueue</a:t>
                      </a:r>
                      <a:r>
                        <a:rPr lang="en-US" sz="1600" b="0" dirty="0">
                          <a:effectLst/>
                        </a:rPr>
                        <a:t> </a:t>
                      </a:r>
                      <a:endParaRPr lang="zh-CN" sz="1600" b="0" dirty="0">
                        <a:effectLst/>
                      </a:endParaRPr>
                    </a:p>
                    <a:p>
                      <a:pPr>
                        <a:lnSpc>
                          <a:spcPct val="115000"/>
                        </a:lnSpc>
                        <a:spcAft>
                          <a:spcPts val="1000"/>
                        </a:spcAft>
                      </a:pPr>
                      <a:r>
                        <a:rPr lang="en-US" sz="1600" b="0" dirty="0" err="1">
                          <a:effectLst/>
                        </a:rPr>
                        <a:t>iCarController</a:t>
                      </a:r>
                      <a:endParaRPr lang="zh-CN" sz="1600" b="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iCar</a:t>
                      </a:r>
                      <a:endParaRPr lang="zh-CN" sz="1600" b="0" dirty="0">
                        <a:effectLst/>
                        <a:latin typeface="Calibri"/>
                        <a:ea typeface="宋体"/>
                        <a:cs typeface="Times New Roman"/>
                      </a:endParaRPr>
                    </a:p>
                  </a:txBody>
                  <a:tcPr marL="68580" marR="68580" marT="0" marB="0"/>
                </a:tc>
              </a:tr>
              <a:tr h="0">
                <a:tc>
                  <a:txBody>
                    <a:bodyPr/>
                    <a:lstStyle/>
                    <a:p>
                      <a:pPr>
                        <a:lnSpc>
                          <a:spcPct val="115000"/>
                        </a:lnSpc>
                        <a:spcAft>
                          <a:spcPts val="1000"/>
                        </a:spcAft>
                      </a:pPr>
                      <a:r>
                        <a:rPr lang="en-US" sz="1600" b="0">
                          <a:effectLst/>
                        </a:rPr>
                        <a:t>User panel</a:t>
                      </a:r>
                      <a:endParaRPr lang="zh-CN" sz="1600" b="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iCar</a:t>
                      </a:r>
                      <a:endParaRPr lang="zh-CN" sz="1600" b="0" dirty="0">
                        <a:effectLst/>
                      </a:endParaRPr>
                    </a:p>
                    <a:p>
                      <a:pPr>
                        <a:lnSpc>
                          <a:spcPct val="115000"/>
                        </a:lnSpc>
                        <a:spcAft>
                          <a:spcPts val="1000"/>
                        </a:spcAft>
                      </a:pPr>
                      <a:r>
                        <a:rPr lang="en-US" sz="1600" b="0" dirty="0" err="1">
                          <a:effectLst/>
                        </a:rPr>
                        <a:t>iCarController</a:t>
                      </a:r>
                      <a:endParaRPr lang="zh-CN" sz="1600" b="0" dirty="0">
                        <a:effectLst/>
                      </a:endParaRPr>
                    </a:p>
                    <a:p>
                      <a:pPr>
                        <a:lnSpc>
                          <a:spcPct val="115000"/>
                        </a:lnSpc>
                        <a:spcAft>
                          <a:spcPts val="1000"/>
                        </a:spcAft>
                      </a:pPr>
                      <a:r>
                        <a:rPr lang="en-US" sz="1600" b="0" dirty="0" err="1">
                          <a:effectLst/>
                        </a:rPr>
                        <a:t>iDoor</a:t>
                      </a:r>
                      <a:endParaRPr lang="zh-CN" sz="1600" b="0" dirty="0">
                        <a:effectLst/>
                      </a:endParaRPr>
                    </a:p>
                    <a:p>
                      <a:pPr>
                        <a:lnSpc>
                          <a:spcPct val="115000"/>
                        </a:lnSpc>
                        <a:spcAft>
                          <a:spcPts val="1000"/>
                        </a:spcAft>
                      </a:pPr>
                      <a:r>
                        <a:rPr lang="en-US" sz="1600" b="0" dirty="0" err="1">
                          <a:effectLst/>
                        </a:rPr>
                        <a:t>iUserPanel</a:t>
                      </a:r>
                      <a:endParaRPr lang="zh-CN" sz="1600" b="0" dirty="0">
                        <a:effectLst/>
                      </a:endParaRPr>
                    </a:p>
                    <a:p>
                      <a:pPr>
                        <a:lnSpc>
                          <a:spcPct val="115000"/>
                        </a:lnSpc>
                        <a:spcAft>
                          <a:spcPts val="1000"/>
                        </a:spcAft>
                      </a:pPr>
                      <a:r>
                        <a:rPr lang="en-US" sz="1600" b="0" dirty="0" err="1">
                          <a:effectLst/>
                        </a:rPr>
                        <a:t>iUserPanel</a:t>
                      </a:r>
                      <a:endParaRPr lang="zh-CN" sz="1600" b="0" dirty="0">
                        <a:effectLst/>
                      </a:endParaRPr>
                    </a:p>
                    <a:p>
                      <a:pPr>
                        <a:lnSpc>
                          <a:spcPct val="115000"/>
                        </a:lnSpc>
                        <a:spcAft>
                          <a:spcPts val="1000"/>
                        </a:spcAft>
                      </a:pPr>
                      <a:r>
                        <a:rPr lang="en-US" sz="1600" b="0" dirty="0">
                          <a:effectLst/>
                        </a:rPr>
                        <a:t>Queue</a:t>
                      </a:r>
                      <a:endParaRPr lang="zh-CN" sz="1600" b="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iUserPanel</a:t>
                      </a:r>
                      <a:endParaRPr lang="zh-CN" sz="1600" b="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1049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a:t>
            </a:r>
            <a:r>
              <a:rPr lang="zh-CN" altLang="en-US" dirty="0" smtClean="0"/>
              <a:t>化文档要求</a:t>
            </a:r>
            <a:endParaRPr lang="zh-CN" altLang="en-US" dirty="0"/>
          </a:p>
        </p:txBody>
      </p:sp>
      <p:sp>
        <p:nvSpPr>
          <p:cNvPr id="3" name="内容占位符 2"/>
          <p:cNvSpPr>
            <a:spLocks noGrp="1"/>
          </p:cNvSpPr>
          <p:nvPr>
            <p:ph sz="quarter" idx="1"/>
          </p:nvPr>
        </p:nvSpPr>
        <p:spPr/>
        <p:txBody>
          <a:bodyPr/>
          <a:lstStyle/>
          <a:p>
            <a:r>
              <a:rPr lang="zh-CN" altLang="en-US" dirty="0" smtClean="0"/>
              <a:t>各个组件接口</a:t>
            </a:r>
            <a:r>
              <a:rPr lang="en-US" altLang="zh-CN" dirty="0" smtClean="0"/>
              <a:t>API</a:t>
            </a:r>
            <a:r>
              <a:rPr lang="zh-CN" altLang="en-US" dirty="0" smtClean="0"/>
              <a:t>详细说明</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20776"/>
            <a:ext cx="4956711" cy="4213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1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提交要求</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提交时间：</a:t>
            </a:r>
            <a:r>
              <a:rPr lang="en-US" altLang="zh-CN" dirty="0" smtClean="0"/>
              <a:t>2012.4.21 0</a:t>
            </a:r>
            <a:r>
              <a:rPr lang="zh-CN" altLang="en-US" dirty="0" smtClean="0"/>
              <a:t>点之前</a:t>
            </a:r>
            <a:endParaRPr lang="en-US" altLang="zh-CN" dirty="0" smtClean="0"/>
          </a:p>
          <a:p>
            <a:r>
              <a:rPr lang="en-US" altLang="zh-CN" dirty="0" smtClean="0"/>
              <a:t>2012.4.21</a:t>
            </a:r>
            <a:r>
              <a:rPr lang="zh-CN" altLang="en-US" dirty="0" smtClean="0"/>
              <a:t>作业</a:t>
            </a:r>
            <a:r>
              <a:rPr lang="zh-CN" altLang="en-US" dirty="0"/>
              <a:t>当面检查</a:t>
            </a:r>
            <a:endParaRPr lang="en-US" altLang="zh-CN" dirty="0"/>
          </a:p>
          <a:p>
            <a:pPr lvl="1"/>
            <a:r>
              <a:rPr lang="zh-CN" altLang="en-US" dirty="0"/>
              <a:t>地点： </a:t>
            </a:r>
            <a:r>
              <a:rPr lang="en-US" altLang="zh-CN" dirty="0"/>
              <a:t>FIT 1-309</a:t>
            </a:r>
          </a:p>
          <a:p>
            <a:pPr lvl="1"/>
            <a:r>
              <a:rPr lang="zh-CN" altLang="en-US" dirty="0"/>
              <a:t>请全组参加</a:t>
            </a:r>
            <a:r>
              <a:rPr lang="zh-CN" altLang="en-US" dirty="0" smtClean="0"/>
              <a:t>！</a:t>
            </a:r>
            <a:endParaRPr lang="en-US" altLang="zh-CN" dirty="0" smtClean="0"/>
          </a:p>
          <a:p>
            <a:r>
              <a:rPr lang="zh-CN" altLang="en-US" dirty="0" smtClean="0"/>
              <a:t>需要提交的内容：</a:t>
            </a:r>
            <a:endParaRPr lang="en-US" altLang="zh-CN" dirty="0" smtClean="0"/>
          </a:p>
          <a:p>
            <a:pPr lvl="1"/>
            <a:r>
              <a:rPr lang="zh-CN" altLang="en-US" dirty="0" smtClean="0"/>
              <a:t>代码</a:t>
            </a:r>
            <a:endParaRPr lang="en-US" altLang="zh-CN" dirty="0" smtClean="0"/>
          </a:p>
          <a:p>
            <a:pPr lvl="1"/>
            <a:r>
              <a:rPr lang="zh-CN" altLang="en-US" dirty="0" smtClean="0"/>
              <a:t>可</a:t>
            </a:r>
            <a:r>
              <a:rPr lang="zh-CN" altLang="en-US" dirty="0"/>
              <a:t>执行</a:t>
            </a:r>
            <a:r>
              <a:rPr lang="zh-CN" altLang="en-US" dirty="0" smtClean="0"/>
              <a:t>程序（所有组件的</a:t>
            </a:r>
            <a:r>
              <a:rPr lang="en-US" altLang="zh-CN" dirty="0" smtClean="0"/>
              <a:t>JAR</a:t>
            </a:r>
            <a:r>
              <a:rPr lang="zh-CN" altLang="en-US" dirty="0"/>
              <a:t>、</a:t>
            </a:r>
            <a:r>
              <a:rPr lang="en-US" altLang="zh-CN" dirty="0" smtClean="0"/>
              <a:t>DLL</a:t>
            </a:r>
            <a:r>
              <a:rPr lang="zh-CN" altLang="en-US" dirty="0" smtClean="0"/>
              <a:t>文件）</a:t>
            </a:r>
            <a:endParaRPr lang="en-US" altLang="zh-CN" dirty="0" smtClean="0"/>
          </a:p>
          <a:p>
            <a:pPr lvl="1"/>
            <a:r>
              <a:rPr lang="zh-CN" altLang="en-US" dirty="0" smtClean="0"/>
              <a:t>部署和使用说明</a:t>
            </a:r>
            <a:endParaRPr lang="en-US" altLang="zh-CN" dirty="0" smtClean="0"/>
          </a:p>
          <a:p>
            <a:pPr lvl="1"/>
            <a:r>
              <a:rPr lang="zh-CN" altLang="zh-CN" dirty="0"/>
              <a:t>总结报告</a:t>
            </a:r>
          </a:p>
          <a:p>
            <a:pPr lvl="2"/>
            <a:r>
              <a:rPr lang="zh-CN" altLang="en-US" dirty="0" smtClean="0"/>
              <a:t>设计思路；</a:t>
            </a:r>
            <a:endParaRPr lang="en-US" altLang="zh-CN" dirty="0" smtClean="0"/>
          </a:p>
          <a:p>
            <a:pPr lvl="2"/>
            <a:r>
              <a:rPr lang="zh-CN" altLang="en-US" dirty="0" smtClean="0"/>
              <a:t>组件结构图、组件说明、调用关系图、</a:t>
            </a:r>
            <a:r>
              <a:rPr lang="en-US" altLang="zh-CN" dirty="0" smtClean="0"/>
              <a:t>API</a:t>
            </a:r>
            <a:r>
              <a:rPr lang="zh-CN" altLang="en-US" dirty="0" smtClean="0"/>
              <a:t>设计表格；</a:t>
            </a:r>
            <a:endParaRPr lang="en-US" altLang="zh-CN" dirty="0" smtClean="0"/>
          </a:p>
          <a:p>
            <a:pPr lvl="2"/>
            <a:r>
              <a:rPr lang="zh-CN" altLang="zh-CN" dirty="0" smtClean="0"/>
              <a:t>总结</a:t>
            </a:r>
            <a:r>
              <a:rPr lang="zh-CN" altLang="zh-CN" dirty="0"/>
              <a:t>小组合作开发中的一些经验和教训；</a:t>
            </a:r>
          </a:p>
          <a:p>
            <a:pPr lvl="2"/>
            <a:r>
              <a:rPr lang="zh-CN" altLang="zh-CN" dirty="0"/>
              <a:t>小组成员的分工</a:t>
            </a:r>
            <a:r>
              <a:rPr lang="zh-CN" altLang="zh-CN" dirty="0" smtClean="0"/>
              <a:t>。</a:t>
            </a:r>
            <a:endParaRPr lang="en-US" altLang="zh-CN" dirty="0" smtClean="0"/>
          </a:p>
          <a:p>
            <a:pPr lvl="2"/>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sz="quarter" idx="1"/>
          </p:nvPr>
        </p:nvSpPr>
        <p:spPr/>
        <p:txBody>
          <a:bodyPr/>
          <a:lstStyle/>
          <a:p>
            <a:r>
              <a:rPr lang="zh-CN" altLang="en-US" dirty="0" smtClean="0"/>
              <a:t>组件化示例</a:t>
            </a:r>
            <a:endParaRPr lang="en-US" altLang="zh-CN" dirty="0" smtClean="0"/>
          </a:p>
          <a:p>
            <a:r>
              <a:rPr lang="zh-CN" altLang="en-US" dirty="0" smtClean="0"/>
              <a:t>功能需求</a:t>
            </a:r>
            <a:endParaRPr lang="en-US" altLang="zh-CN" dirty="0" smtClean="0"/>
          </a:p>
          <a:p>
            <a:r>
              <a:rPr lang="zh-CN" altLang="en-US" dirty="0" smtClean="0"/>
              <a:t>实现要求</a:t>
            </a:r>
            <a:endParaRPr lang="en-US" altLang="zh-CN" dirty="0" smtClean="0"/>
          </a:p>
          <a:p>
            <a:r>
              <a:rPr lang="zh-CN" altLang="en-US" dirty="0" smtClean="0"/>
              <a:t>提交要求</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组件化示例</a:t>
            </a:r>
          </a:p>
        </p:txBody>
      </p:sp>
      <p:sp>
        <p:nvSpPr>
          <p:cNvPr id="3" name="内容占位符 2"/>
          <p:cNvSpPr>
            <a:spLocks noGrp="1"/>
          </p:cNvSpPr>
          <p:nvPr>
            <p:ph sz="quarter" idx="1"/>
          </p:nvPr>
        </p:nvSpPr>
        <p:spPr/>
        <p:txBody>
          <a:bodyPr/>
          <a:lstStyle/>
          <a:p>
            <a:r>
              <a:rPr lang="zh-CN" altLang="en-US" dirty="0" smtClean="0"/>
              <a:t>组件就是将一部分功能整合起来的一个单独模块</a:t>
            </a:r>
            <a:endParaRPr lang="en-US" altLang="zh-CN" dirty="0" smtClean="0"/>
          </a:p>
          <a:p>
            <a:r>
              <a:rPr lang="zh-CN" altLang="en-US" dirty="0" smtClean="0"/>
              <a:t>组件之间通过接口（</a:t>
            </a:r>
            <a:r>
              <a:rPr lang="en-US" altLang="zh-CN" dirty="0" smtClean="0"/>
              <a:t>interface</a:t>
            </a:r>
            <a:r>
              <a:rPr lang="zh-CN" altLang="en-US" dirty="0" smtClean="0"/>
              <a:t>）进行通信</a:t>
            </a:r>
            <a:endParaRPr lang="en-US" altLang="zh-CN" dirty="0" smtClean="0"/>
          </a:p>
          <a:p>
            <a:r>
              <a:rPr lang="zh-CN" altLang="en-US" dirty="0" smtClean="0"/>
              <a:t>每个组件都可以独立的配置、部署和执行</a:t>
            </a:r>
            <a:endParaRPr lang="en-US" altLang="zh-CN" dirty="0" smtClean="0"/>
          </a:p>
          <a:p>
            <a:r>
              <a:rPr lang="zh-CN" altLang="en-US" dirty="0" smtClean="0"/>
              <a:t>示例：电梯系统</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00827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电梯系统</a:t>
            </a:r>
            <a:endParaRPr lang="en-US" altLang="zh-CN" dirty="0" smtClean="0"/>
          </a:p>
        </p:txBody>
      </p:sp>
      <p:sp>
        <p:nvSpPr>
          <p:cNvPr id="3" name="内容占位符 2"/>
          <p:cNvSpPr>
            <a:spLocks noGrp="1"/>
          </p:cNvSpPr>
          <p:nvPr>
            <p:ph sz="quarter" idx="1"/>
          </p:nvPr>
        </p:nvSpPr>
        <p:spPr/>
        <p:txBody>
          <a:bodyPr/>
          <a:lstStyle/>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1268760"/>
            <a:ext cx="7848872" cy="49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18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电梯系统</a:t>
            </a:r>
            <a:endParaRPr lang="en-US" altLang="zh-CN" dirty="0" smtClean="0"/>
          </a:p>
        </p:txBody>
      </p:sp>
      <p:sp>
        <p:nvSpPr>
          <p:cNvPr id="3" name="内容占位符 2"/>
          <p:cNvSpPr>
            <a:spLocks noGrp="1"/>
          </p:cNvSpPr>
          <p:nvPr>
            <p:ph sz="quarter" idx="1"/>
          </p:nvPr>
        </p:nvSpPr>
        <p:spPr/>
        <p:txBody>
          <a:bodyPr/>
          <a:lstStyle/>
          <a:p>
            <a:endParaRPr lang="zh-CN" altLang="en-US" dirty="0"/>
          </a:p>
        </p:txBody>
      </p:sp>
      <p:pic>
        <p:nvPicPr>
          <p:cNvPr id="4" name="Picture 5"/>
          <p:cNvPicPr/>
          <p:nvPr/>
        </p:nvPicPr>
        <p:blipFill>
          <a:blip r:embed="rId2" cstate="print"/>
          <a:srcRect/>
          <a:stretch>
            <a:fillRect/>
          </a:stretch>
        </p:blipFill>
        <p:spPr bwMode="auto">
          <a:xfrm>
            <a:off x="657672" y="1340768"/>
            <a:ext cx="7848872" cy="5040560"/>
          </a:xfrm>
          <a:prstGeom prst="rect">
            <a:avLst/>
          </a:prstGeom>
          <a:noFill/>
          <a:ln w="9525">
            <a:noFill/>
            <a:miter lim="800000"/>
            <a:headEnd/>
            <a:tailEnd/>
          </a:ln>
        </p:spPr>
      </p:pic>
    </p:spTree>
    <p:extLst>
      <p:ext uri="{BB962C8B-B14F-4D97-AF65-F5344CB8AC3E}">
        <p14:creationId xmlns:p14="http://schemas.microsoft.com/office/powerpoint/2010/main" val="4224385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229600" cy="1143000"/>
          </a:xfrm>
        </p:spPr>
        <p:txBody>
          <a:bodyPr/>
          <a:lstStyle/>
          <a:p>
            <a:r>
              <a:rPr lang="zh-CN" altLang="en-US" dirty="0" smtClean="0"/>
              <a:t>电梯系统</a:t>
            </a:r>
            <a:endParaRPr lang="en-US" altLang="zh-CN" dirty="0" smtClean="0"/>
          </a:p>
        </p:txBody>
      </p:sp>
      <p:graphicFrame>
        <p:nvGraphicFramePr>
          <p:cNvPr id="11" name="内容占位符 10"/>
          <p:cNvGraphicFramePr>
            <a:graphicFrameLocks noGrp="1"/>
          </p:cNvGraphicFramePr>
          <p:nvPr>
            <p:ph sz="quarter" idx="1"/>
            <p:extLst>
              <p:ext uri="{D42A27DB-BD31-4B8C-83A1-F6EECF244321}">
                <p14:modId xmlns:p14="http://schemas.microsoft.com/office/powerpoint/2010/main" val="1325683570"/>
              </p:ext>
            </p:extLst>
          </p:nvPr>
        </p:nvGraphicFramePr>
        <p:xfrm>
          <a:off x="1475656" y="1412776"/>
          <a:ext cx="6080760" cy="4507992"/>
        </p:xfrm>
        <a:graphic>
          <a:graphicData uri="http://schemas.openxmlformats.org/drawingml/2006/table">
            <a:tbl>
              <a:tblPr firstRow="1" firstCol="1" lastRow="1" lastCol="1" bandRow="1" bandCol="1">
                <a:tableStyleId>{B301B821-A1FF-4177-AEE7-76D212191A09}</a:tableStyleId>
              </a:tblPr>
              <a:tblGrid>
                <a:gridCol w="1152128"/>
                <a:gridCol w="2901712"/>
                <a:gridCol w="2026920"/>
              </a:tblGrid>
              <a:tr h="0">
                <a:tc>
                  <a:txBody>
                    <a:bodyPr/>
                    <a:lstStyle/>
                    <a:p>
                      <a:pPr>
                        <a:lnSpc>
                          <a:spcPct val="115000"/>
                        </a:lnSpc>
                        <a:spcAft>
                          <a:spcPts val="1000"/>
                        </a:spcAft>
                      </a:pPr>
                      <a:r>
                        <a:rPr lang="en-US" sz="1600" dirty="0">
                          <a:effectLst/>
                        </a:rPr>
                        <a:t> </a:t>
                      </a:r>
                      <a:endParaRPr lang="zh-CN" sz="160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a:effectLst/>
                        </a:rPr>
                        <a:t>Requires</a:t>
                      </a:r>
                      <a:endParaRPr lang="zh-CN" sz="1600">
                        <a:effectLst/>
                        <a:latin typeface="Calibri"/>
                        <a:ea typeface="宋体"/>
                        <a:cs typeface="Times New Roman"/>
                      </a:endParaRPr>
                    </a:p>
                  </a:txBody>
                  <a:tcPr marL="68580" marR="68580" marT="0" marB="0"/>
                </a:tc>
                <a:tc>
                  <a:txBody>
                    <a:bodyPr/>
                    <a:lstStyle/>
                    <a:p>
                      <a:pPr>
                        <a:lnSpc>
                          <a:spcPct val="115000"/>
                        </a:lnSpc>
                        <a:spcAft>
                          <a:spcPts val="1000"/>
                        </a:spcAft>
                      </a:pPr>
                      <a:r>
                        <a:rPr lang="en-US" sz="1600">
                          <a:effectLst/>
                        </a:rPr>
                        <a:t>Provides</a:t>
                      </a:r>
                      <a:endParaRPr lang="zh-CN" sz="1600">
                        <a:effectLst/>
                        <a:latin typeface="Calibri"/>
                        <a:ea typeface="宋体"/>
                        <a:cs typeface="Times New Roman"/>
                      </a:endParaRPr>
                    </a:p>
                  </a:txBody>
                  <a:tcPr marL="68580" marR="68580" marT="0" marB="0"/>
                </a:tc>
              </a:tr>
              <a:tr h="0">
                <a:tc>
                  <a:txBody>
                    <a:bodyPr/>
                    <a:lstStyle/>
                    <a:p>
                      <a:pPr>
                        <a:lnSpc>
                          <a:spcPct val="115000"/>
                        </a:lnSpc>
                        <a:spcAft>
                          <a:spcPts val="1000"/>
                        </a:spcAft>
                      </a:pPr>
                      <a:r>
                        <a:rPr lang="en-US" sz="1600" b="0" dirty="0">
                          <a:effectLst/>
                        </a:rPr>
                        <a:t>Car</a:t>
                      </a:r>
                      <a:endParaRPr lang="zh-CN" sz="1600" b="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iUser</a:t>
                      </a:r>
                      <a:r>
                        <a:rPr lang="en-US" sz="1600" b="0" dirty="0">
                          <a:effectLst/>
                        </a:rPr>
                        <a:t> panel</a:t>
                      </a:r>
                      <a:endParaRPr lang="zh-CN" sz="1600" b="0" dirty="0">
                        <a:effectLst/>
                      </a:endParaRPr>
                    </a:p>
                    <a:p>
                      <a:pPr>
                        <a:lnSpc>
                          <a:spcPct val="115000"/>
                        </a:lnSpc>
                        <a:spcAft>
                          <a:spcPts val="1000"/>
                        </a:spcAft>
                      </a:pPr>
                      <a:r>
                        <a:rPr lang="en-US" sz="1600" b="0" dirty="0" err="1">
                          <a:effectLst/>
                        </a:rPr>
                        <a:t>iDoor</a:t>
                      </a:r>
                      <a:endParaRPr lang="zh-CN" sz="1600" b="0" dirty="0">
                        <a:effectLst/>
                      </a:endParaRPr>
                    </a:p>
                    <a:p>
                      <a:pPr>
                        <a:lnSpc>
                          <a:spcPct val="115000"/>
                        </a:lnSpc>
                        <a:spcAft>
                          <a:spcPts val="1000"/>
                        </a:spcAft>
                      </a:pPr>
                      <a:r>
                        <a:rPr lang="en-US" sz="1600" b="0" dirty="0" err="1">
                          <a:effectLst/>
                        </a:rPr>
                        <a:t>iDoorPanel</a:t>
                      </a:r>
                      <a:endParaRPr lang="zh-CN" sz="1600" b="0" dirty="0">
                        <a:effectLst/>
                      </a:endParaRPr>
                    </a:p>
                    <a:p>
                      <a:pPr>
                        <a:lnSpc>
                          <a:spcPct val="115000"/>
                        </a:lnSpc>
                        <a:spcAft>
                          <a:spcPts val="1000"/>
                        </a:spcAft>
                      </a:pPr>
                      <a:r>
                        <a:rPr lang="en-US" sz="1600" b="0" dirty="0" err="1">
                          <a:effectLst/>
                        </a:rPr>
                        <a:t>iUserPanelQueue</a:t>
                      </a:r>
                      <a:r>
                        <a:rPr lang="en-US" sz="1600" b="0" dirty="0">
                          <a:effectLst/>
                        </a:rPr>
                        <a:t> </a:t>
                      </a:r>
                      <a:endParaRPr lang="zh-CN" sz="1600" b="0" dirty="0">
                        <a:effectLst/>
                      </a:endParaRPr>
                    </a:p>
                    <a:p>
                      <a:pPr>
                        <a:lnSpc>
                          <a:spcPct val="115000"/>
                        </a:lnSpc>
                        <a:spcAft>
                          <a:spcPts val="1000"/>
                        </a:spcAft>
                      </a:pPr>
                      <a:r>
                        <a:rPr lang="en-US" sz="1600" b="0" dirty="0" err="1">
                          <a:effectLst/>
                        </a:rPr>
                        <a:t>iCarController</a:t>
                      </a:r>
                      <a:endParaRPr lang="zh-CN" sz="1600" b="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iCar</a:t>
                      </a:r>
                      <a:endParaRPr lang="zh-CN" sz="1600" b="0" dirty="0">
                        <a:effectLst/>
                        <a:latin typeface="Calibri"/>
                        <a:ea typeface="宋体"/>
                        <a:cs typeface="Times New Roman"/>
                      </a:endParaRPr>
                    </a:p>
                  </a:txBody>
                  <a:tcPr marL="68580" marR="68580" marT="0" marB="0"/>
                </a:tc>
              </a:tr>
              <a:tr h="0">
                <a:tc>
                  <a:txBody>
                    <a:bodyPr/>
                    <a:lstStyle/>
                    <a:p>
                      <a:pPr>
                        <a:lnSpc>
                          <a:spcPct val="115000"/>
                        </a:lnSpc>
                        <a:spcAft>
                          <a:spcPts val="1000"/>
                        </a:spcAft>
                      </a:pPr>
                      <a:r>
                        <a:rPr lang="en-US" sz="1600" b="0">
                          <a:effectLst/>
                        </a:rPr>
                        <a:t>User panel</a:t>
                      </a:r>
                      <a:endParaRPr lang="zh-CN" sz="1600" b="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iCar</a:t>
                      </a:r>
                      <a:endParaRPr lang="zh-CN" sz="1600" b="0" dirty="0">
                        <a:effectLst/>
                      </a:endParaRPr>
                    </a:p>
                    <a:p>
                      <a:pPr>
                        <a:lnSpc>
                          <a:spcPct val="115000"/>
                        </a:lnSpc>
                        <a:spcAft>
                          <a:spcPts val="1000"/>
                        </a:spcAft>
                      </a:pPr>
                      <a:r>
                        <a:rPr lang="en-US" sz="1600" b="0" dirty="0" err="1">
                          <a:effectLst/>
                        </a:rPr>
                        <a:t>iCarController</a:t>
                      </a:r>
                      <a:endParaRPr lang="zh-CN" sz="1600" b="0" dirty="0">
                        <a:effectLst/>
                      </a:endParaRPr>
                    </a:p>
                    <a:p>
                      <a:pPr>
                        <a:lnSpc>
                          <a:spcPct val="115000"/>
                        </a:lnSpc>
                        <a:spcAft>
                          <a:spcPts val="1000"/>
                        </a:spcAft>
                      </a:pPr>
                      <a:r>
                        <a:rPr lang="en-US" sz="1600" b="0" dirty="0" err="1">
                          <a:effectLst/>
                        </a:rPr>
                        <a:t>iDoor</a:t>
                      </a:r>
                      <a:endParaRPr lang="zh-CN" sz="1600" b="0" dirty="0">
                        <a:effectLst/>
                      </a:endParaRPr>
                    </a:p>
                    <a:p>
                      <a:pPr>
                        <a:lnSpc>
                          <a:spcPct val="115000"/>
                        </a:lnSpc>
                        <a:spcAft>
                          <a:spcPts val="1000"/>
                        </a:spcAft>
                      </a:pPr>
                      <a:r>
                        <a:rPr lang="en-US" sz="1600" b="0" dirty="0" err="1">
                          <a:effectLst/>
                        </a:rPr>
                        <a:t>iUserPanel</a:t>
                      </a:r>
                      <a:endParaRPr lang="zh-CN" sz="1600" b="0" dirty="0">
                        <a:effectLst/>
                      </a:endParaRPr>
                    </a:p>
                    <a:p>
                      <a:pPr>
                        <a:lnSpc>
                          <a:spcPct val="115000"/>
                        </a:lnSpc>
                        <a:spcAft>
                          <a:spcPts val="1000"/>
                        </a:spcAft>
                      </a:pPr>
                      <a:r>
                        <a:rPr lang="en-US" sz="1600" b="0" dirty="0" err="1">
                          <a:effectLst/>
                        </a:rPr>
                        <a:t>iUserPanel</a:t>
                      </a:r>
                      <a:endParaRPr lang="zh-CN" sz="1600" b="0" dirty="0">
                        <a:effectLst/>
                      </a:endParaRPr>
                    </a:p>
                    <a:p>
                      <a:pPr>
                        <a:lnSpc>
                          <a:spcPct val="115000"/>
                        </a:lnSpc>
                        <a:spcAft>
                          <a:spcPts val="1000"/>
                        </a:spcAft>
                      </a:pPr>
                      <a:r>
                        <a:rPr lang="en-US" sz="1600" b="0" dirty="0">
                          <a:effectLst/>
                        </a:rPr>
                        <a:t>Queue</a:t>
                      </a:r>
                      <a:endParaRPr lang="zh-CN" sz="1600" b="0" dirty="0">
                        <a:effectLst/>
                        <a:latin typeface="Calibri"/>
                        <a:ea typeface="宋体"/>
                        <a:cs typeface="Times New Roman"/>
                      </a:endParaRPr>
                    </a:p>
                  </a:txBody>
                  <a:tcPr marL="68580" marR="68580" marT="0" marB="0"/>
                </a:tc>
                <a:tc>
                  <a:txBody>
                    <a:bodyPr/>
                    <a:lstStyle/>
                    <a:p>
                      <a:pPr>
                        <a:lnSpc>
                          <a:spcPct val="115000"/>
                        </a:lnSpc>
                        <a:spcAft>
                          <a:spcPts val="1000"/>
                        </a:spcAft>
                      </a:pPr>
                      <a:r>
                        <a:rPr lang="en-US" sz="1600" b="0" dirty="0" err="1">
                          <a:effectLst/>
                        </a:rPr>
                        <a:t>iUserPanel</a:t>
                      </a:r>
                      <a:endParaRPr lang="zh-CN" sz="1600" b="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784915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电梯系统</a:t>
            </a:r>
            <a:endParaRPr lang="en-US" altLang="zh-CN" dirty="0" smtClean="0"/>
          </a:p>
        </p:txBody>
      </p:sp>
      <p:sp>
        <p:nvSpPr>
          <p:cNvPr id="3" name="内容占位符 2"/>
          <p:cNvSpPr>
            <a:spLocks noGrp="1"/>
          </p:cNvSpPr>
          <p:nvPr>
            <p:ph sz="quarter" idx="1"/>
          </p:nvPr>
        </p:nvSpPr>
        <p:spPr/>
        <p:txBody>
          <a:bodyPr/>
          <a:lstStyle/>
          <a:p>
            <a:endParaRPr lang="zh-CN" altLang="en-US"/>
          </a:p>
        </p:txBody>
      </p:sp>
      <p:pic>
        <p:nvPicPr>
          <p:cNvPr id="4" name="Picture 8"/>
          <p:cNvPicPr/>
          <p:nvPr/>
        </p:nvPicPr>
        <p:blipFill>
          <a:blip r:embed="rId2" cstate="print"/>
          <a:srcRect/>
          <a:stretch>
            <a:fillRect/>
          </a:stretch>
        </p:blipFill>
        <p:spPr bwMode="auto">
          <a:xfrm>
            <a:off x="755576" y="1555162"/>
            <a:ext cx="7632848" cy="4680520"/>
          </a:xfrm>
          <a:prstGeom prst="rect">
            <a:avLst/>
          </a:prstGeom>
          <a:noFill/>
          <a:ln w="9525">
            <a:noFill/>
            <a:miter lim="800000"/>
            <a:headEnd/>
            <a:tailEnd/>
          </a:ln>
        </p:spPr>
      </p:pic>
    </p:spTree>
    <p:extLst>
      <p:ext uri="{BB962C8B-B14F-4D97-AF65-F5344CB8AC3E}">
        <p14:creationId xmlns:p14="http://schemas.microsoft.com/office/powerpoint/2010/main" val="4143156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endParaRPr lang="zh-CN" altLang="en-US" dirty="0"/>
          </a:p>
        </p:txBody>
      </p:sp>
      <p:sp>
        <p:nvSpPr>
          <p:cNvPr id="3" name="内容占位符 2"/>
          <p:cNvSpPr>
            <a:spLocks noGrp="1"/>
          </p:cNvSpPr>
          <p:nvPr>
            <p:ph sz="quarter" idx="1"/>
          </p:nvPr>
        </p:nvSpPr>
        <p:spPr/>
        <p:txBody>
          <a:bodyPr>
            <a:normAutofit/>
          </a:bodyPr>
          <a:lstStyle/>
          <a:p>
            <a:r>
              <a:rPr lang="zh-CN" altLang="zh-CN" dirty="0"/>
              <a:t>在第二阶段系统的基础上将日志管理系统组件化。</a:t>
            </a:r>
          </a:p>
          <a:p>
            <a:r>
              <a:rPr lang="zh-CN" altLang="zh-CN" dirty="0"/>
              <a:t>即整个</a:t>
            </a:r>
            <a:r>
              <a:rPr lang="zh-CN" altLang="zh-CN" dirty="0" smtClean="0"/>
              <a:t>系统</a:t>
            </a:r>
            <a:r>
              <a:rPr lang="zh-CN" altLang="en-US" dirty="0"/>
              <a:t>由</a:t>
            </a:r>
            <a:r>
              <a:rPr lang="zh-CN" altLang="zh-CN" dirty="0" smtClean="0"/>
              <a:t>若干</a:t>
            </a:r>
            <a:r>
              <a:rPr lang="zh-CN" altLang="zh-CN" dirty="0"/>
              <a:t>个组件组合构成</a:t>
            </a:r>
            <a:r>
              <a:rPr lang="zh-CN" altLang="zh-CN" dirty="0" smtClean="0"/>
              <a:t>。</a:t>
            </a:r>
            <a:endParaRPr lang="en-US" altLang="zh-CN" dirty="0" smtClean="0"/>
          </a:p>
          <a:p>
            <a:r>
              <a:rPr lang="zh-CN" altLang="zh-CN" dirty="0" smtClean="0"/>
              <a:t>组件</a:t>
            </a:r>
            <a:r>
              <a:rPr lang="zh-CN" altLang="zh-CN" dirty="0"/>
              <a:t>之间通过接口（</a:t>
            </a:r>
            <a:r>
              <a:rPr lang="en-US" altLang="zh-CN" dirty="0"/>
              <a:t>interface</a:t>
            </a:r>
            <a:r>
              <a:rPr lang="zh-CN" altLang="zh-CN" dirty="0"/>
              <a:t>）进行通信</a:t>
            </a:r>
            <a:r>
              <a:rPr lang="zh-CN" altLang="zh-CN" dirty="0" smtClean="0"/>
              <a:t>，所有</a:t>
            </a:r>
            <a:r>
              <a:rPr lang="zh-CN" altLang="zh-CN" dirty="0"/>
              <a:t>的功能调用和数据传递均通过接口完成</a:t>
            </a:r>
            <a:r>
              <a:rPr lang="zh-CN" altLang="zh-CN" dirty="0" smtClean="0"/>
              <a:t>。</a:t>
            </a:r>
            <a:endParaRPr lang="en-US" altLang="zh-CN" dirty="0" smtClean="0"/>
          </a:p>
          <a:p>
            <a:r>
              <a:rPr lang="zh-CN" altLang="zh-CN" dirty="0" smtClean="0"/>
              <a:t>一</a:t>
            </a:r>
            <a:r>
              <a:rPr lang="zh-CN" altLang="zh-CN" dirty="0"/>
              <a:t>个组件内可能有若干个类完成不同的功能，但对外只有一个接口（</a:t>
            </a:r>
            <a:r>
              <a:rPr lang="en-US" altLang="zh-CN" dirty="0"/>
              <a:t>interface</a:t>
            </a:r>
            <a:r>
              <a:rPr lang="zh-CN" altLang="zh-CN" dirty="0"/>
              <a:t>）提供所有的功能。</a:t>
            </a:r>
          </a:p>
          <a:p>
            <a:endParaRPr lang="zh-CN" altLang="en-US" dirty="0"/>
          </a:p>
        </p:txBody>
      </p:sp>
    </p:spTree>
    <p:extLst>
      <p:ext uri="{BB962C8B-B14F-4D97-AF65-F5344CB8AC3E}">
        <p14:creationId xmlns:p14="http://schemas.microsoft.com/office/powerpoint/2010/main" val="3105848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a:t>
            </a:r>
          </a:p>
        </p:txBody>
      </p:sp>
      <p:sp>
        <p:nvSpPr>
          <p:cNvPr id="3" name="内容占位符 2"/>
          <p:cNvSpPr>
            <a:spLocks noGrp="1"/>
          </p:cNvSpPr>
          <p:nvPr>
            <p:ph sz="quarter" idx="1"/>
          </p:nvPr>
        </p:nvSpPr>
        <p:spPr/>
        <p:txBody>
          <a:bodyPr/>
          <a:lstStyle/>
          <a:p>
            <a:r>
              <a:rPr lang="zh-CN" altLang="en-US" dirty="0" smtClean="0"/>
              <a:t>要求至少包含下面</a:t>
            </a:r>
            <a:r>
              <a:rPr lang="en-US" altLang="zh-CN" dirty="0" smtClean="0"/>
              <a:t>4</a:t>
            </a:r>
            <a:r>
              <a:rPr lang="zh-CN" altLang="en-US" dirty="0" smtClean="0"/>
              <a:t>个组件：</a:t>
            </a:r>
            <a:endParaRPr lang="en-US" altLang="zh-CN" dirty="0" smtClean="0"/>
          </a:p>
          <a:p>
            <a:pPr lvl="1"/>
            <a:r>
              <a:rPr lang="zh-CN" altLang="zh-CN" dirty="0"/>
              <a:t>数据访问组件：提供与数据库或者存储数据的文件的交互功能</a:t>
            </a:r>
          </a:p>
          <a:p>
            <a:pPr lvl="1"/>
            <a:r>
              <a:rPr lang="zh-CN" altLang="zh-CN" dirty="0"/>
              <a:t>日志组件：显示日志、提供对日志的编辑和</a:t>
            </a:r>
            <a:r>
              <a:rPr lang="zh-CN" altLang="zh-CN" dirty="0" smtClean="0"/>
              <a:t>操作</a:t>
            </a:r>
            <a:endParaRPr lang="en-US" altLang="zh-CN" dirty="0" smtClean="0"/>
          </a:p>
          <a:p>
            <a:pPr lvl="1"/>
            <a:r>
              <a:rPr lang="zh-CN" altLang="zh-CN" dirty="0"/>
              <a:t>旅游景点管理组件：旅游景点管理相关</a:t>
            </a:r>
            <a:r>
              <a:rPr lang="zh-CN" altLang="zh-CN" dirty="0" smtClean="0"/>
              <a:t>功能</a:t>
            </a:r>
            <a:endParaRPr lang="en-US" altLang="zh-CN" dirty="0" smtClean="0"/>
          </a:p>
          <a:p>
            <a:pPr lvl="1"/>
            <a:r>
              <a:rPr lang="zh-CN" altLang="zh-CN" dirty="0"/>
              <a:t>旅游行程制定组件：旅游行程制定与维护相关功能</a:t>
            </a:r>
            <a:endParaRPr lang="zh-CN" altLang="en-US" dirty="0"/>
          </a:p>
        </p:txBody>
      </p:sp>
    </p:spTree>
    <p:extLst>
      <p:ext uri="{BB962C8B-B14F-4D97-AF65-F5344CB8AC3E}">
        <p14:creationId xmlns:p14="http://schemas.microsoft.com/office/powerpoint/2010/main" val="2687026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131</TotalTime>
  <Words>530</Words>
  <Application>Microsoft Office PowerPoint</Application>
  <PresentationFormat>全屏显示(4:3)</PresentationFormat>
  <Paragraphs>99</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凸显</vt:lpstr>
      <vt:lpstr>PowerPoint 演示文稿</vt:lpstr>
      <vt:lpstr>大纲</vt:lpstr>
      <vt:lpstr>组件化示例</vt:lpstr>
      <vt:lpstr>电梯系统</vt:lpstr>
      <vt:lpstr>电梯系统</vt:lpstr>
      <vt:lpstr>电梯系统</vt:lpstr>
      <vt:lpstr>电梯系统</vt:lpstr>
      <vt:lpstr>功能需求</vt:lpstr>
      <vt:lpstr>功能需求</vt:lpstr>
      <vt:lpstr>功能需求</vt:lpstr>
      <vt:lpstr>实现要求</vt:lpstr>
      <vt:lpstr>组件化文档要求</vt:lpstr>
      <vt:lpstr>组件化文档要求</vt:lpstr>
      <vt:lpstr>组件化文档要求</vt:lpstr>
      <vt:lpstr>提交要求</vt:lpstr>
    </vt:vector>
  </TitlesOfParts>
  <Company>DCST.THU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软件工程大作业第三阶段说明</dc:title>
  <dc:creator>try</dc:creator>
  <cp:lastModifiedBy>Freedom</cp:lastModifiedBy>
  <cp:revision>155</cp:revision>
  <dcterms:created xsi:type="dcterms:W3CDTF">2011-04-10T10:34:37Z</dcterms:created>
  <dcterms:modified xsi:type="dcterms:W3CDTF">2013-04-01T05:56:48Z</dcterms:modified>
</cp:coreProperties>
</file>