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BA65B-1FFE-4594-BF47-7F3A119FACA8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6208-0A79-46B9-867D-62F27AAB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5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6208-0A79-46B9-867D-62F27AABAC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3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3601C-F78D-4842-B985-4F222C0B16EB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软件设计大作业汇报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郭旭 刘洋 温斌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Template</a:t>
            </a:r>
          </a:p>
          <a:p>
            <a:pPr lvl="1"/>
            <a:r>
              <a:rPr lang="zh-CN" altLang="en-US" dirty="0" smtClean="0"/>
              <a:t>不同实体类访问数据库的相似性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IDAL – </a:t>
            </a:r>
            <a:r>
              <a:rPr lang="en-US" altLang="zh-CN" dirty="0" err="1" smtClean="0"/>
              <a:t>AbstractDAL</a:t>
            </a:r>
            <a:r>
              <a:rPr lang="en-US" altLang="zh-CN" dirty="0" smtClean="0"/>
              <a:t> – (</a:t>
            </a:r>
            <a:r>
              <a:rPr lang="en-US" altLang="zh-CN" dirty="0" err="1" smtClean="0"/>
              <a:t>UserDAL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BlogDAL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Factory</a:t>
            </a:r>
          </a:p>
          <a:p>
            <a:pPr lvl="1"/>
            <a:r>
              <a:rPr lang="zh-CN" altLang="en-US" dirty="0" smtClean="0"/>
              <a:t>去耦合，将对象的初始化信息放在配置文件中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的反射机制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文件的访问，可以在初始化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中类的时候进行，而不是以强制引用的方式包含在项目中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538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DALFactory</a:t>
            </a:r>
            <a:r>
              <a:rPr lang="en-US" altLang="zh-CN" dirty="0" smtClean="0"/>
              <a:t>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35480"/>
            <a:ext cx="8208912" cy="4661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static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string DAL = </a:t>
            </a:r>
            <a:r>
              <a:rPr lang="en-US" altLang="zh-CN" sz="1400" dirty="0" err="1"/>
              <a:t>ConfigurationManager.AppSettings</a:t>
            </a:r>
            <a:r>
              <a:rPr lang="en-US" altLang="zh-CN" sz="1400" dirty="0"/>
              <a:t>["DAL"];</a:t>
            </a:r>
          </a:p>
          <a:p>
            <a:pPr marL="0" indent="0"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static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string BLOG_DAL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ConfigurationManager.AppSettings</a:t>
            </a:r>
            <a:r>
              <a:rPr lang="en-US" altLang="zh-CN" sz="1400" dirty="0"/>
              <a:t>["BLOG_DAL</a:t>
            </a:r>
            <a:r>
              <a:rPr lang="en-US" altLang="zh-CN" sz="1400" dirty="0" smtClean="0"/>
              <a:t>"];</a:t>
            </a:r>
          </a:p>
          <a:p>
            <a:pPr marL="0" indent="0">
              <a:buNone/>
            </a:pPr>
            <a:r>
              <a:rPr lang="en-US" altLang="zh-CN" sz="1400" dirty="0" smtClean="0"/>
              <a:t>…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static T </a:t>
            </a:r>
            <a:r>
              <a:rPr lang="en-US" altLang="zh-CN" sz="1400" dirty="0" err="1"/>
              <a:t>CreateDAL</a:t>
            </a:r>
            <a:r>
              <a:rPr lang="en-US" altLang="zh-CN" sz="1400" dirty="0"/>
              <a:t>&lt;T&gt;() where T : </a:t>
            </a:r>
            <a:r>
              <a:rPr lang="en-US" altLang="zh-CN" sz="1400" dirty="0" err="1"/>
              <a:t>IBaseDAL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T </a:t>
            </a:r>
            <a:r>
              <a:rPr lang="en-US" altLang="zh-CN" sz="1400" dirty="0" err="1"/>
              <a:t>t</a:t>
            </a:r>
            <a:r>
              <a:rPr lang="en-US" altLang="zh-CN" sz="1400" dirty="0"/>
              <a:t>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Type </a:t>
            </a:r>
            <a:r>
              <a:rPr lang="en-US" altLang="zh-CN" sz="1400" dirty="0" err="1"/>
              <a:t>type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(T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/>
              <a:t>    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IBlogDAL</a:t>
            </a:r>
            <a:r>
              <a:rPr lang="en-US" altLang="zh-CN" sz="1400" dirty="0"/>
              <a:t>)))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   t </a:t>
            </a:r>
            <a:r>
              <a:rPr lang="en-US" altLang="zh-CN" sz="1400" dirty="0"/>
              <a:t>= (T)</a:t>
            </a:r>
            <a:r>
              <a:rPr lang="en-US" altLang="zh-CN" sz="1400" dirty="0" err="1"/>
              <a:t>Assembly.Load</a:t>
            </a:r>
            <a:r>
              <a:rPr lang="en-US" altLang="zh-CN" sz="1400" dirty="0"/>
              <a:t>(DAL).</a:t>
            </a:r>
            <a:r>
              <a:rPr lang="en-US" altLang="zh-CN" sz="1400" dirty="0" err="1"/>
              <a:t>CreateInstance</a:t>
            </a:r>
            <a:r>
              <a:rPr lang="en-US" altLang="zh-CN" sz="1400" dirty="0"/>
              <a:t>(BLOG_DAL);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else </a:t>
            </a:r>
            <a:r>
              <a:rPr lang="en-US" altLang="zh-CN" sz="1400" dirty="0"/>
              <a:t>if (</a:t>
            </a:r>
            <a:r>
              <a:rPr lang="en-US" altLang="zh-CN" sz="1400" dirty="0" err="1"/>
              <a:t>type.Equals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ICityDAL</a:t>
            </a:r>
            <a:r>
              <a:rPr lang="en-US" altLang="zh-CN" sz="1400" dirty="0"/>
              <a:t>)))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 smtClean="0"/>
              <a:t>        t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…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…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return t;</a:t>
            </a:r>
          </a:p>
          <a:p>
            <a:pPr marL="0" indent="0"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93992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itchFamily="49" charset="-122"/>
                <a:ea typeface="新宋体" pitchFamily="49" charset="-122"/>
              </a:rPr>
              <a:t>配置文件</a:t>
            </a: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&lt;add 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key="DAL" value="</a:t>
            </a: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SextantTG.SQLiteDAL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" /&gt;</a:t>
            </a:r>
          </a:p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&lt;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add key="BLOG_DAL" value="</a:t>
            </a: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SextantTG.SQLiteDAL.BlogDAL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" /&gt;</a:t>
            </a:r>
            <a:endParaRPr lang="zh-CN" altLang="en-US" b="1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Spring.NET VS </a:t>
            </a:r>
            <a:r>
              <a:rPr lang="en-US" altLang="zh-CN" dirty="0" err="1" smtClean="0"/>
              <a:t>PostSharp</a:t>
            </a:r>
            <a:endParaRPr lang="en-US" altLang="zh-CN" dirty="0" smtClean="0"/>
          </a:p>
          <a:p>
            <a:pPr lvl="1"/>
            <a:r>
              <a:rPr lang="zh-CN" altLang="en-US" dirty="0"/>
              <a:t>两者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最终选择了</a:t>
            </a:r>
            <a:r>
              <a:rPr lang="en-US" altLang="zh-CN" dirty="0" err="1" smtClean="0"/>
              <a:t>PostSharp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5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Log4Net VS </a:t>
            </a:r>
            <a:r>
              <a:rPr lang="en-US" altLang="zh-CN" dirty="0" err="1" smtClean="0"/>
              <a:t>NLog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两者都支持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7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基础上封装</a:t>
            </a:r>
            <a:r>
              <a:rPr lang="zh-CN" altLang="en-US" dirty="0"/>
              <a:t>，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597666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 smtClean="0"/>
              <a:t>&lt;Request </a:t>
            </a:r>
            <a:r>
              <a:rPr lang="en-US" altLang="zh-CN" dirty="0" err="1"/>
              <a:t>xmlns</a:t>
            </a:r>
            <a:r>
              <a:rPr lang="en-US" altLang="zh-CN" dirty="0"/>
              <a:t>="http://github.com/</a:t>
            </a:r>
            <a:r>
              <a:rPr lang="en-US" altLang="zh-CN" dirty="0" err="1"/>
              <a:t>ggxx</a:t>
            </a:r>
            <a:r>
              <a:rPr lang="en-US" altLang="zh-CN" dirty="0"/>
              <a:t>/</a:t>
            </a:r>
            <a:r>
              <a:rPr lang="en-US" altLang="zh-CN" dirty="0" err="1"/>
              <a:t>SextantTG</a:t>
            </a:r>
            <a:r>
              <a:rPr lang="en-US" altLang="zh-CN" dirty="0"/>
              <a:t>/"&gt;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&lt;</a:t>
            </a:r>
            <a:r>
              <a:rPr lang="en-US" altLang="zh-CN" dirty="0" err="1">
                <a:solidFill>
                  <a:srgbClr val="FFFF00"/>
                </a:solidFill>
              </a:rPr>
              <a:t>UserObject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 smtClean="0">
                <a:solidFill>
                  <a:srgbClr val="FFFF00"/>
                </a:solidFill>
              </a:rPr>
              <a:t>UserId</a:t>
            </a:r>
            <a:r>
              <a:rPr lang="en-US" altLang="zh-CN" dirty="0" smtClean="0">
                <a:solidFill>
                  <a:srgbClr val="FFFF00"/>
                </a:solidFill>
              </a:rPr>
              <a:t>&gt;&lt;/</a:t>
            </a:r>
            <a:r>
              <a:rPr lang="en-US" altLang="zh-CN" dirty="0" err="1">
                <a:solidFill>
                  <a:srgbClr val="FFFF00"/>
                </a:solidFill>
              </a:rPr>
              <a:t>UserId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 smtClean="0">
                <a:solidFill>
                  <a:srgbClr val="FFFF00"/>
                </a:solidFill>
              </a:rPr>
              <a:t>LoginName</a:t>
            </a:r>
            <a:r>
              <a:rPr lang="en-US" altLang="zh-CN" dirty="0" smtClean="0">
                <a:solidFill>
                  <a:srgbClr val="FFFF00"/>
                </a:solidFill>
              </a:rPr>
              <a:t>&gt;superman&lt;/</a:t>
            </a:r>
            <a:r>
              <a:rPr lang="en-US" altLang="zh-CN" dirty="0" err="1">
                <a:solidFill>
                  <a:srgbClr val="FFFF00"/>
                </a:solidFill>
              </a:rPr>
              <a:t>LoginName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smtClean="0">
                <a:solidFill>
                  <a:srgbClr val="FFFF00"/>
                </a:solidFill>
              </a:rPr>
              <a:t>Email&gt;superman@abc.com</a:t>
            </a:r>
            <a:r>
              <a:rPr lang="en-US" altLang="zh-CN" dirty="0" smtClean="0">
                <a:solidFill>
                  <a:srgbClr val="FFFF00"/>
                </a:solidFill>
              </a:rPr>
              <a:t>&lt;/</a:t>
            </a:r>
            <a:r>
              <a:rPr lang="en-US" altLang="zh-CN" dirty="0">
                <a:solidFill>
                  <a:srgbClr val="FFFF00"/>
                </a:solidFill>
              </a:rPr>
              <a:t>Email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&lt;Status&gt;0&lt;/</a:t>
            </a:r>
            <a:r>
              <a:rPr lang="en-US" altLang="zh-CN" dirty="0">
                <a:solidFill>
                  <a:srgbClr val="FFFF00"/>
                </a:solidFill>
              </a:rPr>
              <a:t>Status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&lt;/</a:t>
            </a:r>
            <a:r>
              <a:rPr lang="en-US" altLang="zh-CN" dirty="0" err="1">
                <a:solidFill>
                  <a:srgbClr val="FFFF00"/>
                </a:solidFill>
              </a:rPr>
              <a:t>UserObject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Request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5085184"/>
            <a:ext cx="597666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&lt;Response </a:t>
            </a:r>
            <a:r>
              <a:rPr lang="en-US" altLang="zh-CN" dirty="0" err="1"/>
              <a:t>xmlns</a:t>
            </a:r>
            <a:r>
              <a:rPr lang="en-US" altLang="zh-CN" dirty="0"/>
              <a:t>="http://github.com/</a:t>
            </a:r>
            <a:r>
              <a:rPr lang="en-US" altLang="zh-CN" dirty="0" err="1"/>
              <a:t>ggxx</a:t>
            </a:r>
            <a:r>
              <a:rPr lang="en-US" altLang="zh-CN" dirty="0"/>
              <a:t>/</a:t>
            </a:r>
            <a:r>
              <a:rPr lang="en-US" altLang="zh-CN" dirty="0" err="1"/>
              <a:t>SextantTG</a:t>
            </a:r>
            <a:r>
              <a:rPr lang="en-US" altLang="zh-CN" dirty="0"/>
              <a:t>/"&gt;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&lt;Message&gt;Error Message&lt;/Message&gt;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&lt;Result&gt;&lt;/Result&gt;</a:t>
            </a:r>
          </a:p>
          <a:p>
            <a:r>
              <a:rPr lang="en-US" altLang="zh-CN" dirty="0" smtClean="0"/>
              <a:t>&lt;/Response&gt;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523701"/>
            <a:ext cx="8208911" cy="6001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&lt;?xml version="1.0" encoding="utf-8"?&gt;</a:t>
            </a:r>
          </a:p>
          <a:p>
            <a:r>
              <a:rPr lang="en-US" altLang="zh-CN" sz="1600" dirty="0"/>
              <a:t>&lt;Response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="http://github.com/</a:t>
            </a:r>
            <a:r>
              <a:rPr lang="en-US" altLang="zh-CN" sz="1600" dirty="0" err="1"/>
              <a:t>ggxx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SextantTG</a:t>
            </a:r>
            <a:r>
              <a:rPr lang="en-US" altLang="zh-CN" sz="1600" dirty="0"/>
              <a:t>/"&gt;</a:t>
            </a:r>
          </a:p>
          <a:p>
            <a:r>
              <a:rPr lang="en-US" altLang="zh-CN" sz="1600" dirty="0"/>
              <a:t>  &lt;Message</a:t>
            </a:r>
            <a:r>
              <a:rPr lang="en-US" altLang="zh-CN" sz="1600" dirty="0" smtClean="0"/>
              <a:t>&gt;&lt;/</a:t>
            </a:r>
            <a:r>
              <a:rPr lang="en-US" altLang="zh-CN" sz="1600" dirty="0"/>
              <a:t>Message&gt;</a:t>
            </a:r>
          </a:p>
          <a:p>
            <a:r>
              <a:rPr lang="en-US" altLang="zh-CN" sz="1600" dirty="0"/>
              <a:t>  &lt;Result&gt;</a:t>
            </a:r>
          </a:p>
          <a:p>
            <a:r>
              <a:rPr lang="en-US" altLang="zh-CN" sz="1600" dirty="0"/>
              <a:t>    &lt;</a:t>
            </a:r>
            <a:r>
              <a:rPr lang="en-US" altLang="zh-CN" sz="1600" dirty="0" err="1"/>
              <a:t>CountryItemList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&lt;</a:t>
            </a:r>
            <a:r>
              <a:rPr lang="en-US" altLang="zh-CN" sz="1600" dirty="0" err="1">
                <a:solidFill>
                  <a:srgbClr val="FFFF00"/>
                </a:solidFill>
              </a:rPr>
              <a:t>CountryItem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FF00"/>
                </a:solidFill>
              </a:rPr>
              <a:t>CountryId</a:t>
            </a:r>
            <a:r>
              <a:rPr lang="en-US" altLang="zh-CN" sz="1600" dirty="0">
                <a:solidFill>
                  <a:srgbClr val="FFFF00"/>
                </a:solidFill>
              </a:rPr>
              <a:t>&gt;001&lt;/</a:t>
            </a:r>
            <a:r>
              <a:rPr lang="en-US" altLang="zh-CN" sz="1600" dirty="0" err="1">
                <a:solidFill>
                  <a:srgbClr val="FFFF00"/>
                </a:solidFill>
              </a:rPr>
              <a:t>CountryId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FF00"/>
                </a:solidFill>
              </a:rPr>
              <a:t>CountryName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  <a:r>
              <a:rPr lang="zh-CN" altLang="en-US" sz="1600" dirty="0">
                <a:solidFill>
                  <a:srgbClr val="FFFF00"/>
                </a:solidFill>
              </a:rPr>
              <a:t>中国</a:t>
            </a:r>
            <a:r>
              <a:rPr lang="en-US" altLang="zh-CN" sz="1600" dirty="0">
                <a:solidFill>
                  <a:srgbClr val="FFFF00"/>
                </a:solidFill>
              </a:rPr>
              <a:t>&lt;/</a:t>
            </a:r>
            <a:r>
              <a:rPr lang="en-US" altLang="zh-CN" sz="1600" dirty="0" err="1">
                <a:solidFill>
                  <a:srgbClr val="FFFF00"/>
                </a:solidFill>
              </a:rPr>
              <a:t>CountryName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      &lt;/</a:t>
            </a:r>
            <a:r>
              <a:rPr lang="en-US" altLang="zh-CN" sz="1600" dirty="0" err="1">
                <a:solidFill>
                  <a:srgbClr val="FFFF00"/>
                </a:solidFill>
              </a:rPr>
              <a:t>CountryItem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&lt;</a:t>
            </a:r>
            <a:r>
              <a:rPr lang="en-US" altLang="zh-CN" sz="1600" dirty="0" err="1">
                <a:solidFill>
                  <a:srgbClr val="92D050"/>
                </a:solidFill>
              </a:rPr>
              <a:t>CountryItem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  &lt;</a:t>
            </a:r>
            <a:r>
              <a:rPr lang="en-US" altLang="zh-CN" sz="1600" dirty="0" err="1">
                <a:solidFill>
                  <a:srgbClr val="92D050"/>
                </a:solidFill>
              </a:rPr>
              <a:t>CountryId</a:t>
            </a:r>
            <a:r>
              <a:rPr lang="en-US" altLang="zh-CN" sz="1600" dirty="0">
                <a:solidFill>
                  <a:srgbClr val="92D050"/>
                </a:solidFill>
              </a:rPr>
              <a:t>&gt;1FA5008987704109B46105E2BD4C5269&lt;/</a:t>
            </a:r>
            <a:r>
              <a:rPr lang="en-US" altLang="zh-CN" sz="1600" dirty="0" err="1">
                <a:solidFill>
                  <a:srgbClr val="92D050"/>
                </a:solidFill>
              </a:rPr>
              <a:t>CountryId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  &lt;</a:t>
            </a:r>
            <a:r>
              <a:rPr lang="en-US" altLang="zh-CN" sz="1600" dirty="0" err="1">
                <a:solidFill>
                  <a:srgbClr val="92D050"/>
                </a:solidFill>
              </a:rPr>
              <a:t>CountryName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  <a:r>
              <a:rPr lang="zh-CN" altLang="en-US" sz="1600" dirty="0">
                <a:solidFill>
                  <a:srgbClr val="92D050"/>
                </a:solidFill>
              </a:rPr>
              <a:t>英国</a:t>
            </a:r>
            <a:r>
              <a:rPr lang="en-US" altLang="zh-CN" sz="1600" dirty="0">
                <a:solidFill>
                  <a:srgbClr val="92D050"/>
                </a:solidFill>
              </a:rPr>
              <a:t>&lt;/</a:t>
            </a:r>
            <a:r>
              <a:rPr lang="en-US" altLang="zh-CN" sz="1600" dirty="0" err="1">
                <a:solidFill>
                  <a:srgbClr val="92D050"/>
                </a:solidFill>
              </a:rPr>
              <a:t>CountryName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92D050"/>
                </a:solidFill>
              </a:rPr>
              <a:t>      &lt;/</a:t>
            </a:r>
            <a:r>
              <a:rPr lang="en-US" altLang="zh-CN" sz="1600" dirty="0" err="1">
                <a:solidFill>
                  <a:srgbClr val="92D050"/>
                </a:solidFill>
              </a:rPr>
              <a:t>CountryItem</a:t>
            </a:r>
            <a:r>
              <a:rPr lang="en-US" altLang="zh-CN" sz="1600" dirty="0">
                <a:solidFill>
                  <a:srgbClr val="92D05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&lt;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CountryItem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&lt;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CountryId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&gt;67114F206B9E4DBB9822C19CFC3A903C&lt;/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CountryId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&lt;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CountryName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法国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CountryName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&lt;/</a:t>
            </a:r>
            <a:r>
              <a:rPr lang="en-US" altLang="zh-CN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CountryItem</a:t>
            </a:r>
            <a:r>
              <a:rPr lang="en-US" altLang="zh-CN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&lt;</a:t>
            </a:r>
            <a:r>
              <a:rPr lang="en-US" altLang="zh-CN" sz="1600" dirty="0" err="1">
                <a:solidFill>
                  <a:srgbClr val="FFC000"/>
                </a:solidFill>
              </a:rPr>
              <a:t>CountryItem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C000"/>
                </a:solidFill>
              </a:rPr>
              <a:t>CountryId</a:t>
            </a:r>
            <a:r>
              <a:rPr lang="en-US" altLang="zh-CN" sz="1600" dirty="0">
                <a:solidFill>
                  <a:srgbClr val="FFC000"/>
                </a:solidFill>
              </a:rPr>
              <a:t>&gt;F131E0B172DC4CD7B323F08940DB2DB6&lt;/</a:t>
            </a:r>
            <a:r>
              <a:rPr lang="en-US" altLang="zh-CN" sz="1600" dirty="0" err="1">
                <a:solidFill>
                  <a:srgbClr val="FFC000"/>
                </a:solidFill>
              </a:rPr>
              <a:t>CountryId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  &lt;</a:t>
            </a:r>
            <a:r>
              <a:rPr lang="en-US" altLang="zh-CN" sz="1600" dirty="0" err="1">
                <a:solidFill>
                  <a:srgbClr val="FFC000"/>
                </a:solidFill>
              </a:rPr>
              <a:t>CountryName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  <a:r>
              <a:rPr lang="zh-CN" altLang="en-US" sz="1600" dirty="0">
                <a:solidFill>
                  <a:srgbClr val="FFC000"/>
                </a:solidFill>
              </a:rPr>
              <a:t>德国</a:t>
            </a:r>
            <a:r>
              <a:rPr lang="en-US" altLang="zh-CN" sz="1600" dirty="0">
                <a:solidFill>
                  <a:srgbClr val="FFC000"/>
                </a:solidFill>
              </a:rPr>
              <a:t>&lt;/</a:t>
            </a:r>
            <a:r>
              <a:rPr lang="en-US" altLang="zh-CN" sz="1600" dirty="0" err="1">
                <a:solidFill>
                  <a:srgbClr val="FFC000"/>
                </a:solidFill>
              </a:rPr>
              <a:t>CountryName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>
                <a:solidFill>
                  <a:srgbClr val="FFC000"/>
                </a:solidFill>
              </a:rPr>
              <a:t>      &lt;/</a:t>
            </a:r>
            <a:r>
              <a:rPr lang="en-US" altLang="zh-CN" sz="1600" dirty="0" err="1">
                <a:solidFill>
                  <a:srgbClr val="FFC000"/>
                </a:solidFill>
              </a:rPr>
              <a:t>CountryItem</a:t>
            </a:r>
            <a:r>
              <a:rPr lang="en-US" altLang="zh-CN" sz="1600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sz="1600" dirty="0"/>
              <a:t>    &lt;/</a:t>
            </a:r>
            <a:r>
              <a:rPr lang="en-US" altLang="zh-CN" sz="1600" dirty="0" err="1"/>
              <a:t>CountryItemList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&lt;/Result&gt;</a:t>
            </a:r>
          </a:p>
          <a:p>
            <a:r>
              <a:rPr lang="en-US" altLang="zh-CN" sz="1600" dirty="0"/>
              <a:t>&lt;/Response&gt;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集成第三</a:t>
            </a:r>
            <a:r>
              <a:rPr lang="zh-CN" altLang="en-US" dirty="0"/>
              <a:t>方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搜狗地图</a:t>
            </a:r>
            <a:endParaRPr lang="en-US" altLang="zh-CN" dirty="0" smtClean="0"/>
          </a:p>
          <a:p>
            <a:pPr lvl="1"/>
            <a:r>
              <a:rPr lang="zh-CN" altLang="en-US" dirty="0"/>
              <a:t>静态</a:t>
            </a:r>
            <a:r>
              <a:rPr lang="zh-CN" altLang="en-US" dirty="0" smtClean="0"/>
              <a:t>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：关键字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腾讯微</a:t>
            </a:r>
            <a:r>
              <a:rPr lang="zh-CN" altLang="en-US" dirty="0" smtClean="0"/>
              <a:t>博</a:t>
            </a:r>
            <a:endParaRPr lang="en-US" altLang="zh-CN" dirty="0" smtClean="0"/>
          </a:p>
          <a:p>
            <a:pPr lvl="1"/>
            <a:r>
              <a:rPr lang="zh-CN" altLang="en-US" dirty="0"/>
              <a:t>撰写</a:t>
            </a:r>
            <a:r>
              <a:rPr lang="zh-CN" altLang="en-US" dirty="0" smtClean="0"/>
              <a:t>微博、上传图片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开</a:t>
            </a:r>
            <a:r>
              <a:rPr lang="zh-CN" altLang="en-US" dirty="0" smtClean="0"/>
              <a:t>源的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比较难调试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http://github.com/ggxx/SextantTG/</a:t>
            </a:r>
          </a:p>
          <a:p>
            <a:pPr lvl="1"/>
            <a:r>
              <a:rPr lang="zh-CN" altLang="en-US" dirty="0" smtClean="0"/>
              <a:t>欢迎</a:t>
            </a:r>
            <a:r>
              <a:rPr lang="en-US" altLang="zh-CN" dirty="0" smtClean="0"/>
              <a:t>Fork</a:t>
            </a:r>
          </a:p>
          <a:p>
            <a:pPr lvl="2"/>
            <a:r>
              <a:rPr lang="en-US" altLang="zh-CN" dirty="0" smtClean="0"/>
              <a:t>80% C#</a:t>
            </a:r>
            <a:r>
              <a:rPr lang="zh-CN" altLang="en-US" dirty="0"/>
              <a:t>；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15% Java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5% Others</a:t>
            </a:r>
            <a:r>
              <a:rPr lang="zh-CN" altLang="en-US" dirty="0" smtClean="0"/>
              <a:t>（</a:t>
            </a:r>
            <a:r>
              <a:rPr lang="en-US" altLang="zh-CN" dirty="0" err="1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Tools</a:t>
            </a:r>
          </a:p>
          <a:p>
            <a:pPr lvl="1"/>
            <a:r>
              <a:rPr lang="zh-CN" altLang="en-US" dirty="0" smtClean="0"/>
              <a:t>选择好用的第三方工具</a:t>
            </a:r>
            <a:endParaRPr lang="en-US" altLang="zh-CN" dirty="0" smtClean="0"/>
          </a:p>
          <a:p>
            <a:r>
              <a:rPr lang="zh-CN" altLang="en-US" dirty="0"/>
              <a:t>分工合作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Sextant Tour </a:t>
            </a:r>
            <a:r>
              <a:rPr lang="en-US" altLang="zh-CN" dirty="0" smtClean="0"/>
              <a:t>Guide</a:t>
            </a:r>
          </a:p>
          <a:p>
            <a:pPr lvl="1"/>
            <a:r>
              <a:rPr lang="zh-CN" altLang="en-US" dirty="0" smtClean="0"/>
              <a:t>六分仪旅行向导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24944"/>
            <a:ext cx="2731368" cy="2731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Sever</a:t>
            </a: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Visual Studio 2010 (.NET 3.5)</a:t>
            </a:r>
          </a:p>
          <a:p>
            <a:pPr lvl="1"/>
            <a:r>
              <a:rPr lang="en-US" altLang="zh-CN" dirty="0" smtClean="0"/>
              <a:t>SQLite</a:t>
            </a:r>
          </a:p>
          <a:p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smtClean="0"/>
              <a:t>PC</a:t>
            </a:r>
          </a:p>
          <a:p>
            <a:pPr lvl="2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Mobile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Android4.0+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</a:p>
          <a:p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altLang="zh-CN" dirty="0" smtClean="0"/>
              <a:t>Database</a:t>
            </a:r>
          </a:p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endParaRPr lang="en-US" altLang="zh-CN" dirty="0"/>
          </a:p>
          <a:p>
            <a:pPr lvl="1"/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Web Service + DTO</a:t>
            </a:r>
          </a:p>
          <a:p>
            <a:r>
              <a:rPr lang="en-US" altLang="zh-CN" dirty="0" smtClean="0"/>
              <a:t>Android Client</a:t>
            </a:r>
          </a:p>
          <a:p>
            <a:r>
              <a:rPr lang="en-US" altLang="zh-CN" dirty="0" smtClean="0"/>
              <a:t>PC Client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5" y="2204864"/>
            <a:ext cx="3609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使用开源数据库</a:t>
            </a:r>
            <a:r>
              <a:rPr lang="en-US" altLang="zh-CN" dirty="0" smtClean="0"/>
              <a:t>SQLite</a:t>
            </a:r>
          </a:p>
          <a:p>
            <a:r>
              <a:rPr lang="zh-CN" altLang="en-US" dirty="0" smtClean="0"/>
              <a:t>不使用外键和触发器</a:t>
            </a:r>
            <a:endParaRPr lang="en-US" altLang="zh-CN" dirty="0" smtClean="0"/>
          </a:p>
          <a:p>
            <a:r>
              <a:rPr lang="zh-CN" altLang="en-US" dirty="0"/>
              <a:t>包括</a:t>
            </a:r>
            <a:endParaRPr lang="en-US" altLang="zh-CN" dirty="0" smtClean="0"/>
          </a:p>
          <a:p>
            <a:pPr lvl="1"/>
            <a:r>
              <a:rPr lang="zh-CN" altLang="zh-CN" dirty="0"/>
              <a:t>国家字典</a:t>
            </a:r>
            <a:r>
              <a:rPr lang="zh-CN" altLang="zh-CN" dirty="0" smtClean="0"/>
              <a:t>表</a:t>
            </a:r>
            <a:r>
              <a:rPr lang="zh-CN" altLang="en-US" dirty="0" smtClean="0"/>
              <a:t>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个字典表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用户信息表等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个数据表</a:t>
            </a:r>
            <a:endParaRPr lang="en-US" altLang="zh-CN" dirty="0" smtClean="0"/>
          </a:p>
          <a:p>
            <a:pPr lvl="1"/>
            <a:r>
              <a:rPr lang="zh-CN" altLang="en-US" dirty="0"/>
              <a:t>详</a:t>
            </a:r>
            <a:r>
              <a:rPr lang="zh-CN" altLang="en-US" dirty="0" smtClean="0"/>
              <a:t>见数据结构设计文档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0127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考虑到需求并不复杂，因此没必要建立复杂的领域模型（</a:t>
            </a:r>
            <a:r>
              <a:rPr lang="en-US" altLang="zh-CN" dirty="0" smtClean="0"/>
              <a:t>Domain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使用活动</a:t>
            </a:r>
            <a:r>
              <a:rPr lang="zh-CN" altLang="en-US" dirty="0" smtClean="0"/>
              <a:t>记录（</a:t>
            </a:r>
            <a:r>
              <a:rPr lang="en-US" altLang="zh-CN" dirty="0" smtClean="0"/>
              <a:t>Active Record</a:t>
            </a:r>
            <a:r>
              <a:rPr lang="zh-CN" altLang="en-US" dirty="0" smtClean="0"/>
              <a:t>）建模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一个实体类，表示数据库中的一个表；</a:t>
            </a:r>
            <a:endParaRPr lang="en-US" altLang="zh-CN" dirty="0" smtClean="0"/>
          </a:p>
          <a:p>
            <a:pPr lvl="1"/>
            <a:r>
              <a:rPr lang="zh-CN" altLang="en-US" dirty="0"/>
              <a:t>一个实体类的属性</a:t>
            </a:r>
            <a:r>
              <a:rPr lang="zh-CN" altLang="en-US" dirty="0" smtClean="0"/>
              <a:t>，表示数据库中的表的一列，属性</a:t>
            </a:r>
            <a:r>
              <a:rPr lang="zh-CN" altLang="en-US" dirty="0"/>
              <a:t>的数据类型</a:t>
            </a:r>
            <a:r>
              <a:rPr lang="zh-CN" altLang="en-US" dirty="0" smtClean="0"/>
              <a:t>与列的数据类型对应；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一个实体类的实例（一个对象），表示数据库中的表的一行。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贫血（失血）模型，实体</a:t>
            </a:r>
            <a:r>
              <a:rPr lang="zh-CN" altLang="en-US" dirty="0" smtClean="0"/>
              <a:t>类仅包括属性，没有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中实现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数据连接层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pPr lvl="1"/>
            <a:r>
              <a:rPr lang="zh-CN" altLang="en-US" dirty="0"/>
              <a:t>一个</a:t>
            </a:r>
            <a:r>
              <a:rPr lang="zh-CN" altLang="en-US" dirty="0" smtClean="0"/>
              <a:t>接口、两个实现，支持不同底层数据库。</a:t>
            </a:r>
            <a:endParaRPr lang="en-US" altLang="zh-CN" dirty="0" smtClean="0"/>
          </a:p>
          <a:p>
            <a:r>
              <a:rPr lang="en-US" altLang="zh-CN" dirty="0" err="1" smtClean="0"/>
              <a:t>DbUtil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DbFactory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内置的设计模式，支持不同数据库驱动方式（</a:t>
            </a:r>
            <a:r>
              <a:rPr lang="en-US" altLang="zh-CN" dirty="0" err="1" smtClean="0"/>
              <a:t>OleDb</a:t>
            </a:r>
            <a:r>
              <a:rPr lang="zh-CN" altLang="en-US" dirty="0"/>
              <a:t>、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、</a:t>
            </a:r>
            <a:r>
              <a:rPr lang="en-US" altLang="zh-CN" dirty="0"/>
              <a:t> Oracle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OracleClient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Devart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SQLite.NET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endParaRPr lang="en-US" altLang="zh-CN" dirty="0"/>
          </a:p>
          <a:p>
            <a:r>
              <a:rPr lang="en-US" altLang="zh-CN" dirty="0" smtClean="0"/>
              <a:t>Web Service</a:t>
            </a:r>
          </a:p>
          <a:p>
            <a:r>
              <a:rPr lang="en-US" altLang="zh-CN" dirty="0" smtClean="0"/>
              <a:t>DTO</a:t>
            </a:r>
          </a:p>
          <a:p>
            <a:pPr lvl="1"/>
            <a:r>
              <a:rPr lang="en-US" altLang="zh-CN" dirty="0" smtClean="0"/>
              <a:t>Android 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 Items</a:t>
            </a:r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 err="1" smtClean="0"/>
              <a:t>Detial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WinForm</a:t>
            </a:r>
            <a:r>
              <a:rPr lang="en-US" altLang="zh-CN" dirty="0" smtClean="0"/>
              <a:t> Controls</a:t>
            </a:r>
          </a:p>
          <a:p>
            <a:pPr lvl="1"/>
            <a:r>
              <a:rPr lang="en-US" altLang="zh-CN" dirty="0" smtClean="0"/>
              <a:t>Component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Custom User Controls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Pictures Control</a:t>
            </a:r>
          </a:p>
          <a:p>
            <a:pPr lvl="2"/>
            <a:r>
              <a:rPr lang="en-US" altLang="zh-CN" dirty="0" err="1" smtClean="0"/>
              <a:t>Readonly</a:t>
            </a:r>
            <a:r>
              <a:rPr lang="en-US" altLang="zh-CN" dirty="0" smtClean="0"/>
              <a:t> Pictures Control</a:t>
            </a:r>
          </a:p>
          <a:p>
            <a:r>
              <a:rPr lang="en-US" altLang="zh-CN" dirty="0" smtClean="0"/>
              <a:t>Android</a:t>
            </a:r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了一些最新</a:t>
            </a:r>
            <a:r>
              <a:rPr lang="zh-CN" altLang="en-US" dirty="0"/>
              <a:t>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Android3.0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</TotalTime>
  <Words>786</Words>
  <Application>Microsoft Office PowerPoint</Application>
  <PresentationFormat>全屏显示(4:3)</PresentationFormat>
  <Paragraphs>162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流畅</vt:lpstr>
      <vt:lpstr>软件设计大作业汇报</vt:lpstr>
      <vt:lpstr>完成题目</vt:lpstr>
      <vt:lpstr>开发环境</vt:lpstr>
      <vt:lpstr>架构设计</vt:lpstr>
      <vt:lpstr>数据结构</vt:lpstr>
      <vt:lpstr>建模</vt:lpstr>
      <vt:lpstr>数据连接层</vt:lpstr>
      <vt:lpstr>服务(业务)层</vt:lpstr>
      <vt:lpstr>用户界面层</vt:lpstr>
      <vt:lpstr>主要设计模式</vt:lpstr>
      <vt:lpstr>DALFactory Class</vt:lpstr>
      <vt:lpstr>AOP</vt:lpstr>
      <vt:lpstr>Log</vt:lpstr>
      <vt:lpstr>Web Service</vt:lpstr>
      <vt:lpstr>PowerPoint 演示文稿</vt:lpstr>
      <vt:lpstr>集成第三方API</vt:lpstr>
      <vt:lpstr>心得体会</vt:lpstr>
      <vt:lpstr>演示</vt:lpstr>
      <vt:lpstr>谢谢！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大作业汇报</dc:title>
  <dc:creator>ggxx</dc:creator>
  <cp:lastModifiedBy>ggxx</cp:lastModifiedBy>
  <cp:revision>35</cp:revision>
  <dcterms:created xsi:type="dcterms:W3CDTF">2013-04-02T11:19:16Z</dcterms:created>
  <dcterms:modified xsi:type="dcterms:W3CDTF">2013-06-02T07:15:31Z</dcterms:modified>
</cp:coreProperties>
</file>