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57" r:id="rId4"/>
    <p:sldId id="271" r:id="rId5"/>
    <p:sldId id="274" r:id="rId6"/>
    <p:sldId id="259" r:id="rId7"/>
    <p:sldId id="260" r:id="rId8"/>
    <p:sldId id="261" r:id="rId9"/>
    <p:sldId id="264" r:id="rId10"/>
    <p:sldId id="265" r:id="rId11"/>
    <p:sldId id="268" r:id="rId12"/>
    <p:sldId id="269" r:id="rId13"/>
    <p:sldId id="266" r:id="rId14"/>
    <p:sldId id="267" r:id="rId15"/>
    <p:sldId id="272" r:id="rId16"/>
    <p:sldId id="273"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showGuides="1">
      <p:cViewPr varScale="1">
        <p:scale>
          <a:sx n="110" d="100"/>
          <a:sy n="110" d="100"/>
        </p:scale>
        <p:origin x="5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CE0BC-AFA4-4A45-8855-2BFE4007A456}" type="datetimeFigureOut">
              <a:rPr lang="zh-CN" altLang="en-US" smtClean="0"/>
              <a:t>2019/11/13</a:t>
            </a:fld>
            <a:endParaRPr lang="zh-CN"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26031-8193-470B-922B-2DC871BE6E79}" type="slidenum">
              <a:rPr lang="zh-CN" altLang="en-US" smtClean="0"/>
              <a:t>‹#›</a:t>
            </a:fld>
            <a:endParaRPr lang="zh-CN" altLang="en-US"/>
          </a:p>
        </p:txBody>
      </p:sp>
    </p:spTree>
    <p:extLst>
      <p:ext uri="{BB962C8B-B14F-4D97-AF65-F5344CB8AC3E}">
        <p14:creationId xmlns:p14="http://schemas.microsoft.com/office/powerpoint/2010/main" val="117539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zh-CN" altLang="en-US"/>
          </a:p>
        </p:txBody>
      </p:sp>
      <p:sp>
        <p:nvSpPr>
          <p:cNvPr id="4" name="슬라이드 번호 개체 틀 3"/>
          <p:cNvSpPr>
            <a:spLocks noGrp="1"/>
          </p:cNvSpPr>
          <p:nvPr>
            <p:ph type="sldNum" sz="quarter" idx="10"/>
          </p:nvPr>
        </p:nvSpPr>
        <p:spPr/>
        <p:txBody>
          <a:bodyPr/>
          <a:lstStyle/>
          <a:p>
            <a:fld id="{A3D26031-8193-470B-922B-2DC871BE6E79}" type="slidenum">
              <a:rPr lang="zh-CN" altLang="en-US" smtClean="0"/>
              <a:t>1</a:t>
            </a:fld>
            <a:endParaRPr lang="zh-CN" altLang="en-US"/>
          </a:p>
        </p:txBody>
      </p:sp>
    </p:spTree>
    <p:extLst>
      <p:ext uri="{BB962C8B-B14F-4D97-AF65-F5344CB8AC3E}">
        <p14:creationId xmlns:p14="http://schemas.microsoft.com/office/powerpoint/2010/main" val="26963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zh-CN"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zh-CN" altLang="en-US"/>
          </a:p>
        </p:txBody>
      </p:sp>
      <p:sp>
        <p:nvSpPr>
          <p:cNvPr id="4" name="날짜 개체 틀 3"/>
          <p:cNvSpPr>
            <a:spLocks noGrp="1"/>
          </p:cNvSpPr>
          <p:nvPr>
            <p:ph type="dt" sz="half" idx="10"/>
          </p:nvPr>
        </p:nvSpPr>
        <p:spPr/>
        <p:txBody>
          <a:bodyPr/>
          <a:lstStyle/>
          <a:p>
            <a:fld id="{5C61D23A-1F80-409E-93E3-3B252C0CD5D0}" type="datetime1">
              <a:rPr lang="zh-CN" altLang="en-US" smtClean="0"/>
              <a:t>2019/11/13</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180165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10"/>
          </p:nvPr>
        </p:nvSpPr>
        <p:spPr/>
        <p:txBody>
          <a:bodyPr/>
          <a:lstStyle/>
          <a:p>
            <a:fld id="{535932C1-F8F1-4B8D-B01F-CFC49F99EE57}" type="datetime1">
              <a:rPr lang="zh-CN" altLang="en-US" smtClean="0"/>
              <a:t>2019/11/13</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52522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zh-CN"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10"/>
          </p:nvPr>
        </p:nvSpPr>
        <p:spPr/>
        <p:txBody>
          <a:bodyPr/>
          <a:lstStyle/>
          <a:p>
            <a:fld id="{4B1C170E-3551-4770-B1D3-32D7315B8A30}" type="datetime1">
              <a:rPr lang="zh-CN" altLang="en-US" smtClean="0"/>
              <a:t>2019/11/13</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15080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96420"/>
          </a:xfrm>
        </p:spPr>
        <p:txBody>
          <a:bodyPr/>
          <a:lstStyle/>
          <a:p>
            <a:r>
              <a:rPr lang="ko-KR" altLang="en-US" smtClean="0"/>
              <a:t>마스터 제목 스타일 편집</a:t>
            </a:r>
            <a:endParaRPr lang="zh-CN" altLang="en-US"/>
          </a:p>
        </p:txBody>
      </p:sp>
      <p:sp>
        <p:nvSpPr>
          <p:cNvPr id="3" name="내용 개체 틀 2"/>
          <p:cNvSpPr>
            <a:spLocks noGrp="1"/>
          </p:cNvSpPr>
          <p:nvPr>
            <p:ph idx="1"/>
          </p:nvPr>
        </p:nvSpPr>
        <p:spPr>
          <a:xfrm>
            <a:off x="838200" y="1156138"/>
            <a:ext cx="10515600" cy="502082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10"/>
          </p:nvPr>
        </p:nvSpPr>
        <p:spPr/>
        <p:txBody>
          <a:bodyPr/>
          <a:lstStyle/>
          <a:p>
            <a:fld id="{8FF731F6-A5CB-4988-BC8A-D0FB16F01503}" type="datetime1">
              <a:rPr lang="zh-CN" altLang="en-US" smtClean="0"/>
              <a:t>2019/11/13</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lvl1pPr>
              <a:defRPr sz="1800"/>
            </a:lvl1pPr>
          </a:lstStyle>
          <a:p>
            <a:fld id="{D09F2E7E-68C4-4DC5-A40E-73BCEAAB04A4}" type="slidenum">
              <a:rPr lang="zh-CN" altLang="en-US" smtClean="0"/>
              <a:pPr/>
              <a:t>‹#›</a:t>
            </a:fld>
            <a:endParaRPr lang="zh-CN" altLang="en-US" dirty="0"/>
          </a:p>
        </p:txBody>
      </p:sp>
    </p:spTree>
    <p:extLst>
      <p:ext uri="{BB962C8B-B14F-4D97-AF65-F5344CB8AC3E}">
        <p14:creationId xmlns:p14="http://schemas.microsoft.com/office/powerpoint/2010/main" val="341492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zh-CN"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1DC8472-5F4A-40AF-ABC6-A20D39D75BFB}" type="datetime1">
              <a:rPr lang="zh-CN" altLang="en-US" smtClean="0"/>
              <a:t>2019/11/13</a:t>
            </a:fld>
            <a:endParaRPr lang="zh-CN" altLang="en-US"/>
          </a:p>
        </p:txBody>
      </p:sp>
      <p:sp>
        <p:nvSpPr>
          <p:cNvPr id="5" name="바닥글 개체 틀 4"/>
          <p:cNvSpPr>
            <a:spLocks noGrp="1"/>
          </p:cNvSpPr>
          <p:nvPr>
            <p:ph type="ftr" sz="quarter" idx="11"/>
          </p:nvPr>
        </p:nvSpPr>
        <p:spPr/>
        <p:txBody>
          <a:bodyPr/>
          <a:lstStyle/>
          <a:p>
            <a:endParaRPr lang="zh-CN" altLang="en-US"/>
          </a:p>
        </p:txBody>
      </p:sp>
      <p:sp>
        <p:nvSpPr>
          <p:cNvPr id="6" name="슬라이드 번호 개체 틀 5"/>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5019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5" name="날짜 개체 틀 4"/>
          <p:cNvSpPr>
            <a:spLocks noGrp="1"/>
          </p:cNvSpPr>
          <p:nvPr>
            <p:ph type="dt" sz="half" idx="10"/>
          </p:nvPr>
        </p:nvSpPr>
        <p:spPr/>
        <p:txBody>
          <a:bodyPr/>
          <a:lstStyle/>
          <a:p>
            <a:fld id="{86028B6A-8C4D-4310-B28F-375096D29969}" type="datetime1">
              <a:rPr lang="zh-CN" altLang="en-US" smtClean="0"/>
              <a:t>2019/11/13</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8465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zh-CN"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7" name="날짜 개체 틀 6"/>
          <p:cNvSpPr>
            <a:spLocks noGrp="1"/>
          </p:cNvSpPr>
          <p:nvPr>
            <p:ph type="dt" sz="half" idx="10"/>
          </p:nvPr>
        </p:nvSpPr>
        <p:spPr/>
        <p:txBody>
          <a:bodyPr/>
          <a:lstStyle/>
          <a:p>
            <a:fld id="{42968C3E-3314-46A2-808E-3A122483C3A2}" type="datetime1">
              <a:rPr lang="zh-CN" altLang="en-US" smtClean="0"/>
              <a:t>2019/11/13</a:t>
            </a:fld>
            <a:endParaRPr lang="zh-CN" altLang="en-US"/>
          </a:p>
        </p:txBody>
      </p:sp>
      <p:sp>
        <p:nvSpPr>
          <p:cNvPr id="8" name="바닥글 개체 틀 7"/>
          <p:cNvSpPr>
            <a:spLocks noGrp="1"/>
          </p:cNvSpPr>
          <p:nvPr>
            <p:ph type="ftr" sz="quarter" idx="11"/>
          </p:nvPr>
        </p:nvSpPr>
        <p:spPr/>
        <p:txBody>
          <a:bodyPr/>
          <a:lstStyle/>
          <a:p>
            <a:endParaRPr lang="zh-CN" altLang="en-US"/>
          </a:p>
        </p:txBody>
      </p:sp>
      <p:sp>
        <p:nvSpPr>
          <p:cNvPr id="9" name="슬라이드 번호 개체 틀 8"/>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47252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zh-CN" altLang="en-US"/>
          </a:p>
        </p:txBody>
      </p:sp>
      <p:sp>
        <p:nvSpPr>
          <p:cNvPr id="3" name="날짜 개체 틀 2"/>
          <p:cNvSpPr>
            <a:spLocks noGrp="1"/>
          </p:cNvSpPr>
          <p:nvPr>
            <p:ph type="dt" sz="half" idx="10"/>
          </p:nvPr>
        </p:nvSpPr>
        <p:spPr/>
        <p:txBody>
          <a:bodyPr/>
          <a:lstStyle/>
          <a:p>
            <a:fld id="{53770B75-DCE8-46F2-A7EC-4F97C9E563C6}" type="datetime1">
              <a:rPr lang="zh-CN" altLang="en-US" smtClean="0"/>
              <a:t>2019/11/13</a:t>
            </a:fld>
            <a:endParaRPr lang="zh-CN" altLang="en-US"/>
          </a:p>
        </p:txBody>
      </p:sp>
      <p:sp>
        <p:nvSpPr>
          <p:cNvPr id="4" name="바닥글 개체 틀 3"/>
          <p:cNvSpPr>
            <a:spLocks noGrp="1"/>
          </p:cNvSpPr>
          <p:nvPr>
            <p:ph type="ftr" sz="quarter" idx="11"/>
          </p:nvPr>
        </p:nvSpPr>
        <p:spPr/>
        <p:txBody>
          <a:bodyPr/>
          <a:lstStyle/>
          <a:p>
            <a:endParaRPr lang="zh-CN" altLang="en-US"/>
          </a:p>
        </p:txBody>
      </p:sp>
      <p:sp>
        <p:nvSpPr>
          <p:cNvPr id="5" name="슬라이드 번호 개체 틀 4"/>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81639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78CC1ED-121B-4748-BDA6-FBCB628EB2BE}" type="datetime1">
              <a:rPr lang="zh-CN" altLang="en-US" smtClean="0"/>
              <a:t>2019/11/13</a:t>
            </a:fld>
            <a:endParaRPr lang="zh-CN" altLang="en-US"/>
          </a:p>
        </p:txBody>
      </p:sp>
      <p:sp>
        <p:nvSpPr>
          <p:cNvPr id="3" name="바닥글 개체 틀 2"/>
          <p:cNvSpPr>
            <a:spLocks noGrp="1"/>
          </p:cNvSpPr>
          <p:nvPr>
            <p:ph type="ftr" sz="quarter" idx="1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419081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zh-CN"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04831A-19E2-49F4-8213-3549570FD235}" type="datetime1">
              <a:rPr lang="zh-CN" altLang="en-US" smtClean="0"/>
              <a:t>2019/11/13</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424799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zh-CN"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F064445-DAF8-44CF-A02B-BA4E78E1499E}" type="datetime1">
              <a:rPr lang="zh-CN" altLang="en-US" smtClean="0"/>
              <a:t>2019/11/13</a:t>
            </a:fld>
            <a:endParaRPr lang="zh-CN" altLang="en-US"/>
          </a:p>
        </p:txBody>
      </p:sp>
      <p:sp>
        <p:nvSpPr>
          <p:cNvPr id="6" name="바닥글 개체 틀 5"/>
          <p:cNvSpPr>
            <a:spLocks noGrp="1"/>
          </p:cNvSpPr>
          <p:nvPr>
            <p:ph type="ftr" sz="quarter" idx="11"/>
          </p:nvPr>
        </p:nvSpPr>
        <p:spPr/>
        <p:txBody>
          <a:bodyPr/>
          <a:lstStyle/>
          <a:p>
            <a:endParaRPr lang="zh-CN" altLang="en-US"/>
          </a:p>
        </p:txBody>
      </p:sp>
      <p:sp>
        <p:nvSpPr>
          <p:cNvPr id="7" name="슬라이드 번호 개체 틀 6"/>
          <p:cNvSpPr>
            <a:spLocks noGrp="1"/>
          </p:cNvSpPr>
          <p:nvPr>
            <p:ph type="sldNum" sz="quarter" idx="12"/>
          </p:nvPr>
        </p:nvSpPr>
        <p:spPr/>
        <p:txBody>
          <a:body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285171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zh-CN"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zh-CN"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7F57A-6927-44C2-8043-D7DD22FC8E9B}" type="datetime1">
              <a:rPr lang="zh-CN" altLang="en-US" smtClean="0"/>
              <a:t>2019/11/13</a:t>
            </a:fld>
            <a:endParaRPr lang="zh-CN"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F2E7E-68C4-4DC5-A40E-73BCEAAB04A4}" type="slidenum">
              <a:rPr lang="zh-CN" altLang="en-US" smtClean="0"/>
              <a:t>‹#›</a:t>
            </a:fld>
            <a:endParaRPr lang="zh-CN" altLang="en-US"/>
          </a:p>
        </p:txBody>
      </p:sp>
    </p:spTree>
    <p:extLst>
      <p:ext uri="{BB962C8B-B14F-4D97-AF65-F5344CB8AC3E}">
        <p14:creationId xmlns:p14="http://schemas.microsoft.com/office/powerpoint/2010/main" val="368910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liangyihuai/sql-sample-data"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iangyihuai/sql-sample-data"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hyperlink" Target="https://dev.mysql.com/download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zh-CN" b="1" dirty="0" smtClean="0"/>
              <a:t/>
            </a:r>
            <a:br>
              <a:rPr lang="en-US" altLang="zh-CN" b="1" dirty="0" smtClean="0"/>
            </a:br>
            <a:r>
              <a:rPr lang="en-US" altLang="zh-CN" b="1" dirty="0" smtClean="0"/>
              <a:t>MySQL installation and practice </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t>1</a:t>
            </a:fld>
            <a:endParaRPr lang="zh-CN" altLang="en-US"/>
          </a:p>
        </p:txBody>
      </p:sp>
      <p:sp>
        <p:nvSpPr>
          <p:cNvPr id="7" name="부제목 6"/>
          <p:cNvSpPr>
            <a:spLocks noGrp="1"/>
          </p:cNvSpPr>
          <p:nvPr>
            <p:ph type="subTitle" idx="1"/>
          </p:nvPr>
        </p:nvSpPr>
        <p:spPr/>
        <p:txBody>
          <a:bodyPr/>
          <a:lstStyle/>
          <a:p>
            <a:r>
              <a:rPr lang="en-US" altLang="zh-CN" dirty="0" err="1" smtClean="0"/>
              <a:t>Yihuai</a:t>
            </a:r>
            <a:r>
              <a:rPr lang="en-US" altLang="zh-CN" dirty="0" smtClean="0"/>
              <a:t> Liang</a:t>
            </a:r>
            <a:endParaRPr lang="zh-CN" altLang="en-US" dirty="0"/>
          </a:p>
        </p:txBody>
      </p:sp>
    </p:spTree>
    <p:extLst>
      <p:ext uri="{BB962C8B-B14F-4D97-AF65-F5344CB8AC3E}">
        <p14:creationId xmlns:p14="http://schemas.microsoft.com/office/powerpoint/2010/main" val="3102037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Connect MySQL server</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10</a:t>
            </a:fld>
            <a:endParaRPr lang="zh-CN" altLang="en-US" dirty="0"/>
          </a:p>
        </p:txBody>
      </p:sp>
      <p:pic>
        <p:nvPicPr>
          <p:cNvPr id="7" name="그림 6"/>
          <p:cNvPicPr>
            <a:picLocks noChangeAspect="1"/>
          </p:cNvPicPr>
          <p:nvPr/>
        </p:nvPicPr>
        <p:blipFill>
          <a:blip r:embed="rId2"/>
          <a:stretch>
            <a:fillRect/>
          </a:stretch>
        </p:blipFill>
        <p:spPr>
          <a:xfrm>
            <a:off x="93618" y="1176292"/>
            <a:ext cx="7393577" cy="5545183"/>
          </a:xfrm>
          <a:prstGeom prst="rect">
            <a:avLst/>
          </a:prstGeom>
        </p:spPr>
      </p:pic>
      <p:sp>
        <p:nvSpPr>
          <p:cNvPr id="3" name="TextBox 2"/>
          <p:cNvSpPr txBox="1"/>
          <p:nvPr/>
        </p:nvSpPr>
        <p:spPr>
          <a:xfrm>
            <a:off x="7646128" y="2937879"/>
            <a:ext cx="4188821" cy="1600438"/>
          </a:xfrm>
          <a:prstGeom prst="rect">
            <a:avLst/>
          </a:prstGeom>
          <a:noFill/>
          <a:ln>
            <a:solidFill>
              <a:schemeClr val="accent1"/>
            </a:solidFill>
          </a:ln>
        </p:spPr>
        <p:txBody>
          <a:bodyPr wrap="square" rtlCol="0">
            <a:spAutoFit/>
          </a:bodyPr>
          <a:lstStyle/>
          <a:p>
            <a:r>
              <a:rPr lang="en-US" altLang="zh-CN" sz="1400" dirty="0"/>
              <a:t>MySQL Workbench is a unified visual tool for database architects, developers, and DBAs. MySQL Workbench provides data modeling, SQL development, and comprehensive administration tools for server configuration, user administration, backup, and much more. MySQL Workbench is available on Windows, Linux and Mac OS X.</a:t>
            </a:r>
            <a:endParaRPr lang="zh-CN" altLang="en-US" sz="1400" dirty="0"/>
          </a:p>
        </p:txBody>
      </p:sp>
    </p:spTree>
    <p:extLst>
      <p:ext uri="{BB962C8B-B14F-4D97-AF65-F5344CB8AC3E}">
        <p14:creationId xmlns:p14="http://schemas.microsoft.com/office/powerpoint/2010/main" val="196818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Import SQL DDL</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11</a:t>
            </a:fld>
            <a:endParaRPr lang="zh-CN" altLang="en-US" dirty="0"/>
          </a:p>
        </p:txBody>
      </p:sp>
      <p:pic>
        <p:nvPicPr>
          <p:cNvPr id="5" name="그림 4"/>
          <p:cNvPicPr>
            <a:picLocks noChangeAspect="1"/>
          </p:cNvPicPr>
          <p:nvPr/>
        </p:nvPicPr>
        <p:blipFill>
          <a:blip r:embed="rId2"/>
          <a:stretch>
            <a:fillRect/>
          </a:stretch>
        </p:blipFill>
        <p:spPr>
          <a:xfrm>
            <a:off x="87086" y="2248674"/>
            <a:ext cx="8115300" cy="3009900"/>
          </a:xfrm>
          <a:prstGeom prst="rect">
            <a:avLst/>
          </a:prstGeom>
        </p:spPr>
      </p:pic>
      <p:pic>
        <p:nvPicPr>
          <p:cNvPr id="6" name="그림 5"/>
          <p:cNvPicPr>
            <a:picLocks noChangeAspect="1"/>
          </p:cNvPicPr>
          <p:nvPr/>
        </p:nvPicPr>
        <p:blipFill>
          <a:blip r:embed="rId3"/>
          <a:stretch>
            <a:fillRect/>
          </a:stretch>
        </p:blipFill>
        <p:spPr>
          <a:xfrm>
            <a:off x="5487226" y="2158370"/>
            <a:ext cx="7008486" cy="4612641"/>
          </a:xfrm>
          <a:prstGeom prst="rect">
            <a:avLst/>
          </a:prstGeom>
        </p:spPr>
      </p:pic>
      <p:sp>
        <p:nvSpPr>
          <p:cNvPr id="9" name="줄무늬가 있는 오른쪽 화살표 8"/>
          <p:cNvSpPr/>
          <p:nvPr/>
        </p:nvSpPr>
        <p:spPr>
          <a:xfrm>
            <a:off x="4380412" y="4464691"/>
            <a:ext cx="1209271" cy="7938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07274" y="1425292"/>
            <a:ext cx="9321783" cy="369332"/>
          </a:xfrm>
          <a:prstGeom prst="rect">
            <a:avLst/>
          </a:prstGeom>
          <a:noFill/>
        </p:spPr>
        <p:txBody>
          <a:bodyPr wrap="none" rtlCol="0">
            <a:spAutoFit/>
          </a:bodyPr>
          <a:lstStyle/>
          <a:p>
            <a:r>
              <a:rPr lang="en-US" altLang="zh-CN" dirty="0" smtClean="0"/>
              <a:t>DDL file is available here: </a:t>
            </a:r>
            <a:r>
              <a:rPr lang="en-US" altLang="zh-CN" dirty="0">
                <a:hlinkClick r:id="rId4"/>
              </a:rPr>
              <a:t>https://</a:t>
            </a:r>
            <a:r>
              <a:rPr lang="en-US" altLang="zh-CN" dirty="0" smtClean="0">
                <a:hlinkClick r:id="rId4"/>
              </a:rPr>
              <a:t>github.com/liangyihuai/sql-sample-data</a:t>
            </a:r>
            <a:r>
              <a:rPr lang="en-US" altLang="zh-CN" dirty="0" smtClean="0"/>
              <a:t>. </a:t>
            </a:r>
            <a:r>
              <a:rPr lang="en-US" altLang="zh-CN" dirty="0"/>
              <a:t>T</a:t>
            </a:r>
            <a:r>
              <a:rPr lang="en-US" altLang="zh-CN" dirty="0" smtClean="0"/>
              <a:t>he file name is </a:t>
            </a:r>
            <a:r>
              <a:rPr lang="en-US" altLang="zh-CN" b="1" dirty="0" err="1" smtClean="0"/>
              <a:t>ddl.sql</a:t>
            </a:r>
            <a:endParaRPr lang="zh-CN" altLang="en-US" b="1" dirty="0"/>
          </a:p>
        </p:txBody>
      </p:sp>
    </p:spTree>
    <p:extLst>
      <p:ext uri="{BB962C8B-B14F-4D97-AF65-F5344CB8AC3E}">
        <p14:creationId xmlns:p14="http://schemas.microsoft.com/office/powerpoint/2010/main" val="284082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Import sample data</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12</a:t>
            </a:fld>
            <a:endParaRPr lang="zh-CN" altLang="en-US" dirty="0"/>
          </a:p>
        </p:txBody>
      </p:sp>
      <p:pic>
        <p:nvPicPr>
          <p:cNvPr id="5" name="그림 4"/>
          <p:cNvPicPr>
            <a:picLocks noChangeAspect="1"/>
          </p:cNvPicPr>
          <p:nvPr/>
        </p:nvPicPr>
        <p:blipFill>
          <a:blip r:embed="rId2"/>
          <a:stretch>
            <a:fillRect/>
          </a:stretch>
        </p:blipFill>
        <p:spPr>
          <a:xfrm>
            <a:off x="1200014" y="2319305"/>
            <a:ext cx="8067675" cy="3495675"/>
          </a:xfrm>
          <a:prstGeom prst="rect">
            <a:avLst/>
          </a:prstGeom>
        </p:spPr>
      </p:pic>
      <p:sp>
        <p:nvSpPr>
          <p:cNvPr id="6" name="TextBox 5"/>
          <p:cNvSpPr txBox="1"/>
          <p:nvPr/>
        </p:nvSpPr>
        <p:spPr>
          <a:xfrm>
            <a:off x="507274" y="1425292"/>
            <a:ext cx="11962314" cy="369332"/>
          </a:xfrm>
          <a:prstGeom prst="rect">
            <a:avLst/>
          </a:prstGeom>
          <a:noFill/>
        </p:spPr>
        <p:txBody>
          <a:bodyPr wrap="none" rtlCol="0">
            <a:spAutoFit/>
          </a:bodyPr>
          <a:lstStyle/>
          <a:p>
            <a:r>
              <a:rPr lang="en-US" altLang="zh-CN" dirty="0" smtClean="0"/>
              <a:t>Sample data file is available here: </a:t>
            </a:r>
            <a:r>
              <a:rPr lang="en-US" altLang="zh-CN" dirty="0">
                <a:hlinkClick r:id="rId3"/>
              </a:rPr>
              <a:t>https://</a:t>
            </a:r>
            <a:r>
              <a:rPr lang="en-US" altLang="zh-CN" dirty="0" smtClean="0">
                <a:hlinkClick r:id="rId3"/>
              </a:rPr>
              <a:t>github.com/liangyihuai/sql-sample-data</a:t>
            </a:r>
            <a:r>
              <a:rPr lang="en-US" altLang="zh-CN" dirty="0" smtClean="0"/>
              <a:t>. </a:t>
            </a:r>
            <a:r>
              <a:rPr lang="en-US" altLang="zh-CN" dirty="0"/>
              <a:t>T</a:t>
            </a:r>
            <a:r>
              <a:rPr lang="en-US" altLang="zh-CN" dirty="0" smtClean="0"/>
              <a:t>he file name is </a:t>
            </a:r>
            <a:r>
              <a:rPr lang="en-US" altLang="zh-CN" b="1" dirty="0" err="1"/>
              <a:t>smallRelationsInsertFile.sql</a:t>
            </a:r>
            <a:endParaRPr lang="zh-CN" altLang="en-US" b="1" dirty="0"/>
          </a:p>
        </p:txBody>
      </p:sp>
    </p:spTree>
    <p:extLst>
      <p:ext uri="{BB962C8B-B14F-4D97-AF65-F5344CB8AC3E}">
        <p14:creationId xmlns:p14="http://schemas.microsoft.com/office/powerpoint/2010/main" val="231428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Error while import sample data</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13</a:t>
            </a:fld>
            <a:endParaRPr lang="zh-CN" altLang="en-US" dirty="0"/>
          </a:p>
        </p:txBody>
      </p:sp>
      <p:pic>
        <p:nvPicPr>
          <p:cNvPr id="5" name="그림 4"/>
          <p:cNvPicPr>
            <a:picLocks noChangeAspect="1"/>
          </p:cNvPicPr>
          <p:nvPr/>
        </p:nvPicPr>
        <p:blipFill>
          <a:blip r:embed="rId2"/>
          <a:stretch>
            <a:fillRect/>
          </a:stretch>
        </p:blipFill>
        <p:spPr>
          <a:xfrm>
            <a:off x="838200" y="1236242"/>
            <a:ext cx="11210925" cy="733425"/>
          </a:xfrm>
          <a:prstGeom prst="rect">
            <a:avLst/>
          </a:prstGeom>
        </p:spPr>
      </p:pic>
      <p:pic>
        <p:nvPicPr>
          <p:cNvPr id="6" name="그림 5"/>
          <p:cNvPicPr>
            <a:picLocks noChangeAspect="1"/>
          </p:cNvPicPr>
          <p:nvPr/>
        </p:nvPicPr>
        <p:blipFill>
          <a:blip r:embed="rId3"/>
          <a:stretch>
            <a:fillRect/>
          </a:stretch>
        </p:blipFill>
        <p:spPr>
          <a:xfrm>
            <a:off x="2098766" y="3350442"/>
            <a:ext cx="4494711" cy="3371033"/>
          </a:xfrm>
          <a:prstGeom prst="rect">
            <a:avLst/>
          </a:prstGeom>
        </p:spPr>
      </p:pic>
      <p:sp>
        <p:nvSpPr>
          <p:cNvPr id="8" name="TextBox 7"/>
          <p:cNvSpPr txBox="1"/>
          <p:nvPr/>
        </p:nvSpPr>
        <p:spPr>
          <a:xfrm>
            <a:off x="838200" y="2156666"/>
            <a:ext cx="7780976" cy="923330"/>
          </a:xfrm>
          <a:prstGeom prst="rect">
            <a:avLst/>
          </a:prstGeom>
          <a:noFill/>
        </p:spPr>
        <p:txBody>
          <a:bodyPr wrap="none" rtlCol="0">
            <a:spAutoFit/>
          </a:bodyPr>
          <a:lstStyle/>
          <a:p>
            <a:r>
              <a:rPr lang="en-US" altLang="zh-CN" b="1" dirty="0" smtClean="0"/>
              <a:t>Solution</a:t>
            </a:r>
            <a:r>
              <a:rPr lang="en-US" altLang="zh-CN" dirty="0" smtClean="0"/>
              <a:t>: </a:t>
            </a:r>
          </a:p>
          <a:p>
            <a:r>
              <a:rPr lang="en-US" altLang="zh-CN" dirty="0" smtClean="0"/>
              <a:t>step1:uncheck “Safe Updates(rejects UPDATEs and DELETEs with no restrictions)”</a:t>
            </a:r>
          </a:p>
          <a:p>
            <a:r>
              <a:rPr lang="en-US" altLang="zh-CN" dirty="0" smtClean="0"/>
              <a:t>Step2: restart workbench</a:t>
            </a:r>
            <a:endParaRPr lang="zh-CN" altLang="en-US" dirty="0"/>
          </a:p>
        </p:txBody>
      </p:sp>
    </p:spTree>
    <p:extLst>
      <p:ext uri="{BB962C8B-B14F-4D97-AF65-F5344CB8AC3E}">
        <p14:creationId xmlns:p14="http://schemas.microsoft.com/office/powerpoint/2010/main" val="342357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Show </a:t>
            </a:r>
            <a:r>
              <a:rPr lang="en-US" altLang="zh-CN" dirty="0" smtClean="0"/>
              <a:t>imported data</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14</a:t>
            </a:fld>
            <a:endParaRPr lang="zh-CN" altLang="en-US" dirty="0"/>
          </a:p>
        </p:txBody>
      </p:sp>
      <p:pic>
        <p:nvPicPr>
          <p:cNvPr id="5" name="그림 4"/>
          <p:cNvPicPr>
            <a:picLocks noChangeAspect="1"/>
          </p:cNvPicPr>
          <p:nvPr/>
        </p:nvPicPr>
        <p:blipFill>
          <a:blip r:embed="rId2"/>
          <a:stretch>
            <a:fillRect/>
          </a:stretch>
        </p:blipFill>
        <p:spPr>
          <a:xfrm>
            <a:off x="3283132" y="1061546"/>
            <a:ext cx="4577480" cy="5538997"/>
          </a:xfrm>
          <a:prstGeom prst="rect">
            <a:avLst/>
          </a:prstGeom>
        </p:spPr>
      </p:pic>
    </p:spTree>
    <p:extLst>
      <p:ext uri="{BB962C8B-B14F-4D97-AF65-F5344CB8AC3E}">
        <p14:creationId xmlns:p14="http://schemas.microsoft.com/office/powerpoint/2010/main" val="180855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Database Design</a:t>
            </a:r>
            <a:endParaRPr lang="zh-CN" altLang="en-US" dirty="0"/>
          </a:p>
        </p:txBody>
      </p:sp>
      <p:sp>
        <p:nvSpPr>
          <p:cNvPr id="3" name="내용 개체 틀 2"/>
          <p:cNvSpPr>
            <a:spLocks noGrp="1"/>
          </p:cNvSpPr>
          <p:nvPr>
            <p:ph idx="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15</a:t>
            </a:fld>
            <a:endParaRPr lang="zh-CN" altLang="en-US" dirty="0"/>
          </a:p>
        </p:txBody>
      </p:sp>
      <p:pic>
        <p:nvPicPr>
          <p:cNvPr id="5" name="그림 4"/>
          <p:cNvPicPr>
            <a:picLocks noChangeAspect="1"/>
          </p:cNvPicPr>
          <p:nvPr/>
        </p:nvPicPr>
        <p:blipFill>
          <a:blip r:embed="rId2"/>
          <a:stretch>
            <a:fillRect/>
          </a:stretch>
        </p:blipFill>
        <p:spPr>
          <a:xfrm>
            <a:off x="6393996" y="2554544"/>
            <a:ext cx="5798005" cy="2558713"/>
          </a:xfrm>
          <a:prstGeom prst="rect">
            <a:avLst/>
          </a:prstGeom>
        </p:spPr>
      </p:pic>
      <p:pic>
        <p:nvPicPr>
          <p:cNvPr id="6" name="그림 5"/>
          <p:cNvPicPr>
            <a:picLocks noChangeAspect="1"/>
          </p:cNvPicPr>
          <p:nvPr/>
        </p:nvPicPr>
        <p:blipFill>
          <a:blip r:embed="rId3"/>
          <a:stretch>
            <a:fillRect/>
          </a:stretch>
        </p:blipFill>
        <p:spPr>
          <a:xfrm>
            <a:off x="-1" y="1156138"/>
            <a:ext cx="6209212" cy="4864112"/>
          </a:xfrm>
          <a:prstGeom prst="rect">
            <a:avLst/>
          </a:prstGeom>
        </p:spPr>
      </p:pic>
    </p:spTree>
    <p:extLst>
      <p:ext uri="{BB962C8B-B14F-4D97-AF65-F5344CB8AC3E}">
        <p14:creationId xmlns:p14="http://schemas.microsoft.com/office/powerpoint/2010/main" val="257109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Sample Data</a:t>
            </a:r>
            <a:r>
              <a:rPr lang="zh-CN" altLang="en-US" dirty="0" smtClean="0"/>
              <a:t>（</a:t>
            </a:r>
            <a:r>
              <a:rPr lang="en-US" altLang="zh-CN" dirty="0" smtClean="0"/>
              <a:t>A part of</a:t>
            </a:r>
            <a:r>
              <a:rPr lang="zh-CN" altLang="en-US" dirty="0" smtClean="0"/>
              <a:t>）</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16</a:t>
            </a:fld>
            <a:endParaRPr lang="zh-CN" altLang="en-US" dirty="0"/>
          </a:p>
        </p:txBody>
      </p:sp>
      <p:pic>
        <p:nvPicPr>
          <p:cNvPr id="5" name="그림 4"/>
          <p:cNvPicPr>
            <a:picLocks noChangeAspect="1"/>
          </p:cNvPicPr>
          <p:nvPr/>
        </p:nvPicPr>
        <p:blipFill>
          <a:blip r:embed="rId2"/>
          <a:stretch>
            <a:fillRect/>
          </a:stretch>
        </p:blipFill>
        <p:spPr>
          <a:xfrm>
            <a:off x="329377" y="1314236"/>
            <a:ext cx="2892794" cy="4099077"/>
          </a:xfrm>
          <a:prstGeom prst="rect">
            <a:avLst/>
          </a:prstGeom>
        </p:spPr>
      </p:pic>
      <p:pic>
        <p:nvPicPr>
          <p:cNvPr id="6" name="그림 5"/>
          <p:cNvPicPr>
            <a:picLocks noChangeAspect="1"/>
          </p:cNvPicPr>
          <p:nvPr/>
        </p:nvPicPr>
        <p:blipFill>
          <a:blip r:embed="rId3"/>
          <a:stretch>
            <a:fillRect/>
          </a:stretch>
        </p:blipFill>
        <p:spPr>
          <a:xfrm>
            <a:off x="3445374" y="1944001"/>
            <a:ext cx="4316708" cy="2839545"/>
          </a:xfrm>
          <a:prstGeom prst="rect">
            <a:avLst/>
          </a:prstGeom>
        </p:spPr>
      </p:pic>
      <p:pic>
        <p:nvPicPr>
          <p:cNvPr id="7" name="그림 6"/>
          <p:cNvPicPr>
            <a:picLocks noChangeAspect="1"/>
          </p:cNvPicPr>
          <p:nvPr/>
        </p:nvPicPr>
        <p:blipFill>
          <a:blip r:embed="rId4"/>
          <a:stretch>
            <a:fillRect/>
          </a:stretch>
        </p:blipFill>
        <p:spPr>
          <a:xfrm>
            <a:off x="7762082" y="1156138"/>
            <a:ext cx="3913935" cy="3385864"/>
          </a:xfrm>
          <a:prstGeom prst="rect">
            <a:avLst/>
          </a:prstGeom>
        </p:spPr>
      </p:pic>
    </p:spTree>
    <p:extLst>
      <p:ext uri="{BB962C8B-B14F-4D97-AF65-F5344CB8AC3E}">
        <p14:creationId xmlns:p14="http://schemas.microsoft.com/office/powerpoint/2010/main" val="50114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Perform SQL query</a:t>
            </a:r>
            <a:endParaRPr lang="zh-CN" altLang="en-US" dirty="0"/>
          </a:p>
        </p:txBody>
      </p:sp>
      <p:sp>
        <p:nvSpPr>
          <p:cNvPr id="3" name="내용 개체 틀 2"/>
          <p:cNvSpPr>
            <a:spLocks noGrp="1"/>
          </p:cNvSpPr>
          <p:nvPr>
            <p:ph idx="1"/>
          </p:nvPr>
        </p:nvSpPr>
        <p:spPr/>
        <p:txBody>
          <a:bodyPr/>
          <a:lstStyle/>
          <a:p>
            <a:r>
              <a:rPr lang="en-US" altLang="zh-CN" dirty="0"/>
              <a:t>t</a:t>
            </a:r>
            <a:r>
              <a:rPr lang="en-US" altLang="zh-CN" dirty="0" smtClean="0"/>
              <a:t>ag1: execute all SQLs.</a:t>
            </a:r>
          </a:p>
          <a:p>
            <a:r>
              <a:rPr lang="en-US" altLang="zh-CN" dirty="0" smtClean="0"/>
              <a:t>tag2: execute </a:t>
            </a:r>
            <a:r>
              <a:rPr lang="en-US" altLang="zh-CN" b="1" dirty="0" smtClean="0"/>
              <a:t>only one </a:t>
            </a:r>
            <a:r>
              <a:rPr lang="en-US" altLang="zh-CN" dirty="0" smtClean="0"/>
              <a:t>SQL in where the mouse cursor put.</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17</a:t>
            </a:fld>
            <a:endParaRPr lang="zh-CN" altLang="en-US" dirty="0"/>
          </a:p>
        </p:txBody>
      </p:sp>
      <p:pic>
        <p:nvPicPr>
          <p:cNvPr id="5" name="그림 4"/>
          <p:cNvPicPr>
            <a:picLocks noChangeAspect="1"/>
          </p:cNvPicPr>
          <p:nvPr/>
        </p:nvPicPr>
        <p:blipFill>
          <a:blip r:embed="rId2"/>
          <a:stretch>
            <a:fillRect/>
          </a:stretch>
        </p:blipFill>
        <p:spPr>
          <a:xfrm>
            <a:off x="0" y="2168152"/>
            <a:ext cx="5063081" cy="4294783"/>
          </a:xfrm>
          <a:prstGeom prst="rect">
            <a:avLst/>
          </a:prstGeom>
        </p:spPr>
      </p:pic>
      <p:sp>
        <p:nvSpPr>
          <p:cNvPr id="7" name="TextBox 6"/>
          <p:cNvSpPr txBox="1"/>
          <p:nvPr/>
        </p:nvSpPr>
        <p:spPr>
          <a:xfrm>
            <a:off x="6096000" y="2265335"/>
            <a:ext cx="5724644" cy="4339650"/>
          </a:xfrm>
          <a:prstGeom prst="rect">
            <a:avLst/>
          </a:prstGeom>
          <a:noFill/>
          <a:ln>
            <a:solidFill>
              <a:schemeClr val="accent1"/>
            </a:solidFill>
          </a:ln>
        </p:spPr>
        <p:txBody>
          <a:bodyPr wrap="none" rtlCol="0">
            <a:spAutoFit/>
          </a:bodyPr>
          <a:lstStyle/>
          <a:p>
            <a:r>
              <a:rPr lang="en-US" altLang="zh-CN" sz="1200" dirty="0"/>
              <a:t>show databases</a:t>
            </a:r>
            <a:r>
              <a:rPr lang="en-US" altLang="zh-CN" sz="1200" dirty="0" smtClean="0"/>
              <a:t>;</a:t>
            </a:r>
          </a:p>
          <a:p>
            <a:endParaRPr lang="en-US" altLang="zh-CN" sz="1200" dirty="0"/>
          </a:p>
          <a:p>
            <a:r>
              <a:rPr lang="en-US" altLang="zh-CN" sz="1200" dirty="0" smtClean="0"/>
              <a:t>use </a:t>
            </a:r>
            <a:r>
              <a:rPr lang="en-US" altLang="zh-CN" sz="1200" dirty="0" err="1"/>
              <a:t>universityenterprise;show</a:t>
            </a:r>
            <a:r>
              <a:rPr lang="en-US" altLang="zh-CN" sz="1200" dirty="0"/>
              <a:t> tables</a:t>
            </a:r>
            <a:r>
              <a:rPr lang="en-US" altLang="zh-CN" sz="1200" dirty="0" smtClean="0"/>
              <a:t>;</a:t>
            </a:r>
          </a:p>
          <a:p>
            <a:endParaRPr lang="en-US" altLang="zh-CN" sz="1200" dirty="0" smtClean="0"/>
          </a:p>
          <a:p>
            <a:r>
              <a:rPr lang="en-US" altLang="zh-CN" sz="1200" dirty="0" smtClean="0"/>
              <a:t>select </a:t>
            </a:r>
            <a:r>
              <a:rPr lang="en-US" altLang="zh-CN" sz="1200" dirty="0"/>
              <a:t>name	from instructor</a:t>
            </a:r>
            <a:r>
              <a:rPr lang="en-US" altLang="zh-CN" sz="1200" dirty="0" smtClean="0"/>
              <a:t>;</a:t>
            </a:r>
          </a:p>
          <a:p>
            <a:endParaRPr lang="en-US" altLang="zh-CN" sz="1200" dirty="0"/>
          </a:p>
          <a:p>
            <a:r>
              <a:rPr lang="en-US" altLang="zh-CN" sz="1200" dirty="0" smtClean="0"/>
              <a:t>-- show </a:t>
            </a:r>
            <a:r>
              <a:rPr lang="en-US" altLang="zh-CN" sz="1200" dirty="0" err="1"/>
              <a:t>databases;use</a:t>
            </a:r>
            <a:r>
              <a:rPr lang="en-US" altLang="zh-CN" sz="1200" dirty="0"/>
              <a:t> </a:t>
            </a:r>
            <a:r>
              <a:rPr lang="en-US" altLang="zh-CN" sz="1200" dirty="0" err="1"/>
              <a:t>universityenterprise;show</a:t>
            </a:r>
            <a:r>
              <a:rPr lang="en-US" altLang="zh-CN" sz="1200" dirty="0"/>
              <a:t> tables</a:t>
            </a:r>
            <a:r>
              <a:rPr lang="en-US" altLang="zh-CN" sz="1200" dirty="0" smtClean="0"/>
              <a:t>;</a:t>
            </a:r>
          </a:p>
          <a:p>
            <a:r>
              <a:rPr lang="en-US" altLang="zh-CN" sz="1200" dirty="0" smtClean="0"/>
              <a:t>select name from </a:t>
            </a:r>
            <a:r>
              <a:rPr lang="en-US" altLang="zh-CN" sz="1200" dirty="0"/>
              <a:t>instructor</a:t>
            </a:r>
            <a:r>
              <a:rPr lang="en-US" altLang="zh-CN" sz="1200" dirty="0" smtClean="0"/>
              <a:t>;</a:t>
            </a:r>
          </a:p>
          <a:p>
            <a:endParaRPr lang="en-US" altLang="zh-CN" sz="1200" dirty="0"/>
          </a:p>
          <a:p>
            <a:r>
              <a:rPr lang="en-US" altLang="zh-CN" sz="1200" dirty="0" smtClean="0"/>
              <a:t>-- </a:t>
            </a:r>
            <a:r>
              <a:rPr lang="en-US" altLang="zh-CN" sz="1200" dirty="0"/>
              <a:t>Find the department names of all instructors, and remove </a:t>
            </a:r>
            <a:r>
              <a:rPr lang="en-US" altLang="zh-CN" sz="1200" dirty="0" smtClean="0"/>
              <a:t>duplicates</a:t>
            </a:r>
          </a:p>
          <a:p>
            <a:r>
              <a:rPr lang="en-US" altLang="zh-CN" sz="1200" dirty="0" smtClean="0"/>
              <a:t> </a:t>
            </a:r>
            <a:r>
              <a:rPr lang="en-US" altLang="zh-CN" sz="1200" dirty="0"/>
              <a:t>select distinct </a:t>
            </a:r>
            <a:r>
              <a:rPr lang="en-US" altLang="zh-CN" sz="1200" dirty="0" err="1"/>
              <a:t>dept_name</a:t>
            </a:r>
            <a:r>
              <a:rPr lang="en-US" altLang="zh-CN" sz="1200" dirty="0"/>
              <a:t> from instructor</a:t>
            </a:r>
            <a:r>
              <a:rPr lang="en-US" altLang="zh-CN" sz="1200" dirty="0" smtClean="0"/>
              <a:t>;</a:t>
            </a:r>
          </a:p>
          <a:p>
            <a:endParaRPr lang="en-US" altLang="zh-CN" sz="1200" dirty="0" smtClean="0"/>
          </a:p>
          <a:p>
            <a:r>
              <a:rPr lang="en-US" altLang="zh-CN" sz="1200" dirty="0" smtClean="0"/>
              <a:t>-- </a:t>
            </a:r>
            <a:r>
              <a:rPr lang="en-US" altLang="zh-CN" sz="1200" dirty="0"/>
              <a:t>The keyword all specifies that duplicates should not be removed </a:t>
            </a:r>
            <a:endParaRPr lang="en-US" altLang="zh-CN" sz="1200" dirty="0" smtClean="0"/>
          </a:p>
          <a:p>
            <a:r>
              <a:rPr lang="en-US" altLang="zh-CN" sz="1200" dirty="0" smtClean="0"/>
              <a:t>select </a:t>
            </a:r>
            <a:r>
              <a:rPr lang="en-US" altLang="zh-CN" sz="1200" dirty="0"/>
              <a:t>all </a:t>
            </a:r>
            <a:r>
              <a:rPr lang="en-US" altLang="zh-CN" sz="1200" dirty="0" err="1"/>
              <a:t>dept_name</a:t>
            </a:r>
            <a:r>
              <a:rPr lang="en-US" altLang="zh-CN" sz="1200" dirty="0"/>
              <a:t> from instructor</a:t>
            </a:r>
            <a:r>
              <a:rPr lang="en-US" altLang="zh-CN" sz="1200" dirty="0" smtClean="0"/>
              <a:t>;</a:t>
            </a:r>
          </a:p>
          <a:p>
            <a:endParaRPr lang="en-US" altLang="zh-CN" sz="1200" dirty="0" smtClean="0"/>
          </a:p>
          <a:p>
            <a:r>
              <a:rPr lang="en-US" altLang="zh-CN" sz="1200" dirty="0" smtClean="0"/>
              <a:t>-- </a:t>
            </a:r>
            <a:r>
              <a:rPr lang="en-US" altLang="zh-CN" sz="1200" dirty="0"/>
              <a:t>To find all instructors in Comp. Sci. </a:t>
            </a:r>
            <a:r>
              <a:rPr lang="en-US" altLang="zh-CN" sz="1200" dirty="0" err="1"/>
              <a:t>dept</a:t>
            </a:r>
            <a:r>
              <a:rPr lang="en-US" altLang="zh-CN" sz="1200" dirty="0"/>
              <a:t> select name	</a:t>
            </a:r>
            <a:endParaRPr lang="en-US" altLang="zh-CN" sz="1200" dirty="0" smtClean="0"/>
          </a:p>
          <a:p>
            <a:r>
              <a:rPr lang="en-US" altLang="zh-CN" sz="1200" dirty="0" smtClean="0"/>
              <a:t>from </a:t>
            </a:r>
            <a:r>
              <a:rPr lang="en-US" altLang="zh-CN" sz="1200" dirty="0"/>
              <a:t>instructor	where </a:t>
            </a:r>
            <a:r>
              <a:rPr lang="en-US" altLang="zh-CN" sz="1200" dirty="0" err="1"/>
              <a:t>dept_name</a:t>
            </a:r>
            <a:r>
              <a:rPr lang="en-US" altLang="zh-CN" sz="1200" dirty="0"/>
              <a:t> = 'Comp. Sci</a:t>
            </a:r>
            <a:r>
              <a:rPr lang="en-US" altLang="zh-CN" sz="1200" dirty="0" smtClean="0"/>
              <a:t>.';</a:t>
            </a:r>
          </a:p>
          <a:p>
            <a:endParaRPr lang="en-US" altLang="zh-CN" sz="1200" dirty="0" smtClean="0"/>
          </a:p>
          <a:p>
            <a:r>
              <a:rPr lang="en-US" altLang="zh-CN" sz="1200" dirty="0" smtClean="0"/>
              <a:t>-- </a:t>
            </a:r>
            <a:r>
              <a:rPr lang="en-US" altLang="zh-CN" sz="1200" dirty="0"/>
              <a:t>To find all instructors in Comp. Sci. </a:t>
            </a:r>
            <a:r>
              <a:rPr lang="en-US" altLang="zh-CN" sz="1200" dirty="0" err="1"/>
              <a:t>dept</a:t>
            </a:r>
            <a:r>
              <a:rPr lang="en-US" altLang="zh-CN" sz="1200" dirty="0"/>
              <a:t> with salary &gt; 80000 select name	</a:t>
            </a:r>
            <a:endParaRPr lang="en-US" altLang="zh-CN" sz="1200" dirty="0" smtClean="0"/>
          </a:p>
          <a:p>
            <a:r>
              <a:rPr lang="en-US" altLang="zh-CN" sz="1200" dirty="0" smtClean="0"/>
              <a:t>from </a:t>
            </a:r>
            <a:r>
              <a:rPr lang="en-US" altLang="zh-CN" sz="1200" dirty="0"/>
              <a:t>instructor	where </a:t>
            </a:r>
            <a:r>
              <a:rPr lang="en-US" altLang="zh-CN" sz="1200" dirty="0" err="1"/>
              <a:t>dept_name</a:t>
            </a:r>
            <a:r>
              <a:rPr lang="en-US" altLang="zh-CN" sz="1200" dirty="0"/>
              <a:t> = 'Comp. Sci.'  and salary &gt; 80000</a:t>
            </a:r>
            <a:r>
              <a:rPr lang="en-US" altLang="zh-CN" sz="1200" dirty="0" smtClean="0"/>
              <a:t>;</a:t>
            </a:r>
          </a:p>
          <a:p>
            <a:endParaRPr lang="en-US" altLang="zh-CN" sz="1200" dirty="0"/>
          </a:p>
          <a:p>
            <a:r>
              <a:rPr lang="en-US" altLang="zh-CN" sz="1200" dirty="0" smtClean="0"/>
              <a:t>-- </a:t>
            </a:r>
            <a:r>
              <a:rPr lang="en-US" altLang="zh-CN" sz="1200" dirty="0"/>
              <a:t>Find the Cartesian product instructor X </a:t>
            </a:r>
            <a:r>
              <a:rPr lang="en-US" altLang="zh-CN" sz="1200" dirty="0" smtClean="0"/>
              <a:t>teaches</a:t>
            </a:r>
          </a:p>
          <a:p>
            <a:r>
              <a:rPr lang="en-US" altLang="zh-CN" sz="1200" dirty="0" smtClean="0"/>
              <a:t>select * from </a:t>
            </a:r>
            <a:r>
              <a:rPr lang="en-US" altLang="zh-CN" sz="1200" dirty="0"/>
              <a:t>instructor, teaches;</a:t>
            </a:r>
            <a:endParaRPr lang="zh-CN" altLang="en-US" sz="1200" dirty="0"/>
          </a:p>
        </p:txBody>
      </p:sp>
    </p:spTree>
    <p:extLst>
      <p:ext uri="{BB962C8B-B14F-4D97-AF65-F5344CB8AC3E}">
        <p14:creationId xmlns:p14="http://schemas.microsoft.com/office/powerpoint/2010/main" val="205024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Contents</a:t>
            </a:r>
            <a:endParaRPr lang="zh-CN" altLang="en-US" dirty="0"/>
          </a:p>
        </p:txBody>
      </p:sp>
      <p:sp>
        <p:nvSpPr>
          <p:cNvPr id="3" name="내용 개체 틀 2"/>
          <p:cNvSpPr>
            <a:spLocks noGrp="1"/>
          </p:cNvSpPr>
          <p:nvPr>
            <p:ph idx="1"/>
          </p:nvPr>
        </p:nvSpPr>
        <p:spPr/>
        <p:txBody>
          <a:bodyPr/>
          <a:lstStyle/>
          <a:p>
            <a:r>
              <a:rPr lang="en-US" altLang="zh-CN" dirty="0" smtClean="0"/>
              <a:t>Download and install MySQL</a:t>
            </a:r>
          </a:p>
          <a:p>
            <a:pPr lvl="1"/>
            <a:r>
              <a:rPr lang="en-US" altLang="zh-CN" dirty="0" smtClean="0"/>
              <a:t>MySQL installer </a:t>
            </a:r>
          </a:p>
          <a:p>
            <a:pPr lvl="1"/>
            <a:r>
              <a:rPr lang="en-US" altLang="zh-CN" dirty="0" smtClean="0"/>
              <a:t>MySQL Server</a:t>
            </a:r>
          </a:p>
          <a:p>
            <a:pPr lvl="1"/>
            <a:r>
              <a:rPr lang="en-US" altLang="zh-CN" dirty="0" smtClean="0"/>
              <a:t>MySQL Workbench</a:t>
            </a:r>
          </a:p>
          <a:p>
            <a:endParaRPr lang="en-US" altLang="zh-CN" dirty="0" smtClean="0"/>
          </a:p>
          <a:p>
            <a:r>
              <a:rPr lang="en-US" altLang="zh-CN" dirty="0" smtClean="0"/>
              <a:t>Connect DB server through Workbench</a:t>
            </a:r>
          </a:p>
          <a:p>
            <a:r>
              <a:rPr lang="en-US" altLang="zh-CN" dirty="0" smtClean="0"/>
              <a:t>Manage DB through Workbench</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2</a:t>
            </a:fld>
            <a:endParaRPr lang="zh-CN" altLang="en-US" dirty="0"/>
          </a:p>
        </p:txBody>
      </p:sp>
    </p:spTree>
    <p:extLst>
      <p:ext uri="{BB962C8B-B14F-4D97-AF65-F5344CB8AC3E}">
        <p14:creationId xmlns:p14="http://schemas.microsoft.com/office/powerpoint/2010/main" val="419572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Download MySQL installer</a:t>
            </a:r>
            <a:endParaRPr lang="zh-CN" altLang="en-US" dirty="0"/>
          </a:p>
        </p:txBody>
      </p:sp>
      <p:sp>
        <p:nvSpPr>
          <p:cNvPr id="3" name="내용 개체 틀 2"/>
          <p:cNvSpPr>
            <a:spLocks noGrp="1"/>
          </p:cNvSpPr>
          <p:nvPr>
            <p:ph idx="1"/>
          </p:nvPr>
        </p:nvSpPr>
        <p:spPr/>
        <p:txBody>
          <a:bodyPr/>
          <a:lstStyle/>
          <a:p>
            <a:r>
              <a:rPr lang="en-US" altLang="zh-CN" dirty="0" smtClean="0"/>
              <a:t>MySQL installer Address:</a:t>
            </a:r>
            <a:endParaRPr lang="en-US" altLang="zh-CN" dirty="0"/>
          </a:p>
          <a:p>
            <a:endParaRPr lang="en-US" altLang="zh-CN" dirty="0" smtClean="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t>3</a:t>
            </a:fld>
            <a:endParaRPr lang="zh-CN" altLang="en-US" dirty="0"/>
          </a:p>
        </p:txBody>
      </p:sp>
      <p:sp>
        <p:nvSpPr>
          <p:cNvPr id="8" name="직사각형 7"/>
          <p:cNvSpPr/>
          <p:nvPr/>
        </p:nvSpPr>
        <p:spPr>
          <a:xfrm>
            <a:off x="1201706" y="6321966"/>
            <a:ext cx="4246932" cy="369332"/>
          </a:xfrm>
          <a:prstGeom prst="rect">
            <a:avLst/>
          </a:prstGeom>
        </p:spPr>
        <p:txBody>
          <a:bodyPr wrap="none">
            <a:spAutoFit/>
          </a:bodyPr>
          <a:lstStyle/>
          <a:p>
            <a:r>
              <a:rPr lang="en-US" altLang="zh-CN" dirty="0" smtClean="0">
                <a:hlinkClick r:id="rId2"/>
              </a:rPr>
              <a:t>Others: https</a:t>
            </a:r>
            <a:r>
              <a:rPr lang="en-US" altLang="zh-CN" dirty="0">
                <a:hlinkClick r:id="rId2"/>
              </a:rPr>
              <a:t>://dev.mysql.com/downloads/</a:t>
            </a:r>
            <a:endParaRPr lang="zh-CN" altLang="en-US" dirty="0"/>
          </a:p>
        </p:txBody>
      </p:sp>
      <p:sp>
        <p:nvSpPr>
          <p:cNvPr id="9" name="직사각형 8"/>
          <p:cNvSpPr/>
          <p:nvPr/>
        </p:nvSpPr>
        <p:spPr>
          <a:xfrm>
            <a:off x="4948633" y="1206549"/>
            <a:ext cx="4336893" cy="369332"/>
          </a:xfrm>
          <a:prstGeom prst="rect">
            <a:avLst/>
          </a:prstGeom>
        </p:spPr>
        <p:txBody>
          <a:bodyPr wrap="none">
            <a:spAutoFit/>
          </a:bodyPr>
          <a:lstStyle/>
          <a:p>
            <a:r>
              <a:rPr lang="en-US" altLang="zh-CN" dirty="0">
                <a:hlinkClick r:id="rId3"/>
              </a:rPr>
              <a:t>https://dev.mysql.com/downloads/installer/</a:t>
            </a:r>
            <a:endParaRPr lang="zh-CN" altLang="en-US" dirty="0"/>
          </a:p>
        </p:txBody>
      </p:sp>
      <p:pic>
        <p:nvPicPr>
          <p:cNvPr id="10" name="그림 9"/>
          <p:cNvPicPr>
            <a:picLocks noChangeAspect="1"/>
          </p:cNvPicPr>
          <p:nvPr/>
        </p:nvPicPr>
        <p:blipFill>
          <a:blip r:embed="rId4"/>
          <a:stretch>
            <a:fillRect/>
          </a:stretch>
        </p:blipFill>
        <p:spPr>
          <a:xfrm>
            <a:off x="0" y="1620062"/>
            <a:ext cx="6724027" cy="3158898"/>
          </a:xfrm>
          <a:prstGeom prst="rect">
            <a:avLst/>
          </a:prstGeom>
        </p:spPr>
      </p:pic>
      <p:pic>
        <p:nvPicPr>
          <p:cNvPr id="14" name="그림 13"/>
          <p:cNvPicPr>
            <a:picLocks noChangeAspect="1"/>
          </p:cNvPicPr>
          <p:nvPr/>
        </p:nvPicPr>
        <p:blipFill>
          <a:blip r:embed="rId5"/>
          <a:stretch>
            <a:fillRect/>
          </a:stretch>
        </p:blipFill>
        <p:spPr>
          <a:xfrm>
            <a:off x="5712416" y="4313618"/>
            <a:ext cx="6652995" cy="2591401"/>
          </a:xfrm>
          <a:prstGeom prst="rect">
            <a:avLst/>
          </a:prstGeom>
        </p:spPr>
      </p:pic>
    </p:spTree>
    <p:extLst>
      <p:ext uri="{BB962C8B-B14F-4D97-AF65-F5344CB8AC3E}">
        <p14:creationId xmlns:p14="http://schemas.microsoft.com/office/powerpoint/2010/main" val="650618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696052"/>
            <a:ext cx="10515600" cy="696420"/>
          </a:xfrm>
        </p:spPr>
        <p:txBody>
          <a:bodyPr>
            <a:normAutofit fontScale="90000"/>
          </a:bodyPr>
          <a:lstStyle/>
          <a:p>
            <a:r>
              <a:rPr lang="en-US" altLang="zh-CN" dirty="0" smtClean="0"/>
              <a:t>Only </a:t>
            </a:r>
            <a:r>
              <a:rPr lang="en-US" altLang="zh-CN" b="1" dirty="0" smtClean="0"/>
              <a:t>MySQL Server </a:t>
            </a:r>
            <a:r>
              <a:rPr lang="en-US" altLang="zh-CN" dirty="0" smtClean="0"/>
              <a:t>and</a:t>
            </a:r>
            <a:br>
              <a:rPr lang="en-US" altLang="zh-CN" dirty="0" smtClean="0"/>
            </a:br>
            <a:r>
              <a:rPr lang="en-US" altLang="zh-CN" b="1" dirty="0" smtClean="0"/>
              <a:t>MySQL Workbench</a:t>
            </a:r>
            <a:endParaRPr lang="zh-CN" altLang="en-US" b="1"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4</a:t>
            </a:fld>
            <a:endParaRPr lang="zh-CN" altLang="en-US" dirty="0"/>
          </a:p>
        </p:txBody>
      </p:sp>
      <p:sp>
        <p:nvSpPr>
          <p:cNvPr id="9" name="오른쪽 화살표 8"/>
          <p:cNvSpPr/>
          <p:nvPr/>
        </p:nvSpPr>
        <p:spPr>
          <a:xfrm>
            <a:off x="5974080" y="1959429"/>
            <a:ext cx="492575" cy="635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오른쪽 화살표 9"/>
          <p:cNvSpPr/>
          <p:nvPr/>
        </p:nvSpPr>
        <p:spPr>
          <a:xfrm>
            <a:off x="5941693" y="4737167"/>
            <a:ext cx="557347" cy="757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그림 2"/>
          <p:cNvPicPr>
            <a:picLocks noChangeAspect="1"/>
          </p:cNvPicPr>
          <p:nvPr/>
        </p:nvPicPr>
        <p:blipFill>
          <a:blip r:embed="rId2"/>
          <a:stretch>
            <a:fillRect/>
          </a:stretch>
        </p:blipFill>
        <p:spPr>
          <a:xfrm>
            <a:off x="6653347" y="63500"/>
            <a:ext cx="4513761" cy="3219450"/>
          </a:xfrm>
          <a:prstGeom prst="rect">
            <a:avLst/>
          </a:prstGeom>
        </p:spPr>
      </p:pic>
      <p:pic>
        <p:nvPicPr>
          <p:cNvPr id="11" name="그림 10"/>
          <p:cNvPicPr>
            <a:picLocks noChangeAspect="1"/>
          </p:cNvPicPr>
          <p:nvPr/>
        </p:nvPicPr>
        <p:blipFill>
          <a:blip r:embed="rId3"/>
          <a:stretch>
            <a:fillRect/>
          </a:stretch>
        </p:blipFill>
        <p:spPr>
          <a:xfrm>
            <a:off x="320859" y="1587312"/>
            <a:ext cx="5491295" cy="4184840"/>
          </a:xfrm>
          <a:prstGeom prst="rect">
            <a:avLst/>
          </a:prstGeom>
        </p:spPr>
      </p:pic>
      <p:pic>
        <p:nvPicPr>
          <p:cNvPr id="6" name="그림 5"/>
          <p:cNvPicPr>
            <a:picLocks noChangeAspect="1"/>
          </p:cNvPicPr>
          <p:nvPr/>
        </p:nvPicPr>
        <p:blipFill>
          <a:blip r:embed="rId4"/>
          <a:stretch>
            <a:fillRect/>
          </a:stretch>
        </p:blipFill>
        <p:spPr>
          <a:xfrm>
            <a:off x="6659878" y="3429000"/>
            <a:ext cx="4366108" cy="3292475"/>
          </a:xfrm>
          <a:prstGeom prst="rect">
            <a:avLst/>
          </a:prstGeom>
        </p:spPr>
      </p:pic>
    </p:spTree>
    <p:extLst>
      <p:ext uri="{BB962C8B-B14F-4D97-AF65-F5344CB8AC3E}">
        <p14:creationId xmlns:p14="http://schemas.microsoft.com/office/powerpoint/2010/main" val="32971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error</a:t>
            </a:r>
            <a:endParaRPr lang="zh-CN" altLang="en-US" dirty="0"/>
          </a:p>
        </p:txBody>
      </p:sp>
      <p:sp>
        <p:nvSpPr>
          <p:cNvPr id="3" name="내용 개체 틀 2"/>
          <p:cNvSpPr>
            <a:spLocks noGrp="1"/>
          </p:cNvSpPr>
          <p:nvPr>
            <p:ph idx="1"/>
          </p:nvPr>
        </p:nvSpPr>
        <p:spPr/>
        <p:txBody>
          <a:bodyPr/>
          <a:lstStyle/>
          <a:p>
            <a:r>
              <a:rPr lang="en-US" altLang="zh-CN" b="1" dirty="0" smtClean="0"/>
              <a:t>Error message</a:t>
            </a:r>
            <a:r>
              <a:rPr lang="zh-CN" altLang="en-US" b="1" dirty="0" smtClean="0"/>
              <a:t>：</a:t>
            </a:r>
            <a:r>
              <a:rPr lang="en-US" altLang="zh-CN" b="1" dirty="0" smtClean="0"/>
              <a:t>one </a:t>
            </a:r>
            <a:r>
              <a:rPr lang="en-US" altLang="zh-CN" b="1" dirty="0"/>
              <a:t>more product requirements have not been </a:t>
            </a:r>
            <a:r>
              <a:rPr lang="en-US" altLang="zh-CN" b="1" dirty="0" err="1" smtClean="0"/>
              <a:t>satisified</a:t>
            </a:r>
            <a:r>
              <a:rPr lang="en-US" altLang="zh-CN" b="1" dirty="0" smtClean="0"/>
              <a:t> …</a:t>
            </a:r>
          </a:p>
          <a:p>
            <a:r>
              <a:rPr lang="en-US" altLang="zh-CN" b="1" dirty="0" smtClean="0"/>
              <a:t>Reason: </a:t>
            </a:r>
            <a:r>
              <a:rPr lang="en-US" altLang="zh-CN" dirty="0" smtClean="0"/>
              <a:t>your computer does not have some </a:t>
            </a:r>
            <a:r>
              <a:rPr lang="en-US" altLang="zh-CN" b="1" dirty="0" smtClean="0"/>
              <a:t>plug-in</a:t>
            </a:r>
            <a:r>
              <a:rPr lang="en-US" altLang="zh-CN" dirty="0" smtClean="0"/>
              <a:t>.</a:t>
            </a:r>
          </a:p>
          <a:p>
            <a:r>
              <a:rPr lang="en-US" altLang="zh-CN" b="1" dirty="0" smtClean="0"/>
              <a:t>Solution: </a:t>
            </a:r>
            <a:r>
              <a:rPr lang="en-US" altLang="zh-CN" dirty="0" smtClean="0"/>
              <a:t>select </a:t>
            </a:r>
            <a:r>
              <a:rPr lang="en-US" altLang="zh-CN" b="1" dirty="0" smtClean="0"/>
              <a:t>No</a:t>
            </a:r>
            <a:r>
              <a:rPr lang="en-US" altLang="zh-CN" dirty="0" smtClean="0"/>
              <a:t> button of the prompt, then click </a:t>
            </a:r>
            <a:r>
              <a:rPr lang="en-US" altLang="zh-CN" b="1" dirty="0"/>
              <a:t>E</a:t>
            </a:r>
            <a:r>
              <a:rPr lang="en-US" altLang="zh-CN" b="1" dirty="0" smtClean="0"/>
              <a:t>xecute</a:t>
            </a:r>
            <a:r>
              <a:rPr lang="en-US" altLang="zh-CN" dirty="0" smtClean="0"/>
              <a:t> button, rather than </a:t>
            </a:r>
            <a:r>
              <a:rPr lang="en-US" altLang="zh-CN" b="1" dirty="0" smtClean="0"/>
              <a:t>Next</a:t>
            </a:r>
            <a:r>
              <a:rPr lang="en-US" altLang="zh-CN" dirty="0" smtClean="0"/>
              <a:t> button.</a:t>
            </a:r>
            <a:endParaRPr lang="en-US" altLang="zh-CN" dirty="0"/>
          </a:p>
          <a:p>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5</a:t>
            </a:fld>
            <a:endParaRPr lang="zh-CN" altLang="en-US" dirty="0"/>
          </a:p>
        </p:txBody>
      </p:sp>
      <p:sp>
        <p:nvSpPr>
          <p:cNvPr id="5" name="TextBox 4"/>
          <p:cNvSpPr txBox="1"/>
          <p:nvPr/>
        </p:nvSpPr>
        <p:spPr>
          <a:xfrm>
            <a:off x="2168434" y="5129349"/>
            <a:ext cx="6563913" cy="369332"/>
          </a:xfrm>
          <a:prstGeom prst="rect">
            <a:avLst/>
          </a:prstGeom>
          <a:noFill/>
          <a:ln>
            <a:solidFill>
              <a:schemeClr val="accent1"/>
            </a:solidFill>
          </a:ln>
        </p:spPr>
        <p:txBody>
          <a:bodyPr wrap="none" rtlCol="0">
            <a:spAutoFit/>
          </a:bodyPr>
          <a:lstStyle/>
          <a:p>
            <a:r>
              <a:rPr lang="en-US" altLang="zh-CN" dirty="0" smtClean="0"/>
              <a:t>After solving the error, click </a:t>
            </a:r>
            <a:r>
              <a:rPr lang="en-US" altLang="zh-CN" b="1" dirty="0" smtClean="0"/>
              <a:t>Next</a:t>
            </a:r>
            <a:r>
              <a:rPr lang="en-US" altLang="zh-CN" dirty="0" smtClean="0"/>
              <a:t> button keeping the default setting.</a:t>
            </a:r>
            <a:endParaRPr lang="zh-CN" altLang="en-US" dirty="0"/>
          </a:p>
        </p:txBody>
      </p:sp>
    </p:spTree>
    <p:extLst>
      <p:ext uri="{BB962C8B-B14F-4D97-AF65-F5344CB8AC3E}">
        <p14:creationId xmlns:p14="http://schemas.microsoft.com/office/powerpoint/2010/main" val="10956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Keep the default setting</a:t>
            </a:r>
            <a:endParaRPr lang="zh-CN" altLang="en-US" dirty="0"/>
          </a:p>
        </p:txBody>
      </p:sp>
      <p:sp>
        <p:nvSpPr>
          <p:cNvPr id="3" name="내용 개체 틀 2"/>
          <p:cNvSpPr>
            <a:spLocks noGrp="1"/>
          </p:cNvSpPr>
          <p:nvPr>
            <p:ph idx="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6</a:t>
            </a:fld>
            <a:endParaRPr lang="zh-CN" altLang="en-US" dirty="0"/>
          </a:p>
        </p:txBody>
      </p:sp>
      <p:pic>
        <p:nvPicPr>
          <p:cNvPr id="5" name="그림 4"/>
          <p:cNvPicPr>
            <a:picLocks noChangeAspect="1"/>
          </p:cNvPicPr>
          <p:nvPr/>
        </p:nvPicPr>
        <p:blipFill>
          <a:blip r:embed="rId2"/>
          <a:stretch>
            <a:fillRect/>
          </a:stretch>
        </p:blipFill>
        <p:spPr>
          <a:xfrm>
            <a:off x="6062429" y="1675613"/>
            <a:ext cx="6068611" cy="4236282"/>
          </a:xfrm>
          <a:prstGeom prst="rect">
            <a:avLst/>
          </a:prstGeom>
        </p:spPr>
      </p:pic>
      <p:pic>
        <p:nvPicPr>
          <p:cNvPr id="6" name="그림 5"/>
          <p:cNvPicPr>
            <a:picLocks noChangeAspect="1"/>
          </p:cNvPicPr>
          <p:nvPr/>
        </p:nvPicPr>
        <p:blipFill>
          <a:blip r:embed="rId3"/>
          <a:stretch>
            <a:fillRect/>
          </a:stretch>
        </p:blipFill>
        <p:spPr>
          <a:xfrm>
            <a:off x="60959" y="1664674"/>
            <a:ext cx="5660571" cy="4247222"/>
          </a:xfrm>
          <a:prstGeom prst="rect">
            <a:avLst/>
          </a:prstGeom>
        </p:spPr>
      </p:pic>
    </p:spTree>
    <p:extLst>
      <p:ext uri="{BB962C8B-B14F-4D97-AF65-F5344CB8AC3E}">
        <p14:creationId xmlns:p14="http://schemas.microsoft.com/office/powerpoint/2010/main" val="23474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Give a password</a:t>
            </a:r>
            <a:endParaRPr lang="zh-CN" altLang="en-US"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7</a:t>
            </a:fld>
            <a:endParaRPr lang="zh-CN" altLang="en-US" dirty="0"/>
          </a:p>
        </p:txBody>
      </p:sp>
      <p:pic>
        <p:nvPicPr>
          <p:cNvPr id="5" name="그림 4"/>
          <p:cNvPicPr>
            <a:picLocks noChangeAspect="1"/>
          </p:cNvPicPr>
          <p:nvPr/>
        </p:nvPicPr>
        <p:blipFill>
          <a:blip r:embed="rId2"/>
          <a:stretch>
            <a:fillRect/>
          </a:stretch>
        </p:blipFill>
        <p:spPr>
          <a:xfrm>
            <a:off x="1600336" y="1240933"/>
            <a:ext cx="7439025" cy="5372100"/>
          </a:xfrm>
          <a:prstGeom prst="rect">
            <a:avLst/>
          </a:prstGeom>
        </p:spPr>
      </p:pic>
      <p:sp>
        <p:nvSpPr>
          <p:cNvPr id="6" name="TextBox 5"/>
          <p:cNvSpPr txBox="1"/>
          <p:nvPr/>
        </p:nvSpPr>
        <p:spPr>
          <a:xfrm>
            <a:off x="6696892" y="970890"/>
            <a:ext cx="4713855" cy="369332"/>
          </a:xfrm>
          <a:prstGeom prst="rect">
            <a:avLst/>
          </a:prstGeom>
          <a:noFill/>
          <a:ln>
            <a:solidFill>
              <a:schemeClr val="accent1"/>
            </a:solidFill>
          </a:ln>
        </p:spPr>
        <p:txBody>
          <a:bodyPr wrap="none" rtlCol="0">
            <a:spAutoFit/>
          </a:bodyPr>
          <a:lstStyle/>
          <a:p>
            <a:r>
              <a:rPr lang="en-US" altLang="zh-CN" dirty="0" smtClean="0"/>
              <a:t>For the class practice, a simple password is okay.</a:t>
            </a:r>
            <a:endParaRPr lang="zh-CN" altLang="en-US" dirty="0"/>
          </a:p>
        </p:txBody>
      </p:sp>
      <p:cxnSp>
        <p:nvCxnSpPr>
          <p:cNvPr id="8" name="직선 화살표 연결선 7"/>
          <p:cNvCxnSpPr>
            <a:stCxn id="6" idx="2"/>
          </p:cNvCxnSpPr>
          <p:nvPr/>
        </p:nvCxnSpPr>
        <p:spPr>
          <a:xfrm flipH="1">
            <a:off x="7376160" y="1340222"/>
            <a:ext cx="1677660" cy="116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26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Keep the default setting</a:t>
            </a:r>
            <a:endParaRPr lang="zh-CN" altLang="en-US" dirty="0"/>
          </a:p>
        </p:txBody>
      </p:sp>
      <p:sp>
        <p:nvSpPr>
          <p:cNvPr id="3" name="내용 개체 틀 2"/>
          <p:cNvSpPr>
            <a:spLocks noGrp="1"/>
          </p:cNvSpPr>
          <p:nvPr>
            <p:ph idx="1"/>
          </p:nvPr>
        </p:nvSpPr>
        <p:spPr/>
        <p:txBody>
          <a:bodyPr/>
          <a:lstStyle/>
          <a:p>
            <a:endParaRPr lang="zh-CN" altLang="en-US"/>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8</a:t>
            </a:fld>
            <a:endParaRPr lang="zh-CN" altLang="en-US" dirty="0"/>
          </a:p>
        </p:txBody>
      </p:sp>
      <p:pic>
        <p:nvPicPr>
          <p:cNvPr id="5" name="그림 4"/>
          <p:cNvPicPr>
            <a:picLocks noChangeAspect="1"/>
          </p:cNvPicPr>
          <p:nvPr/>
        </p:nvPicPr>
        <p:blipFill>
          <a:blip r:embed="rId2"/>
          <a:stretch>
            <a:fillRect/>
          </a:stretch>
        </p:blipFill>
        <p:spPr>
          <a:xfrm>
            <a:off x="2376487" y="1216025"/>
            <a:ext cx="7439025" cy="5505450"/>
          </a:xfrm>
          <a:prstGeom prst="rect">
            <a:avLst/>
          </a:prstGeom>
        </p:spPr>
      </p:pic>
    </p:spTree>
    <p:extLst>
      <p:ext uri="{BB962C8B-B14F-4D97-AF65-F5344CB8AC3E}">
        <p14:creationId xmlns:p14="http://schemas.microsoft.com/office/powerpoint/2010/main" val="14288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zh-CN" dirty="0" smtClean="0"/>
              <a:t>MySQL Workbench starts after clicking </a:t>
            </a:r>
            <a:r>
              <a:rPr lang="en-US" altLang="zh-CN" b="1" dirty="0" smtClean="0"/>
              <a:t>Finish</a:t>
            </a:r>
            <a:endParaRPr lang="zh-CN" altLang="en-US" b="1" dirty="0"/>
          </a:p>
        </p:txBody>
      </p:sp>
      <p:sp>
        <p:nvSpPr>
          <p:cNvPr id="4" name="슬라이드 번호 개체 틀 3"/>
          <p:cNvSpPr>
            <a:spLocks noGrp="1"/>
          </p:cNvSpPr>
          <p:nvPr>
            <p:ph type="sldNum" sz="quarter" idx="12"/>
          </p:nvPr>
        </p:nvSpPr>
        <p:spPr/>
        <p:txBody>
          <a:bodyPr/>
          <a:lstStyle/>
          <a:p>
            <a:fld id="{D09F2E7E-68C4-4DC5-A40E-73BCEAAB04A4}" type="slidenum">
              <a:rPr lang="zh-CN" altLang="en-US" smtClean="0"/>
              <a:pPr/>
              <a:t>9</a:t>
            </a:fld>
            <a:endParaRPr lang="zh-CN" altLang="en-US" dirty="0"/>
          </a:p>
        </p:txBody>
      </p:sp>
      <p:pic>
        <p:nvPicPr>
          <p:cNvPr id="5" name="그림 4"/>
          <p:cNvPicPr>
            <a:picLocks noChangeAspect="1"/>
          </p:cNvPicPr>
          <p:nvPr/>
        </p:nvPicPr>
        <p:blipFill>
          <a:blip r:embed="rId2"/>
          <a:stretch>
            <a:fillRect/>
          </a:stretch>
        </p:blipFill>
        <p:spPr>
          <a:xfrm>
            <a:off x="2291715" y="1247775"/>
            <a:ext cx="7486650" cy="5610225"/>
          </a:xfrm>
          <a:prstGeom prst="rect">
            <a:avLst/>
          </a:prstGeom>
        </p:spPr>
      </p:pic>
    </p:spTree>
    <p:extLst>
      <p:ext uri="{BB962C8B-B14F-4D97-AF65-F5344CB8AC3E}">
        <p14:creationId xmlns:p14="http://schemas.microsoft.com/office/powerpoint/2010/main" val="50130283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2114</TotalTime>
  <Words>304</Words>
  <Application>Microsoft Office PowerPoint</Application>
  <PresentationFormat>와이드스크린</PresentationFormat>
  <Paragraphs>82</Paragraphs>
  <Slides>17</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宋体</vt:lpstr>
      <vt:lpstr>맑은 고딕</vt:lpstr>
      <vt:lpstr>Arial</vt:lpstr>
      <vt:lpstr>Calibri</vt:lpstr>
      <vt:lpstr>Calibri Light</vt:lpstr>
      <vt:lpstr>Office 테마</vt:lpstr>
      <vt:lpstr> MySQL installation and practice </vt:lpstr>
      <vt:lpstr>Contents</vt:lpstr>
      <vt:lpstr>Download MySQL installer</vt:lpstr>
      <vt:lpstr>Only MySQL Server and MySQL Workbench</vt:lpstr>
      <vt:lpstr>error</vt:lpstr>
      <vt:lpstr>Keep the default setting</vt:lpstr>
      <vt:lpstr>Give a password</vt:lpstr>
      <vt:lpstr>Keep the default setting</vt:lpstr>
      <vt:lpstr>MySQL Workbench starts after clicking Finish</vt:lpstr>
      <vt:lpstr>Connect MySQL server</vt:lpstr>
      <vt:lpstr>Import SQL DDL</vt:lpstr>
      <vt:lpstr>Import sample data</vt:lpstr>
      <vt:lpstr>Error while import sample data</vt:lpstr>
      <vt:lpstr>Show imported data</vt:lpstr>
      <vt:lpstr>Database Design</vt:lpstr>
      <vt:lpstr>Sample Data（A part of）</vt:lpstr>
      <vt:lpstr>Perform SQL query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顶会NSDI论文阅读 Monoxide: Scale out Blockchains with Asynchronous Consensus Zones</dc:title>
  <dc:creator>media</dc:creator>
  <cp:lastModifiedBy>media</cp:lastModifiedBy>
  <cp:revision>341</cp:revision>
  <dcterms:created xsi:type="dcterms:W3CDTF">2019-10-17T15:05:14Z</dcterms:created>
  <dcterms:modified xsi:type="dcterms:W3CDTF">2019-11-13T02:11:00Z</dcterms:modified>
</cp:coreProperties>
</file>