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3" r:id="rId5"/>
    <p:sldId id="275" r:id="rId6"/>
    <p:sldId id="274" r:id="rId7"/>
    <p:sldId id="276" r:id="rId8"/>
    <p:sldId id="277" r:id="rId9"/>
    <p:sldId id="27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D50D07-28AE-4334-B5F1-A8C44E8B58DF}">
          <p14:sldIdLst>
            <p14:sldId id="256"/>
          </p14:sldIdLst>
        </p14:section>
        <p14:section name="built in functions - round" id="{CFAE2D85-6151-43F1-BFB9-676841BE5AB2}">
          <p14:sldIdLst>
            <p14:sldId id="271"/>
          </p14:sldIdLst>
        </p14:section>
        <p14:section name="built in functions - abs" id="{A8B26CA4-832A-4C29-B89D-ADAE1A69D18F}">
          <p14:sldIdLst>
            <p14:sldId id="272"/>
          </p14:sldIdLst>
        </p14:section>
        <p14:section name="math module" id="{17BF6ED3-7E41-42E9-A3C5-092C3FE4C503}">
          <p14:sldIdLst>
            <p14:sldId id="273"/>
            <p14:sldId id="275"/>
            <p14:sldId id="274"/>
          </p14:sldIdLst>
        </p14:section>
        <p14:section name="math.ceil" id="{C09D66C3-7AD8-41E3-A6C2-45B8220DB758}">
          <p14:sldIdLst>
            <p14:sldId id="276"/>
          </p14:sldIdLst>
        </p14:section>
        <p14:section name="google python 3 math modules" id="{F773D985-08E7-48C5-AE80-1426EDE75612}">
          <p14:sldIdLst>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A2D7E-FA26-42DA-BC49-6DCBDE0F1D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F7401E-66B5-40F8-8FC3-66E0CAB495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215A5B-0E69-4F3B-8C97-E6F6E540A943}"/>
              </a:ext>
            </a:extLst>
          </p:cNvPr>
          <p:cNvSpPr>
            <a:spLocks noGrp="1"/>
          </p:cNvSpPr>
          <p:nvPr>
            <p:ph type="dt" sz="half" idx="10"/>
          </p:nvPr>
        </p:nvSpPr>
        <p:spPr/>
        <p:txBody>
          <a:bodyPr/>
          <a:lstStyle/>
          <a:p>
            <a:fld id="{E8EEB410-8AFA-4783-8D33-2A63274AE6DD}" type="datetimeFigureOut">
              <a:rPr lang="en-US" smtClean="0"/>
              <a:t>3/4/2021</a:t>
            </a:fld>
            <a:endParaRPr lang="en-US"/>
          </a:p>
        </p:txBody>
      </p:sp>
      <p:sp>
        <p:nvSpPr>
          <p:cNvPr id="5" name="Footer Placeholder 4">
            <a:extLst>
              <a:ext uri="{FF2B5EF4-FFF2-40B4-BE49-F238E27FC236}">
                <a16:creationId xmlns:a16="http://schemas.microsoft.com/office/drawing/2014/main" id="{FAFDCA00-5913-4B2A-B687-3E3424FA82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E7CD12-6520-4707-ADA0-6E30EF31D62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3778877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A4FB-DD46-4F1C-9D69-6C56215D5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A74C1E-924F-4ACC-859E-44887129D0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8B3CF-C7D8-4D17-850B-F11D59F3D82F}"/>
              </a:ext>
            </a:extLst>
          </p:cNvPr>
          <p:cNvSpPr>
            <a:spLocks noGrp="1"/>
          </p:cNvSpPr>
          <p:nvPr>
            <p:ph type="dt" sz="half" idx="10"/>
          </p:nvPr>
        </p:nvSpPr>
        <p:spPr/>
        <p:txBody>
          <a:bodyPr/>
          <a:lstStyle/>
          <a:p>
            <a:fld id="{E8EEB410-8AFA-4783-8D33-2A63274AE6DD}" type="datetimeFigureOut">
              <a:rPr lang="en-US" smtClean="0"/>
              <a:t>3/4/2021</a:t>
            </a:fld>
            <a:endParaRPr lang="en-US"/>
          </a:p>
        </p:txBody>
      </p:sp>
      <p:sp>
        <p:nvSpPr>
          <p:cNvPr id="5" name="Footer Placeholder 4">
            <a:extLst>
              <a:ext uri="{FF2B5EF4-FFF2-40B4-BE49-F238E27FC236}">
                <a16:creationId xmlns:a16="http://schemas.microsoft.com/office/drawing/2014/main" id="{D238DA71-36EB-4D2F-A1B9-06D86C1CE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19881-B809-4AC4-9417-492D1D902FFA}"/>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2511093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0730CB-7CE0-4E18-8124-2CB7D1C9E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6519CC-BA2B-4127-82F1-8995E013F2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864F8-659A-4D8D-AD79-66CB1E147795}"/>
              </a:ext>
            </a:extLst>
          </p:cNvPr>
          <p:cNvSpPr>
            <a:spLocks noGrp="1"/>
          </p:cNvSpPr>
          <p:nvPr>
            <p:ph type="dt" sz="half" idx="10"/>
          </p:nvPr>
        </p:nvSpPr>
        <p:spPr/>
        <p:txBody>
          <a:bodyPr/>
          <a:lstStyle/>
          <a:p>
            <a:fld id="{E8EEB410-8AFA-4783-8D33-2A63274AE6DD}" type="datetimeFigureOut">
              <a:rPr lang="en-US" smtClean="0"/>
              <a:t>3/4/2021</a:t>
            </a:fld>
            <a:endParaRPr lang="en-US"/>
          </a:p>
        </p:txBody>
      </p:sp>
      <p:sp>
        <p:nvSpPr>
          <p:cNvPr id="5" name="Footer Placeholder 4">
            <a:extLst>
              <a:ext uri="{FF2B5EF4-FFF2-40B4-BE49-F238E27FC236}">
                <a16:creationId xmlns:a16="http://schemas.microsoft.com/office/drawing/2014/main" id="{278DBF1E-4CF0-4B07-A9A7-25E47E6E7D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DB6AF-5948-4CD8-96ED-F40FC36C46A6}"/>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79751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D1BA2-BAB3-465B-90CC-B03A9718A9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F73A7A-1DAF-4F66-805F-5C8DE4AC54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D0A834-8991-42EE-B8AE-8EE566C6ED18}"/>
              </a:ext>
            </a:extLst>
          </p:cNvPr>
          <p:cNvSpPr>
            <a:spLocks noGrp="1"/>
          </p:cNvSpPr>
          <p:nvPr>
            <p:ph type="dt" sz="half" idx="10"/>
          </p:nvPr>
        </p:nvSpPr>
        <p:spPr/>
        <p:txBody>
          <a:bodyPr/>
          <a:lstStyle/>
          <a:p>
            <a:fld id="{E8EEB410-8AFA-4783-8D33-2A63274AE6DD}" type="datetimeFigureOut">
              <a:rPr lang="en-US" smtClean="0"/>
              <a:t>3/4/2021</a:t>
            </a:fld>
            <a:endParaRPr lang="en-US"/>
          </a:p>
        </p:txBody>
      </p:sp>
      <p:sp>
        <p:nvSpPr>
          <p:cNvPr id="5" name="Footer Placeholder 4">
            <a:extLst>
              <a:ext uri="{FF2B5EF4-FFF2-40B4-BE49-F238E27FC236}">
                <a16:creationId xmlns:a16="http://schemas.microsoft.com/office/drawing/2014/main" id="{EB28C04A-26E4-4D80-B8CC-DC9987C8F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F1AA9-76CA-44D3-A06D-BBE65E54D1E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430586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191F-95D1-48E6-ACF2-C0C33E9C2E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F10C5A-7C42-4947-A1BF-4547BA8F53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0AA3CD-5ADB-42D4-85C6-5CBB6582754D}"/>
              </a:ext>
            </a:extLst>
          </p:cNvPr>
          <p:cNvSpPr>
            <a:spLocks noGrp="1"/>
          </p:cNvSpPr>
          <p:nvPr>
            <p:ph type="dt" sz="half" idx="10"/>
          </p:nvPr>
        </p:nvSpPr>
        <p:spPr/>
        <p:txBody>
          <a:bodyPr/>
          <a:lstStyle/>
          <a:p>
            <a:fld id="{E8EEB410-8AFA-4783-8D33-2A63274AE6DD}" type="datetimeFigureOut">
              <a:rPr lang="en-US" smtClean="0"/>
              <a:t>3/4/2021</a:t>
            </a:fld>
            <a:endParaRPr lang="en-US"/>
          </a:p>
        </p:txBody>
      </p:sp>
      <p:sp>
        <p:nvSpPr>
          <p:cNvPr id="5" name="Footer Placeholder 4">
            <a:extLst>
              <a:ext uri="{FF2B5EF4-FFF2-40B4-BE49-F238E27FC236}">
                <a16:creationId xmlns:a16="http://schemas.microsoft.com/office/drawing/2014/main" id="{6A45892D-D207-4BB0-A830-047A688B6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793C2-76A8-4374-A0BF-94B413096465}"/>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824816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A17E6-DF93-40F3-8FC4-278E2C965F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7EF023-D38E-4D75-9C47-72179EA346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D006D3-7DFC-44FA-B888-ABBD63D3AF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716F99-28F2-4A2F-98D6-CAB75F00EDAF}"/>
              </a:ext>
            </a:extLst>
          </p:cNvPr>
          <p:cNvSpPr>
            <a:spLocks noGrp="1"/>
          </p:cNvSpPr>
          <p:nvPr>
            <p:ph type="dt" sz="half" idx="10"/>
          </p:nvPr>
        </p:nvSpPr>
        <p:spPr/>
        <p:txBody>
          <a:bodyPr/>
          <a:lstStyle/>
          <a:p>
            <a:fld id="{E8EEB410-8AFA-4783-8D33-2A63274AE6DD}" type="datetimeFigureOut">
              <a:rPr lang="en-US" smtClean="0"/>
              <a:t>3/4/2021</a:t>
            </a:fld>
            <a:endParaRPr lang="en-US"/>
          </a:p>
        </p:txBody>
      </p:sp>
      <p:sp>
        <p:nvSpPr>
          <p:cNvPr id="6" name="Footer Placeholder 5">
            <a:extLst>
              <a:ext uri="{FF2B5EF4-FFF2-40B4-BE49-F238E27FC236}">
                <a16:creationId xmlns:a16="http://schemas.microsoft.com/office/drawing/2014/main" id="{41C83365-FF55-442A-B5A3-0A58E9FCBA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A9B9D-3AF6-4519-AD1B-EB76566EDD84}"/>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506768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307A-7661-43D8-B6C2-C3E63384AC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AE23E4-22DC-4B19-80F3-467B88BEA9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CE0FA4-8BD3-4ABB-BB79-E0E0B149F6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BF0521-D0EA-4933-982D-7824DD9539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51FB81-C7AE-4CE2-BAA5-35B7311A18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8175CA-EA82-44B1-9158-5B1CAC74774F}"/>
              </a:ext>
            </a:extLst>
          </p:cNvPr>
          <p:cNvSpPr>
            <a:spLocks noGrp="1"/>
          </p:cNvSpPr>
          <p:nvPr>
            <p:ph type="dt" sz="half" idx="10"/>
          </p:nvPr>
        </p:nvSpPr>
        <p:spPr/>
        <p:txBody>
          <a:bodyPr/>
          <a:lstStyle/>
          <a:p>
            <a:fld id="{E8EEB410-8AFA-4783-8D33-2A63274AE6DD}" type="datetimeFigureOut">
              <a:rPr lang="en-US" smtClean="0"/>
              <a:t>3/4/2021</a:t>
            </a:fld>
            <a:endParaRPr lang="en-US"/>
          </a:p>
        </p:txBody>
      </p:sp>
      <p:sp>
        <p:nvSpPr>
          <p:cNvPr id="8" name="Footer Placeholder 7">
            <a:extLst>
              <a:ext uri="{FF2B5EF4-FFF2-40B4-BE49-F238E27FC236}">
                <a16:creationId xmlns:a16="http://schemas.microsoft.com/office/drawing/2014/main" id="{BA8D91F3-E6DF-485C-BC33-38DECF0774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79EDAB-9965-44E3-9C20-904C4FFAC852}"/>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614624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0A232-E563-4EE5-8D4B-32E24A5D43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812887-5BBE-4B8D-92C6-9F9E7AE38E50}"/>
              </a:ext>
            </a:extLst>
          </p:cNvPr>
          <p:cNvSpPr>
            <a:spLocks noGrp="1"/>
          </p:cNvSpPr>
          <p:nvPr>
            <p:ph type="dt" sz="half" idx="10"/>
          </p:nvPr>
        </p:nvSpPr>
        <p:spPr/>
        <p:txBody>
          <a:bodyPr/>
          <a:lstStyle/>
          <a:p>
            <a:fld id="{E8EEB410-8AFA-4783-8D33-2A63274AE6DD}" type="datetimeFigureOut">
              <a:rPr lang="en-US" smtClean="0"/>
              <a:t>3/4/2021</a:t>
            </a:fld>
            <a:endParaRPr lang="en-US"/>
          </a:p>
        </p:txBody>
      </p:sp>
      <p:sp>
        <p:nvSpPr>
          <p:cNvPr id="4" name="Footer Placeholder 3">
            <a:extLst>
              <a:ext uri="{FF2B5EF4-FFF2-40B4-BE49-F238E27FC236}">
                <a16:creationId xmlns:a16="http://schemas.microsoft.com/office/drawing/2014/main" id="{C5D4881D-022A-48DB-BE0A-743492DC0C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DA1B79-4FE3-4B91-A861-DE48533A28E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658780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5702C2-A38A-4530-9DC6-8A5AB5BF8B53}"/>
              </a:ext>
            </a:extLst>
          </p:cNvPr>
          <p:cNvSpPr>
            <a:spLocks noGrp="1"/>
          </p:cNvSpPr>
          <p:nvPr>
            <p:ph type="dt" sz="half" idx="10"/>
          </p:nvPr>
        </p:nvSpPr>
        <p:spPr/>
        <p:txBody>
          <a:bodyPr/>
          <a:lstStyle/>
          <a:p>
            <a:fld id="{E8EEB410-8AFA-4783-8D33-2A63274AE6DD}" type="datetimeFigureOut">
              <a:rPr lang="en-US" smtClean="0"/>
              <a:t>3/4/2021</a:t>
            </a:fld>
            <a:endParaRPr lang="en-US"/>
          </a:p>
        </p:txBody>
      </p:sp>
      <p:sp>
        <p:nvSpPr>
          <p:cNvPr id="3" name="Footer Placeholder 2">
            <a:extLst>
              <a:ext uri="{FF2B5EF4-FFF2-40B4-BE49-F238E27FC236}">
                <a16:creationId xmlns:a16="http://schemas.microsoft.com/office/drawing/2014/main" id="{F4048281-FF39-48DD-89C9-6040F0EA13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397CA3-6EE4-45F4-BC0E-660304EE9C7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871676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43D8F-37AE-4951-AAA8-4EFB19CEA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3911C0-1E98-4A92-8466-041AA95CD0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2F0C0F-DD6B-4AA3-8FA6-525F2E25B1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115921-843D-4EA7-B5FA-553A511BC168}"/>
              </a:ext>
            </a:extLst>
          </p:cNvPr>
          <p:cNvSpPr>
            <a:spLocks noGrp="1"/>
          </p:cNvSpPr>
          <p:nvPr>
            <p:ph type="dt" sz="half" idx="10"/>
          </p:nvPr>
        </p:nvSpPr>
        <p:spPr/>
        <p:txBody>
          <a:bodyPr/>
          <a:lstStyle/>
          <a:p>
            <a:fld id="{E8EEB410-8AFA-4783-8D33-2A63274AE6DD}" type="datetimeFigureOut">
              <a:rPr lang="en-US" smtClean="0"/>
              <a:t>3/4/2021</a:t>
            </a:fld>
            <a:endParaRPr lang="en-US"/>
          </a:p>
        </p:txBody>
      </p:sp>
      <p:sp>
        <p:nvSpPr>
          <p:cNvPr id="6" name="Footer Placeholder 5">
            <a:extLst>
              <a:ext uri="{FF2B5EF4-FFF2-40B4-BE49-F238E27FC236}">
                <a16:creationId xmlns:a16="http://schemas.microsoft.com/office/drawing/2014/main" id="{0F79B43D-66E9-4648-9823-537347E07F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FB4414-8C16-4A1B-BC50-B88E9AC0FBF6}"/>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712418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C87A-20BB-419A-A983-557DAE48B6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13E732-380E-4284-9DCF-AB74B6E0D6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934E9C-6468-473D-87AA-C53B34A2D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9AC159-6232-4ABD-9DA2-BA6E9E809425}"/>
              </a:ext>
            </a:extLst>
          </p:cNvPr>
          <p:cNvSpPr>
            <a:spLocks noGrp="1"/>
          </p:cNvSpPr>
          <p:nvPr>
            <p:ph type="dt" sz="half" idx="10"/>
          </p:nvPr>
        </p:nvSpPr>
        <p:spPr/>
        <p:txBody>
          <a:bodyPr/>
          <a:lstStyle/>
          <a:p>
            <a:fld id="{E8EEB410-8AFA-4783-8D33-2A63274AE6DD}" type="datetimeFigureOut">
              <a:rPr lang="en-US" smtClean="0"/>
              <a:t>3/4/2021</a:t>
            </a:fld>
            <a:endParaRPr lang="en-US"/>
          </a:p>
        </p:txBody>
      </p:sp>
      <p:sp>
        <p:nvSpPr>
          <p:cNvPr id="6" name="Footer Placeholder 5">
            <a:extLst>
              <a:ext uri="{FF2B5EF4-FFF2-40B4-BE49-F238E27FC236}">
                <a16:creationId xmlns:a16="http://schemas.microsoft.com/office/drawing/2014/main" id="{C1853A83-1EFC-47D9-A63D-D69748E91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3F189-4F6E-4F81-BA67-2B4E700D1B6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795433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0BDFB9-4330-4101-A871-95BA0E14A0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2C138C-2138-4110-9B57-1C58A49B3D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105C65-69E7-4CF9-8101-14A906F088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EEB410-8AFA-4783-8D33-2A63274AE6DD}" type="datetimeFigureOut">
              <a:rPr lang="en-US" smtClean="0"/>
              <a:t>3/4/2021</a:t>
            </a:fld>
            <a:endParaRPr lang="en-US"/>
          </a:p>
        </p:txBody>
      </p:sp>
      <p:sp>
        <p:nvSpPr>
          <p:cNvPr id="5" name="Footer Placeholder 4">
            <a:extLst>
              <a:ext uri="{FF2B5EF4-FFF2-40B4-BE49-F238E27FC236}">
                <a16:creationId xmlns:a16="http://schemas.microsoft.com/office/drawing/2014/main" id="{BD5D1C45-E5FC-4EC5-AC6C-62CB817143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C102FF-1D67-4739-925C-499E703DE2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A7B7D-AAE4-450C-9CB2-378A96C0EDCF}" type="slidenum">
              <a:rPr lang="en-US" smtClean="0"/>
              <a:t>‹#›</a:t>
            </a:fld>
            <a:endParaRPr lang="en-US"/>
          </a:p>
        </p:txBody>
      </p:sp>
    </p:spTree>
    <p:extLst>
      <p:ext uri="{BB962C8B-B14F-4D97-AF65-F5344CB8AC3E}">
        <p14:creationId xmlns:p14="http://schemas.microsoft.com/office/powerpoint/2010/main" val="128683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681D-7493-49DD-B381-EE94A8FA6C8C}"/>
              </a:ext>
            </a:extLst>
          </p:cNvPr>
          <p:cNvSpPr>
            <a:spLocks noGrp="1"/>
          </p:cNvSpPr>
          <p:nvPr>
            <p:ph type="ctrTitle"/>
          </p:nvPr>
        </p:nvSpPr>
        <p:spPr/>
        <p:txBody>
          <a:bodyPr/>
          <a:lstStyle/>
          <a:p>
            <a:r>
              <a:rPr lang="en-US" dirty="0"/>
              <a:t>8- Working with Numbers</a:t>
            </a:r>
          </a:p>
        </p:txBody>
      </p:sp>
    </p:spTree>
    <p:extLst>
      <p:ext uri="{BB962C8B-B14F-4D97-AF65-F5344CB8AC3E}">
        <p14:creationId xmlns:p14="http://schemas.microsoft.com/office/powerpoint/2010/main" val="1785239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21257-479C-49F0-BC13-0D0F6B2196AF}"/>
              </a:ext>
            </a:extLst>
          </p:cNvPr>
          <p:cNvSpPr>
            <a:spLocks noGrp="1"/>
          </p:cNvSpPr>
          <p:nvPr>
            <p:ph type="title"/>
          </p:nvPr>
        </p:nvSpPr>
        <p:spPr/>
        <p:txBody>
          <a:bodyPr/>
          <a:lstStyle/>
          <a:p>
            <a:r>
              <a:rPr lang="en-US" dirty="0"/>
              <a:t>round(number)</a:t>
            </a:r>
          </a:p>
        </p:txBody>
      </p:sp>
      <p:sp>
        <p:nvSpPr>
          <p:cNvPr id="3" name="Content Placeholder 2">
            <a:extLst>
              <a:ext uri="{FF2B5EF4-FFF2-40B4-BE49-F238E27FC236}">
                <a16:creationId xmlns:a16="http://schemas.microsoft.com/office/drawing/2014/main" id="{AB8E320A-BBBD-4635-86CB-186768DB8765}"/>
              </a:ext>
            </a:extLst>
          </p:cNvPr>
          <p:cNvSpPr>
            <a:spLocks noGrp="1"/>
          </p:cNvSpPr>
          <p:nvPr>
            <p:ph idx="1"/>
          </p:nvPr>
        </p:nvSpPr>
        <p:spPr/>
        <p:txBody>
          <a:bodyPr/>
          <a:lstStyle/>
          <a:p>
            <a:r>
              <a:rPr lang="en-US" dirty="0"/>
              <a:t>for rounding a number.</a:t>
            </a:r>
          </a:p>
        </p:txBody>
      </p:sp>
      <p:pic>
        <p:nvPicPr>
          <p:cNvPr id="4" name="Picture 3">
            <a:extLst>
              <a:ext uri="{FF2B5EF4-FFF2-40B4-BE49-F238E27FC236}">
                <a16:creationId xmlns:a16="http://schemas.microsoft.com/office/drawing/2014/main" id="{AC78919F-F904-4299-9EB2-99842133BC47}"/>
              </a:ext>
            </a:extLst>
          </p:cNvPr>
          <p:cNvPicPr>
            <a:picLocks noChangeAspect="1"/>
          </p:cNvPicPr>
          <p:nvPr/>
        </p:nvPicPr>
        <p:blipFill>
          <a:blip r:embed="rId2"/>
          <a:stretch>
            <a:fillRect/>
          </a:stretch>
        </p:blipFill>
        <p:spPr>
          <a:xfrm>
            <a:off x="1004887" y="2819400"/>
            <a:ext cx="10182225" cy="1219200"/>
          </a:xfrm>
          <a:prstGeom prst="rect">
            <a:avLst/>
          </a:prstGeom>
        </p:spPr>
      </p:pic>
    </p:spTree>
    <p:extLst>
      <p:ext uri="{BB962C8B-B14F-4D97-AF65-F5344CB8AC3E}">
        <p14:creationId xmlns:p14="http://schemas.microsoft.com/office/powerpoint/2010/main" val="3089919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D9A7-228C-434B-A7A7-8AC1BD48043A}"/>
              </a:ext>
            </a:extLst>
          </p:cNvPr>
          <p:cNvSpPr>
            <a:spLocks noGrp="1"/>
          </p:cNvSpPr>
          <p:nvPr>
            <p:ph type="title"/>
          </p:nvPr>
        </p:nvSpPr>
        <p:spPr/>
        <p:txBody>
          <a:bodyPr/>
          <a:lstStyle/>
          <a:p>
            <a:r>
              <a:rPr lang="en-US" dirty="0"/>
              <a:t>abs(number)</a:t>
            </a:r>
          </a:p>
        </p:txBody>
      </p:sp>
      <p:sp>
        <p:nvSpPr>
          <p:cNvPr id="3" name="Content Placeholder 2">
            <a:extLst>
              <a:ext uri="{FF2B5EF4-FFF2-40B4-BE49-F238E27FC236}">
                <a16:creationId xmlns:a16="http://schemas.microsoft.com/office/drawing/2014/main" id="{6B787B0C-A379-4C8E-8F27-7232361DC3F3}"/>
              </a:ext>
            </a:extLst>
          </p:cNvPr>
          <p:cNvSpPr>
            <a:spLocks noGrp="1"/>
          </p:cNvSpPr>
          <p:nvPr>
            <p:ph idx="1"/>
          </p:nvPr>
        </p:nvSpPr>
        <p:spPr/>
        <p:txBody>
          <a:bodyPr/>
          <a:lstStyle/>
          <a:p>
            <a:r>
              <a:rPr lang="en-US" dirty="0"/>
              <a:t>returns the absolute value of a number.</a:t>
            </a:r>
          </a:p>
        </p:txBody>
      </p:sp>
      <p:pic>
        <p:nvPicPr>
          <p:cNvPr id="4" name="Picture 3">
            <a:extLst>
              <a:ext uri="{FF2B5EF4-FFF2-40B4-BE49-F238E27FC236}">
                <a16:creationId xmlns:a16="http://schemas.microsoft.com/office/drawing/2014/main" id="{10CE6235-11E6-4D42-BD06-332E17A7FE72}"/>
              </a:ext>
            </a:extLst>
          </p:cNvPr>
          <p:cNvPicPr>
            <a:picLocks noChangeAspect="1"/>
          </p:cNvPicPr>
          <p:nvPr/>
        </p:nvPicPr>
        <p:blipFill>
          <a:blip r:embed="rId2"/>
          <a:stretch>
            <a:fillRect/>
          </a:stretch>
        </p:blipFill>
        <p:spPr>
          <a:xfrm>
            <a:off x="1000125" y="2714625"/>
            <a:ext cx="10191750" cy="1428750"/>
          </a:xfrm>
          <a:prstGeom prst="rect">
            <a:avLst/>
          </a:prstGeom>
        </p:spPr>
      </p:pic>
    </p:spTree>
    <p:extLst>
      <p:ext uri="{BB962C8B-B14F-4D97-AF65-F5344CB8AC3E}">
        <p14:creationId xmlns:p14="http://schemas.microsoft.com/office/powerpoint/2010/main" val="2086042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D8D6-D13F-48FF-B401-FC1195CEF8F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FDCBBAE-EAC6-4326-A085-2410C64FD6E3}"/>
              </a:ext>
            </a:extLst>
          </p:cNvPr>
          <p:cNvSpPr>
            <a:spLocks noGrp="1"/>
          </p:cNvSpPr>
          <p:nvPr>
            <p:ph idx="1"/>
          </p:nvPr>
        </p:nvSpPr>
        <p:spPr/>
        <p:txBody>
          <a:bodyPr>
            <a:normAutofit/>
          </a:bodyPr>
          <a:lstStyle/>
          <a:p>
            <a:r>
              <a:rPr lang="en-US" dirty="0"/>
              <a:t>we have only a handful of built in functions to work with numbers. </a:t>
            </a:r>
          </a:p>
          <a:p>
            <a:r>
              <a:rPr lang="en-US" dirty="0"/>
              <a:t>If you want to write a program that involves complex mathematical calculations you need to use the math module.</a:t>
            </a:r>
          </a:p>
        </p:txBody>
      </p:sp>
    </p:spTree>
    <p:extLst>
      <p:ext uri="{BB962C8B-B14F-4D97-AF65-F5344CB8AC3E}">
        <p14:creationId xmlns:p14="http://schemas.microsoft.com/office/powerpoint/2010/main" val="2617138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E69B-C2B9-4239-86E5-D959560BD5FE}"/>
              </a:ext>
            </a:extLst>
          </p:cNvPr>
          <p:cNvSpPr>
            <a:spLocks noGrp="1"/>
          </p:cNvSpPr>
          <p:nvPr>
            <p:ph type="title"/>
          </p:nvPr>
        </p:nvSpPr>
        <p:spPr/>
        <p:txBody>
          <a:bodyPr/>
          <a:lstStyle/>
          <a:p>
            <a:r>
              <a:rPr lang="en-US" dirty="0"/>
              <a:t>module</a:t>
            </a:r>
          </a:p>
        </p:txBody>
      </p:sp>
      <p:sp>
        <p:nvSpPr>
          <p:cNvPr id="3" name="Content Placeholder 2">
            <a:extLst>
              <a:ext uri="{FF2B5EF4-FFF2-40B4-BE49-F238E27FC236}">
                <a16:creationId xmlns:a16="http://schemas.microsoft.com/office/drawing/2014/main" id="{2C4CF564-6444-4FD0-A344-108BB155CD1B}"/>
              </a:ext>
            </a:extLst>
          </p:cNvPr>
          <p:cNvSpPr>
            <a:spLocks noGrp="1"/>
          </p:cNvSpPr>
          <p:nvPr>
            <p:ph idx="1"/>
          </p:nvPr>
        </p:nvSpPr>
        <p:spPr>
          <a:xfrm>
            <a:off x="838200" y="1825625"/>
            <a:ext cx="10515600" cy="4351338"/>
          </a:xfrm>
        </p:spPr>
        <p:txBody>
          <a:bodyPr>
            <a:normAutofit/>
          </a:bodyPr>
          <a:lstStyle/>
          <a:p>
            <a:r>
              <a:rPr lang="en-US" dirty="0"/>
              <a:t>A module is like a separate file with some python code.</a:t>
            </a:r>
          </a:p>
          <a:p>
            <a:endParaRPr lang="en-US" dirty="0"/>
          </a:p>
        </p:txBody>
      </p:sp>
    </p:spTree>
    <p:extLst>
      <p:ext uri="{BB962C8B-B14F-4D97-AF65-F5344CB8AC3E}">
        <p14:creationId xmlns:p14="http://schemas.microsoft.com/office/powerpoint/2010/main" val="3908959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1286F-4F1C-4B61-9871-D01176C6B9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1041B7-807F-4ED5-BE56-AF5BF32A7AEE}"/>
              </a:ext>
            </a:extLst>
          </p:cNvPr>
          <p:cNvSpPr>
            <a:spLocks noGrp="1"/>
          </p:cNvSpPr>
          <p:nvPr>
            <p:ph idx="1"/>
          </p:nvPr>
        </p:nvSpPr>
        <p:spPr>
          <a:xfrm>
            <a:off x="838200" y="1825625"/>
            <a:ext cx="5257800" cy="4351338"/>
          </a:xfrm>
        </p:spPr>
        <p:txBody>
          <a:bodyPr/>
          <a:lstStyle/>
          <a:p>
            <a:r>
              <a:rPr lang="en-US" dirty="0"/>
              <a:t>So, in Python we have this math module which includes lots of mathematical functions for working with numbers. But we need to import this module so we can use it on the top.</a:t>
            </a:r>
          </a:p>
          <a:p>
            <a:r>
              <a:rPr lang="en-US" dirty="0"/>
              <a:t>math in this program is an object </a:t>
            </a:r>
          </a:p>
          <a:p>
            <a:pPr lvl="1"/>
            <a:r>
              <a:rPr lang="en-US" dirty="0"/>
              <a:t>so we can use the dot notation to see all the functions or more accurately all the methods available in this object.</a:t>
            </a:r>
          </a:p>
          <a:p>
            <a:endParaRPr lang="en-US" dirty="0"/>
          </a:p>
        </p:txBody>
      </p:sp>
      <p:pic>
        <p:nvPicPr>
          <p:cNvPr id="5" name="Picture 4">
            <a:extLst>
              <a:ext uri="{FF2B5EF4-FFF2-40B4-BE49-F238E27FC236}">
                <a16:creationId xmlns:a16="http://schemas.microsoft.com/office/drawing/2014/main" id="{96BA6A47-DD7A-4F81-B64C-069976ACB816}"/>
              </a:ext>
            </a:extLst>
          </p:cNvPr>
          <p:cNvPicPr>
            <a:picLocks noChangeAspect="1"/>
          </p:cNvPicPr>
          <p:nvPr/>
        </p:nvPicPr>
        <p:blipFill>
          <a:blip r:embed="rId2"/>
          <a:stretch>
            <a:fillRect/>
          </a:stretch>
        </p:blipFill>
        <p:spPr>
          <a:xfrm>
            <a:off x="6096000" y="1825625"/>
            <a:ext cx="6096000" cy="4164484"/>
          </a:xfrm>
          <a:prstGeom prst="rect">
            <a:avLst/>
          </a:prstGeom>
        </p:spPr>
      </p:pic>
    </p:spTree>
    <p:extLst>
      <p:ext uri="{BB962C8B-B14F-4D97-AF65-F5344CB8AC3E}">
        <p14:creationId xmlns:p14="http://schemas.microsoft.com/office/powerpoint/2010/main" val="1058022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FF26-8E81-4197-861E-0EEF5456B818}"/>
              </a:ext>
            </a:extLst>
          </p:cNvPr>
          <p:cNvSpPr>
            <a:spLocks noGrp="1"/>
          </p:cNvSpPr>
          <p:nvPr>
            <p:ph type="title"/>
          </p:nvPr>
        </p:nvSpPr>
        <p:spPr/>
        <p:txBody>
          <a:bodyPr/>
          <a:lstStyle/>
          <a:p>
            <a:r>
              <a:rPr lang="en-US" dirty="0" err="1"/>
              <a:t>math.ceil</a:t>
            </a:r>
            <a:r>
              <a:rPr lang="en-US" dirty="0"/>
              <a:t>(number)</a:t>
            </a:r>
          </a:p>
        </p:txBody>
      </p:sp>
      <p:sp>
        <p:nvSpPr>
          <p:cNvPr id="3" name="Content Placeholder 2">
            <a:extLst>
              <a:ext uri="{FF2B5EF4-FFF2-40B4-BE49-F238E27FC236}">
                <a16:creationId xmlns:a16="http://schemas.microsoft.com/office/drawing/2014/main" id="{702CE295-88C7-4485-BC0C-5E28506CE473}"/>
              </a:ext>
            </a:extLst>
          </p:cNvPr>
          <p:cNvSpPr>
            <a:spLocks noGrp="1"/>
          </p:cNvSpPr>
          <p:nvPr>
            <p:ph idx="1"/>
          </p:nvPr>
        </p:nvSpPr>
        <p:spPr/>
        <p:txBody>
          <a:bodyPr/>
          <a:lstStyle/>
          <a:p>
            <a:r>
              <a:rPr lang="en-US" dirty="0"/>
              <a:t> for getting the ceiling of a number.</a:t>
            </a:r>
          </a:p>
        </p:txBody>
      </p:sp>
      <p:pic>
        <p:nvPicPr>
          <p:cNvPr id="4" name="Picture 3">
            <a:extLst>
              <a:ext uri="{FF2B5EF4-FFF2-40B4-BE49-F238E27FC236}">
                <a16:creationId xmlns:a16="http://schemas.microsoft.com/office/drawing/2014/main" id="{3ADD044E-7C1C-4B05-AB81-EABC35986917}"/>
              </a:ext>
            </a:extLst>
          </p:cNvPr>
          <p:cNvPicPr>
            <a:picLocks noChangeAspect="1"/>
          </p:cNvPicPr>
          <p:nvPr/>
        </p:nvPicPr>
        <p:blipFill>
          <a:blip r:embed="rId2"/>
          <a:stretch>
            <a:fillRect/>
          </a:stretch>
        </p:blipFill>
        <p:spPr>
          <a:xfrm>
            <a:off x="1014412" y="2628900"/>
            <a:ext cx="10163175" cy="1600200"/>
          </a:xfrm>
          <a:prstGeom prst="rect">
            <a:avLst/>
          </a:prstGeom>
        </p:spPr>
      </p:pic>
    </p:spTree>
    <p:extLst>
      <p:ext uri="{BB962C8B-B14F-4D97-AF65-F5344CB8AC3E}">
        <p14:creationId xmlns:p14="http://schemas.microsoft.com/office/powerpoint/2010/main" val="4165553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96F5-4854-46AC-AED2-8011A72882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3DD7E5-A29B-496B-84BD-E2DAC6DE5DD3}"/>
              </a:ext>
            </a:extLst>
          </p:cNvPr>
          <p:cNvSpPr>
            <a:spLocks noGrp="1"/>
          </p:cNvSpPr>
          <p:nvPr>
            <p:ph idx="1"/>
          </p:nvPr>
        </p:nvSpPr>
        <p:spPr/>
        <p:txBody>
          <a:bodyPr/>
          <a:lstStyle/>
          <a:p>
            <a:r>
              <a:rPr lang="en-US" dirty="0"/>
              <a:t>in this math module we have lots of functions. Let me show you how to find the complete list</a:t>
            </a:r>
          </a:p>
          <a:p>
            <a:r>
              <a:rPr lang="en-US" dirty="0"/>
              <a:t>Here on Google search for python 3. Make sure to add the version number math module</a:t>
            </a:r>
          </a:p>
        </p:txBody>
      </p:sp>
      <p:pic>
        <p:nvPicPr>
          <p:cNvPr id="4" name="Picture 3">
            <a:extLst>
              <a:ext uri="{FF2B5EF4-FFF2-40B4-BE49-F238E27FC236}">
                <a16:creationId xmlns:a16="http://schemas.microsoft.com/office/drawing/2014/main" id="{28AFEE42-C718-48B2-8F85-6E176923012B}"/>
              </a:ext>
            </a:extLst>
          </p:cNvPr>
          <p:cNvPicPr>
            <a:picLocks noChangeAspect="1"/>
          </p:cNvPicPr>
          <p:nvPr/>
        </p:nvPicPr>
        <p:blipFill>
          <a:blip r:embed="rId2"/>
          <a:stretch>
            <a:fillRect/>
          </a:stretch>
        </p:blipFill>
        <p:spPr>
          <a:xfrm>
            <a:off x="5036233" y="3302172"/>
            <a:ext cx="6747803" cy="3190703"/>
          </a:xfrm>
          <a:prstGeom prst="rect">
            <a:avLst/>
          </a:prstGeom>
          <a:ln w="3175">
            <a:solidFill>
              <a:schemeClr val="bg1">
                <a:lumMod val="75000"/>
              </a:schemeClr>
            </a:solidFill>
          </a:ln>
        </p:spPr>
      </p:pic>
    </p:spTree>
    <p:extLst>
      <p:ext uri="{BB962C8B-B14F-4D97-AF65-F5344CB8AC3E}">
        <p14:creationId xmlns:p14="http://schemas.microsoft.com/office/powerpoint/2010/main" val="2426834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65336-E9FA-4DE7-A162-A72FEACCC8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081B15-2DE6-485A-AB6E-80F108DF6304}"/>
              </a:ext>
            </a:extLst>
          </p:cNvPr>
          <p:cNvSpPr>
            <a:spLocks noGrp="1"/>
          </p:cNvSpPr>
          <p:nvPr>
            <p:ph idx="1"/>
          </p:nvPr>
        </p:nvSpPr>
        <p:spPr/>
        <p:txBody>
          <a:bodyPr/>
          <a:lstStyle/>
          <a:p>
            <a:r>
              <a:rPr lang="en-US" dirty="0"/>
              <a:t>On this page you can see all the functions in the mass module</a:t>
            </a:r>
          </a:p>
        </p:txBody>
      </p:sp>
      <p:pic>
        <p:nvPicPr>
          <p:cNvPr id="5" name="Picture 4">
            <a:extLst>
              <a:ext uri="{FF2B5EF4-FFF2-40B4-BE49-F238E27FC236}">
                <a16:creationId xmlns:a16="http://schemas.microsoft.com/office/drawing/2014/main" id="{2B0BDC6E-5F89-4D00-86B0-6CAE3359EAFE}"/>
              </a:ext>
            </a:extLst>
          </p:cNvPr>
          <p:cNvPicPr>
            <a:picLocks noChangeAspect="1"/>
          </p:cNvPicPr>
          <p:nvPr/>
        </p:nvPicPr>
        <p:blipFill>
          <a:blip r:embed="rId2"/>
          <a:stretch>
            <a:fillRect/>
          </a:stretch>
        </p:blipFill>
        <p:spPr>
          <a:xfrm>
            <a:off x="1543951" y="2563615"/>
            <a:ext cx="9104097" cy="4294385"/>
          </a:xfrm>
          <a:prstGeom prst="rect">
            <a:avLst/>
          </a:prstGeom>
          <a:ln>
            <a:solidFill>
              <a:schemeClr val="bg1">
                <a:lumMod val="75000"/>
              </a:schemeClr>
            </a:solidFill>
          </a:ln>
        </p:spPr>
      </p:pic>
    </p:spTree>
    <p:extLst>
      <p:ext uri="{BB962C8B-B14F-4D97-AF65-F5344CB8AC3E}">
        <p14:creationId xmlns:p14="http://schemas.microsoft.com/office/powerpoint/2010/main" val="1654184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203</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8- Working with Numbers</vt:lpstr>
      <vt:lpstr>round(number)</vt:lpstr>
      <vt:lpstr>abs(number)</vt:lpstr>
      <vt:lpstr>PowerPoint Presentation</vt:lpstr>
      <vt:lpstr>module</vt:lpstr>
      <vt:lpstr>PowerPoint Presentation</vt:lpstr>
      <vt:lpstr>math.ceil(number)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18</cp:revision>
  <dcterms:created xsi:type="dcterms:W3CDTF">2020-11-11T18:07:57Z</dcterms:created>
  <dcterms:modified xsi:type="dcterms:W3CDTF">2021-03-04T07:40:35Z</dcterms:modified>
</cp:coreProperties>
</file>