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72" r:id="rId4"/>
    <p:sldId id="273" r:id="rId5"/>
    <p:sldId id="274" r:id="rId6"/>
    <p:sldId id="275" r:id="rId7"/>
    <p:sldId id="276" r:id="rId8"/>
    <p:sldId id="277" r:id="rId9"/>
    <p:sldId id="278" r:id="rId10"/>
    <p:sldId id="27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7D50D07-28AE-4334-B5F1-A8C44E8B58DF}">
          <p14:sldIdLst>
            <p14:sldId id="256"/>
          </p14:sldIdLst>
        </p14:section>
        <p14:section name="Untitled Section" id="{CFAE2D85-6151-43F1-BFB9-676841BE5AB2}">
          <p14:sldIdLst>
            <p14:sldId id="271"/>
            <p14:sldId id="272"/>
            <p14:sldId id="273"/>
          </p14:sldIdLst>
        </p14:section>
        <p14:section name="type conversion functions" id="{5F4202D6-F203-4919-9406-F919CE8923D1}">
          <p14:sldIdLst>
            <p14:sldId id="274"/>
          </p14:sldIdLst>
        </p14:section>
        <p14:section name="type function" id="{28404F07-83D1-4F57-BD9D-8BD48680A5D1}">
          <p14:sldIdLst>
            <p14:sldId id="275"/>
            <p14:sldId id="276"/>
          </p14:sldIdLst>
        </p14:section>
        <p14:section name="falsy values" id="{5CD103B5-D5C2-4097-AAE2-1DFAE5BFFC86}">
          <p14:sldIdLst>
            <p14:sldId id="277"/>
            <p14:sldId id="278"/>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A2D7E-FA26-42DA-BC49-6DCBDE0F1D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F7401E-66B5-40F8-8FC3-66E0CAB495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215A5B-0E69-4F3B-8C97-E6F6E540A943}"/>
              </a:ext>
            </a:extLst>
          </p:cNvPr>
          <p:cNvSpPr>
            <a:spLocks noGrp="1"/>
          </p:cNvSpPr>
          <p:nvPr>
            <p:ph type="dt" sz="half" idx="10"/>
          </p:nvPr>
        </p:nvSpPr>
        <p:spPr/>
        <p:txBody>
          <a:bodyPr/>
          <a:lstStyle/>
          <a:p>
            <a:fld id="{E8EEB410-8AFA-4783-8D33-2A63274AE6DD}" type="datetimeFigureOut">
              <a:rPr lang="en-US" smtClean="0"/>
              <a:t>3/4/2021</a:t>
            </a:fld>
            <a:endParaRPr lang="en-US"/>
          </a:p>
        </p:txBody>
      </p:sp>
      <p:sp>
        <p:nvSpPr>
          <p:cNvPr id="5" name="Footer Placeholder 4">
            <a:extLst>
              <a:ext uri="{FF2B5EF4-FFF2-40B4-BE49-F238E27FC236}">
                <a16:creationId xmlns:a16="http://schemas.microsoft.com/office/drawing/2014/main" id="{FAFDCA00-5913-4B2A-B687-3E3424FA82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E7CD12-6520-4707-ADA0-6E30EF31D62B}"/>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3778877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3A4FB-DD46-4F1C-9D69-6C56215D5A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AA74C1E-924F-4ACC-859E-44887129D0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28B3CF-C7D8-4D17-850B-F11D59F3D82F}"/>
              </a:ext>
            </a:extLst>
          </p:cNvPr>
          <p:cNvSpPr>
            <a:spLocks noGrp="1"/>
          </p:cNvSpPr>
          <p:nvPr>
            <p:ph type="dt" sz="half" idx="10"/>
          </p:nvPr>
        </p:nvSpPr>
        <p:spPr/>
        <p:txBody>
          <a:bodyPr/>
          <a:lstStyle/>
          <a:p>
            <a:fld id="{E8EEB410-8AFA-4783-8D33-2A63274AE6DD}" type="datetimeFigureOut">
              <a:rPr lang="en-US" smtClean="0"/>
              <a:t>3/4/2021</a:t>
            </a:fld>
            <a:endParaRPr lang="en-US"/>
          </a:p>
        </p:txBody>
      </p:sp>
      <p:sp>
        <p:nvSpPr>
          <p:cNvPr id="5" name="Footer Placeholder 4">
            <a:extLst>
              <a:ext uri="{FF2B5EF4-FFF2-40B4-BE49-F238E27FC236}">
                <a16:creationId xmlns:a16="http://schemas.microsoft.com/office/drawing/2014/main" id="{D238DA71-36EB-4D2F-A1B9-06D86C1CE9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219881-B809-4AC4-9417-492D1D902FFA}"/>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2511093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0730CB-7CE0-4E18-8124-2CB7D1C9E5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6519CC-BA2B-4127-82F1-8995E013F2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864F8-659A-4D8D-AD79-66CB1E147795}"/>
              </a:ext>
            </a:extLst>
          </p:cNvPr>
          <p:cNvSpPr>
            <a:spLocks noGrp="1"/>
          </p:cNvSpPr>
          <p:nvPr>
            <p:ph type="dt" sz="half" idx="10"/>
          </p:nvPr>
        </p:nvSpPr>
        <p:spPr/>
        <p:txBody>
          <a:bodyPr/>
          <a:lstStyle/>
          <a:p>
            <a:fld id="{E8EEB410-8AFA-4783-8D33-2A63274AE6DD}" type="datetimeFigureOut">
              <a:rPr lang="en-US" smtClean="0"/>
              <a:t>3/4/2021</a:t>
            </a:fld>
            <a:endParaRPr lang="en-US"/>
          </a:p>
        </p:txBody>
      </p:sp>
      <p:sp>
        <p:nvSpPr>
          <p:cNvPr id="5" name="Footer Placeholder 4">
            <a:extLst>
              <a:ext uri="{FF2B5EF4-FFF2-40B4-BE49-F238E27FC236}">
                <a16:creationId xmlns:a16="http://schemas.microsoft.com/office/drawing/2014/main" id="{278DBF1E-4CF0-4B07-A9A7-25E47E6E7D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8DB6AF-5948-4CD8-96ED-F40FC36C46A6}"/>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797516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D1BA2-BAB3-465B-90CC-B03A9718A9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F73A7A-1DAF-4F66-805F-5C8DE4AC54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D0A834-8991-42EE-B8AE-8EE566C6ED18}"/>
              </a:ext>
            </a:extLst>
          </p:cNvPr>
          <p:cNvSpPr>
            <a:spLocks noGrp="1"/>
          </p:cNvSpPr>
          <p:nvPr>
            <p:ph type="dt" sz="half" idx="10"/>
          </p:nvPr>
        </p:nvSpPr>
        <p:spPr/>
        <p:txBody>
          <a:bodyPr/>
          <a:lstStyle/>
          <a:p>
            <a:fld id="{E8EEB410-8AFA-4783-8D33-2A63274AE6DD}" type="datetimeFigureOut">
              <a:rPr lang="en-US" smtClean="0"/>
              <a:t>3/4/2021</a:t>
            </a:fld>
            <a:endParaRPr lang="en-US"/>
          </a:p>
        </p:txBody>
      </p:sp>
      <p:sp>
        <p:nvSpPr>
          <p:cNvPr id="5" name="Footer Placeholder 4">
            <a:extLst>
              <a:ext uri="{FF2B5EF4-FFF2-40B4-BE49-F238E27FC236}">
                <a16:creationId xmlns:a16="http://schemas.microsoft.com/office/drawing/2014/main" id="{EB28C04A-26E4-4D80-B8CC-DC9987C8FB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FF1AA9-76CA-44D3-A06D-BBE65E54D1EB}"/>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430586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3191F-95D1-48E6-ACF2-C0C33E9C2E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BF10C5A-7C42-4947-A1BF-4547BA8F53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0AA3CD-5ADB-42D4-85C6-5CBB6582754D}"/>
              </a:ext>
            </a:extLst>
          </p:cNvPr>
          <p:cNvSpPr>
            <a:spLocks noGrp="1"/>
          </p:cNvSpPr>
          <p:nvPr>
            <p:ph type="dt" sz="half" idx="10"/>
          </p:nvPr>
        </p:nvSpPr>
        <p:spPr/>
        <p:txBody>
          <a:bodyPr/>
          <a:lstStyle/>
          <a:p>
            <a:fld id="{E8EEB410-8AFA-4783-8D33-2A63274AE6DD}" type="datetimeFigureOut">
              <a:rPr lang="en-US" smtClean="0"/>
              <a:t>3/4/2021</a:t>
            </a:fld>
            <a:endParaRPr lang="en-US"/>
          </a:p>
        </p:txBody>
      </p:sp>
      <p:sp>
        <p:nvSpPr>
          <p:cNvPr id="5" name="Footer Placeholder 4">
            <a:extLst>
              <a:ext uri="{FF2B5EF4-FFF2-40B4-BE49-F238E27FC236}">
                <a16:creationId xmlns:a16="http://schemas.microsoft.com/office/drawing/2014/main" id="{6A45892D-D207-4BB0-A830-047A688B64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D793C2-76A8-4374-A0BF-94B413096465}"/>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1824816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A17E6-DF93-40F3-8FC4-278E2C965F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7EF023-D38E-4D75-9C47-72179EA346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D006D3-7DFC-44FA-B888-ABBD63D3AF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716F99-28F2-4A2F-98D6-CAB75F00EDAF}"/>
              </a:ext>
            </a:extLst>
          </p:cNvPr>
          <p:cNvSpPr>
            <a:spLocks noGrp="1"/>
          </p:cNvSpPr>
          <p:nvPr>
            <p:ph type="dt" sz="half" idx="10"/>
          </p:nvPr>
        </p:nvSpPr>
        <p:spPr/>
        <p:txBody>
          <a:bodyPr/>
          <a:lstStyle/>
          <a:p>
            <a:fld id="{E8EEB410-8AFA-4783-8D33-2A63274AE6DD}" type="datetimeFigureOut">
              <a:rPr lang="en-US" smtClean="0"/>
              <a:t>3/4/2021</a:t>
            </a:fld>
            <a:endParaRPr lang="en-US"/>
          </a:p>
        </p:txBody>
      </p:sp>
      <p:sp>
        <p:nvSpPr>
          <p:cNvPr id="6" name="Footer Placeholder 5">
            <a:extLst>
              <a:ext uri="{FF2B5EF4-FFF2-40B4-BE49-F238E27FC236}">
                <a16:creationId xmlns:a16="http://schemas.microsoft.com/office/drawing/2014/main" id="{41C83365-FF55-442A-B5A3-0A58E9FCBA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A9B9D-3AF6-4519-AD1B-EB76566EDD84}"/>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506768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A307A-7661-43D8-B6C2-C3E63384AC0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AE23E4-22DC-4B19-80F3-467B88BEA9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CE0FA4-8BD3-4ABB-BB79-E0E0B149F6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BF0521-D0EA-4933-982D-7824DD9539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51FB81-C7AE-4CE2-BAA5-35B7311A18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8175CA-EA82-44B1-9158-5B1CAC74774F}"/>
              </a:ext>
            </a:extLst>
          </p:cNvPr>
          <p:cNvSpPr>
            <a:spLocks noGrp="1"/>
          </p:cNvSpPr>
          <p:nvPr>
            <p:ph type="dt" sz="half" idx="10"/>
          </p:nvPr>
        </p:nvSpPr>
        <p:spPr/>
        <p:txBody>
          <a:bodyPr/>
          <a:lstStyle/>
          <a:p>
            <a:fld id="{E8EEB410-8AFA-4783-8D33-2A63274AE6DD}" type="datetimeFigureOut">
              <a:rPr lang="en-US" smtClean="0"/>
              <a:t>3/4/2021</a:t>
            </a:fld>
            <a:endParaRPr lang="en-US"/>
          </a:p>
        </p:txBody>
      </p:sp>
      <p:sp>
        <p:nvSpPr>
          <p:cNvPr id="8" name="Footer Placeholder 7">
            <a:extLst>
              <a:ext uri="{FF2B5EF4-FFF2-40B4-BE49-F238E27FC236}">
                <a16:creationId xmlns:a16="http://schemas.microsoft.com/office/drawing/2014/main" id="{BA8D91F3-E6DF-485C-BC33-38DECF0774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79EDAB-9965-44E3-9C20-904C4FFAC852}"/>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1614624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0A232-E563-4EE5-8D4B-32E24A5D43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812887-5BBE-4B8D-92C6-9F9E7AE38E50}"/>
              </a:ext>
            </a:extLst>
          </p:cNvPr>
          <p:cNvSpPr>
            <a:spLocks noGrp="1"/>
          </p:cNvSpPr>
          <p:nvPr>
            <p:ph type="dt" sz="half" idx="10"/>
          </p:nvPr>
        </p:nvSpPr>
        <p:spPr/>
        <p:txBody>
          <a:bodyPr/>
          <a:lstStyle/>
          <a:p>
            <a:fld id="{E8EEB410-8AFA-4783-8D33-2A63274AE6DD}" type="datetimeFigureOut">
              <a:rPr lang="en-US" smtClean="0"/>
              <a:t>3/4/2021</a:t>
            </a:fld>
            <a:endParaRPr lang="en-US"/>
          </a:p>
        </p:txBody>
      </p:sp>
      <p:sp>
        <p:nvSpPr>
          <p:cNvPr id="4" name="Footer Placeholder 3">
            <a:extLst>
              <a:ext uri="{FF2B5EF4-FFF2-40B4-BE49-F238E27FC236}">
                <a16:creationId xmlns:a16="http://schemas.microsoft.com/office/drawing/2014/main" id="{C5D4881D-022A-48DB-BE0A-743492DC0C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DA1B79-4FE3-4B91-A861-DE48533A28EB}"/>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1658780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5702C2-A38A-4530-9DC6-8A5AB5BF8B53}"/>
              </a:ext>
            </a:extLst>
          </p:cNvPr>
          <p:cNvSpPr>
            <a:spLocks noGrp="1"/>
          </p:cNvSpPr>
          <p:nvPr>
            <p:ph type="dt" sz="half" idx="10"/>
          </p:nvPr>
        </p:nvSpPr>
        <p:spPr/>
        <p:txBody>
          <a:bodyPr/>
          <a:lstStyle/>
          <a:p>
            <a:fld id="{E8EEB410-8AFA-4783-8D33-2A63274AE6DD}" type="datetimeFigureOut">
              <a:rPr lang="en-US" smtClean="0"/>
              <a:t>3/4/2021</a:t>
            </a:fld>
            <a:endParaRPr lang="en-US"/>
          </a:p>
        </p:txBody>
      </p:sp>
      <p:sp>
        <p:nvSpPr>
          <p:cNvPr id="3" name="Footer Placeholder 2">
            <a:extLst>
              <a:ext uri="{FF2B5EF4-FFF2-40B4-BE49-F238E27FC236}">
                <a16:creationId xmlns:a16="http://schemas.microsoft.com/office/drawing/2014/main" id="{F4048281-FF39-48DD-89C9-6040F0EA13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397CA3-6EE4-45F4-BC0E-660304EE9C7B}"/>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1871676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43D8F-37AE-4951-AAA8-4EFB19CEAD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3911C0-1E98-4A92-8466-041AA95CD0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2F0C0F-DD6B-4AA3-8FA6-525F2E25B1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115921-843D-4EA7-B5FA-553A511BC168}"/>
              </a:ext>
            </a:extLst>
          </p:cNvPr>
          <p:cNvSpPr>
            <a:spLocks noGrp="1"/>
          </p:cNvSpPr>
          <p:nvPr>
            <p:ph type="dt" sz="half" idx="10"/>
          </p:nvPr>
        </p:nvSpPr>
        <p:spPr/>
        <p:txBody>
          <a:bodyPr/>
          <a:lstStyle/>
          <a:p>
            <a:fld id="{E8EEB410-8AFA-4783-8D33-2A63274AE6DD}" type="datetimeFigureOut">
              <a:rPr lang="en-US" smtClean="0"/>
              <a:t>3/4/2021</a:t>
            </a:fld>
            <a:endParaRPr lang="en-US"/>
          </a:p>
        </p:txBody>
      </p:sp>
      <p:sp>
        <p:nvSpPr>
          <p:cNvPr id="6" name="Footer Placeholder 5">
            <a:extLst>
              <a:ext uri="{FF2B5EF4-FFF2-40B4-BE49-F238E27FC236}">
                <a16:creationId xmlns:a16="http://schemas.microsoft.com/office/drawing/2014/main" id="{0F79B43D-66E9-4648-9823-537347E07F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FB4414-8C16-4A1B-BC50-B88E9AC0FBF6}"/>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1712418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EC87A-20BB-419A-A983-557DAE48B6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13E732-380E-4284-9DCF-AB74B6E0D6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934E9C-6468-473D-87AA-C53B34A2DB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9AC159-6232-4ABD-9DA2-BA6E9E809425}"/>
              </a:ext>
            </a:extLst>
          </p:cNvPr>
          <p:cNvSpPr>
            <a:spLocks noGrp="1"/>
          </p:cNvSpPr>
          <p:nvPr>
            <p:ph type="dt" sz="half" idx="10"/>
          </p:nvPr>
        </p:nvSpPr>
        <p:spPr/>
        <p:txBody>
          <a:bodyPr/>
          <a:lstStyle/>
          <a:p>
            <a:fld id="{E8EEB410-8AFA-4783-8D33-2A63274AE6DD}" type="datetimeFigureOut">
              <a:rPr lang="en-US" smtClean="0"/>
              <a:t>3/4/2021</a:t>
            </a:fld>
            <a:endParaRPr lang="en-US"/>
          </a:p>
        </p:txBody>
      </p:sp>
      <p:sp>
        <p:nvSpPr>
          <p:cNvPr id="6" name="Footer Placeholder 5">
            <a:extLst>
              <a:ext uri="{FF2B5EF4-FFF2-40B4-BE49-F238E27FC236}">
                <a16:creationId xmlns:a16="http://schemas.microsoft.com/office/drawing/2014/main" id="{C1853A83-1EFC-47D9-A63D-D69748E911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43F189-4F6E-4F81-BA67-2B4E700D1B6B}"/>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795433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0BDFB9-4330-4101-A871-95BA0E14A0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02C138C-2138-4110-9B57-1C58A49B3D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105C65-69E7-4CF9-8101-14A906F088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EEB410-8AFA-4783-8D33-2A63274AE6DD}" type="datetimeFigureOut">
              <a:rPr lang="en-US" smtClean="0"/>
              <a:t>3/4/2021</a:t>
            </a:fld>
            <a:endParaRPr lang="en-US"/>
          </a:p>
        </p:txBody>
      </p:sp>
      <p:sp>
        <p:nvSpPr>
          <p:cNvPr id="5" name="Footer Placeholder 4">
            <a:extLst>
              <a:ext uri="{FF2B5EF4-FFF2-40B4-BE49-F238E27FC236}">
                <a16:creationId xmlns:a16="http://schemas.microsoft.com/office/drawing/2014/main" id="{BD5D1C45-E5FC-4EC5-AC6C-62CB817143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EC102FF-1D67-4739-925C-499E703DE2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4A7B7D-AAE4-450C-9CB2-378A96C0EDCF}" type="slidenum">
              <a:rPr lang="en-US" smtClean="0"/>
              <a:t>‹#›</a:t>
            </a:fld>
            <a:endParaRPr lang="en-US"/>
          </a:p>
        </p:txBody>
      </p:sp>
    </p:spTree>
    <p:extLst>
      <p:ext uri="{BB962C8B-B14F-4D97-AF65-F5344CB8AC3E}">
        <p14:creationId xmlns:p14="http://schemas.microsoft.com/office/powerpoint/2010/main" val="1286835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1681D-7493-49DD-B381-EE94A8FA6C8C}"/>
              </a:ext>
            </a:extLst>
          </p:cNvPr>
          <p:cNvSpPr>
            <a:spLocks noGrp="1"/>
          </p:cNvSpPr>
          <p:nvPr>
            <p:ph type="ctrTitle"/>
          </p:nvPr>
        </p:nvSpPr>
        <p:spPr/>
        <p:txBody>
          <a:bodyPr/>
          <a:lstStyle/>
          <a:p>
            <a:r>
              <a:rPr lang="en-US" dirty="0"/>
              <a:t>9- Type Conversion</a:t>
            </a:r>
          </a:p>
        </p:txBody>
      </p:sp>
    </p:spTree>
    <p:extLst>
      <p:ext uri="{BB962C8B-B14F-4D97-AF65-F5344CB8AC3E}">
        <p14:creationId xmlns:p14="http://schemas.microsoft.com/office/powerpoint/2010/main" val="1785239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9F60E-0C8C-4EED-B74C-5DBC8249850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584687B-CCB0-4FA0-89D3-53FCFF2CE4D3}"/>
              </a:ext>
            </a:extLst>
          </p:cNvPr>
          <p:cNvSpPr>
            <a:spLocks noGrp="1"/>
          </p:cNvSpPr>
          <p:nvPr>
            <p:ph idx="1"/>
          </p:nvPr>
        </p:nvSpPr>
        <p:spPr/>
        <p:txBody>
          <a:bodyPr/>
          <a:lstStyle/>
          <a:p>
            <a:r>
              <a:rPr lang="en-US" dirty="0"/>
              <a:t>Open </a:t>
            </a:r>
            <a:r>
              <a:rPr lang="en-US" dirty="0" err="1"/>
              <a:t>cmd</a:t>
            </a:r>
            <a:endParaRPr lang="en-US" dirty="0"/>
          </a:p>
          <a:p>
            <a:r>
              <a:rPr lang="en-US" dirty="0"/>
              <a:t>Type python</a:t>
            </a:r>
          </a:p>
          <a:p>
            <a:endParaRPr lang="en-US" dirty="0"/>
          </a:p>
        </p:txBody>
      </p:sp>
      <p:pic>
        <p:nvPicPr>
          <p:cNvPr id="4" name="Picture 3">
            <a:extLst>
              <a:ext uri="{FF2B5EF4-FFF2-40B4-BE49-F238E27FC236}">
                <a16:creationId xmlns:a16="http://schemas.microsoft.com/office/drawing/2014/main" id="{8A87F1E4-D4C6-459F-9F1D-59D5351C6367}"/>
              </a:ext>
            </a:extLst>
          </p:cNvPr>
          <p:cNvPicPr>
            <a:picLocks noChangeAspect="1"/>
          </p:cNvPicPr>
          <p:nvPr/>
        </p:nvPicPr>
        <p:blipFill>
          <a:blip r:embed="rId2"/>
          <a:stretch>
            <a:fillRect/>
          </a:stretch>
        </p:blipFill>
        <p:spPr>
          <a:xfrm>
            <a:off x="1938337" y="2919413"/>
            <a:ext cx="8315325" cy="3257550"/>
          </a:xfrm>
          <a:prstGeom prst="rect">
            <a:avLst/>
          </a:prstGeom>
        </p:spPr>
      </p:pic>
    </p:spTree>
    <p:extLst>
      <p:ext uri="{BB962C8B-B14F-4D97-AF65-F5344CB8AC3E}">
        <p14:creationId xmlns:p14="http://schemas.microsoft.com/office/powerpoint/2010/main" val="1575978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21257-479C-49F0-BC13-0D0F6B2196AF}"/>
              </a:ext>
            </a:extLst>
          </p:cNvPr>
          <p:cNvSpPr>
            <a:spLocks noGrp="1"/>
          </p:cNvSpPr>
          <p:nvPr>
            <p:ph type="title"/>
          </p:nvPr>
        </p:nvSpPr>
        <p:spPr/>
        <p:txBody>
          <a:bodyPr/>
          <a:lstStyle/>
          <a:p>
            <a:r>
              <a:rPr lang="en-US" dirty="0"/>
              <a:t>Input(“something”)</a:t>
            </a:r>
          </a:p>
        </p:txBody>
      </p:sp>
      <p:sp>
        <p:nvSpPr>
          <p:cNvPr id="3" name="Content Placeholder 2">
            <a:extLst>
              <a:ext uri="{FF2B5EF4-FFF2-40B4-BE49-F238E27FC236}">
                <a16:creationId xmlns:a16="http://schemas.microsoft.com/office/drawing/2014/main" id="{AB8E320A-BBBD-4635-86CB-186768DB8765}"/>
              </a:ext>
            </a:extLst>
          </p:cNvPr>
          <p:cNvSpPr>
            <a:spLocks noGrp="1"/>
          </p:cNvSpPr>
          <p:nvPr>
            <p:ph idx="1"/>
          </p:nvPr>
        </p:nvSpPr>
        <p:spPr/>
        <p:txBody>
          <a:bodyPr/>
          <a:lstStyle/>
          <a:p>
            <a:r>
              <a:rPr lang="en-US" dirty="0"/>
              <a:t>Now let's take a look at another useful built in function in Python</a:t>
            </a:r>
          </a:p>
          <a:p>
            <a:r>
              <a:rPr lang="en-US" dirty="0"/>
              <a:t>We use the input function to get input from the user as an argument that pass a string. This will be a label that will be displayed in the terminal.</a:t>
            </a:r>
          </a:p>
          <a:p>
            <a:r>
              <a:rPr lang="en-US" dirty="0"/>
              <a:t>This function returns a string so we can store it in a variable</a:t>
            </a:r>
          </a:p>
        </p:txBody>
      </p:sp>
      <p:pic>
        <p:nvPicPr>
          <p:cNvPr id="4" name="Picture 3">
            <a:extLst>
              <a:ext uri="{FF2B5EF4-FFF2-40B4-BE49-F238E27FC236}">
                <a16:creationId xmlns:a16="http://schemas.microsoft.com/office/drawing/2014/main" id="{28F16A4B-F5AB-45A7-A0DB-D1C149A6EE0E}"/>
              </a:ext>
            </a:extLst>
          </p:cNvPr>
          <p:cNvPicPr>
            <a:picLocks noChangeAspect="1"/>
          </p:cNvPicPr>
          <p:nvPr/>
        </p:nvPicPr>
        <p:blipFill>
          <a:blip r:embed="rId2"/>
          <a:stretch>
            <a:fillRect/>
          </a:stretch>
        </p:blipFill>
        <p:spPr>
          <a:xfrm>
            <a:off x="2828230" y="4312188"/>
            <a:ext cx="6535540" cy="1188280"/>
          </a:xfrm>
          <a:prstGeom prst="rect">
            <a:avLst/>
          </a:prstGeom>
        </p:spPr>
      </p:pic>
    </p:spTree>
    <p:extLst>
      <p:ext uri="{BB962C8B-B14F-4D97-AF65-F5344CB8AC3E}">
        <p14:creationId xmlns:p14="http://schemas.microsoft.com/office/powerpoint/2010/main" val="3089919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BB399-EAA2-4113-A0CD-5494ABC55DF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F35F36D-D2AE-4776-8922-46668DA7E984}"/>
              </a:ext>
            </a:extLst>
          </p:cNvPr>
          <p:cNvSpPr>
            <a:spLocks noGrp="1"/>
          </p:cNvSpPr>
          <p:nvPr>
            <p:ph idx="1"/>
          </p:nvPr>
        </p:nvSpPr>
        <p:spPr/>
        <p:txBody>
          <a:bodyPr/>
          <a:lstStyle/>
          <a:p>
            <a:r>
              <a:rPr lang="en-US" dirty="0"/>
              <a:t>Don't run this program using the code Runner extension because code runner by default runs your program in the output window. which is read only so you won't be able to enter a value. </a:t>
            </a:r>
          </a:p>
          <a:p>
            <a:r>
              <a:rPr lang="en-US" dirty="0"/>
              <a:t>So open up the terminal</a:t>
            </a:r>
          </a:p>
        </p:txBody>
      </p:sp>
      <p:pic>
        <p:nvPicPr>
          <p:cNvPr id="5" name="Picture 4">
            <a:extLst>
              <a:ext uri="{FF2B5EF4-FFF2-40B4-BE49-F238E27FC236}">
                <a16:creationId xmlns:a16="http://schemas.microsoft.com/office/drawing/2014/main" id="{EE83F766-8B90-4DD6-A04F-C325CA7483C4}"/>
              </a:ext>
            </a:extLst>
          </p:cNvPr>
          <p:cNvPicPr>
            <a:picLocks noChangeAspect="1"/>
          </p:cNvPicPr>
          <p:nvPr/>
        </p:nvPicPr>
        <p:blipFill>
          <a:blip r:embed="rId2"/>
          <a:stretch>
            <a:fillRect/>
          </a:stretch>
        </p:blipFill>
        <p:spPr>
          <a:xfrm>
            <a:off x="1633848" y="3566818"/>
            <a:ext cx="8924304" cy="3161832"/>
          </a:xfrm>
          <a:prstGeom prst="rect">
            <a:avLst/>
          </a:prstGeom>
        </p:spPr>
      </p:pic>
    </p:spTree>
    <p:extLst>
      <p:ext uri="{BB962C8B-B14F-4D97-AF65-F5344CB8AC3E}">
        <p14:creationId xmlns:p14="http://schemas.microsoft.com/office/powerpoint/2010/main" val="52200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C67DC-C948-4EB4-BF56-87DEA041D45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0EFD383-4AA5-4177-92CB-DD512ED2234E}"/>
              </a:ext>
            </a:extLst>
          </p:cNvPr>
          <p:cNvSpPr>
            <a:spLocks noGrp="1"/>
          </p:cNvSpPr>
          <p:nvPr>
            <p:ph idx="1"/>
          </p:nvPr>
        </p:nvSpPr>
        <p:spPr/>
        <p:txBody>
          <a:bodyPr>
            <a:normAutofit/>
          </a:bodyPr>
          <a:lstStyle/>
          <a:p>
            <a:r>
              <a:rPr lang="en-US" dirty="0"/>
              <a:t>We got an error type error.</a:t>
            </a:r>
          </a:p>
          <a:p>
            <a:pPr lvl="1"/>
            <a:r>
              <a:rPr lang="en-US" dirty="0" err="1"/>
              <a:t>TypeError</a:t>
            </a:r>
            <a:endParaRPr lang="en-US" dirty="0"/>
          </a:p>
          <a:p>
            <a:r>
              <a:rPr lang="en-US" dirty="0"/>
              <a:t>when we receive input from the user, this input always comes as a string</a:t>
            </a:r>
          </a:p>
          <a:p>
            <a:r>
              <a:rPr lang="en-US" dirty="0"/>
              <a:t>so y = x + 1 expression at runtime will look like this “1” + 1</a:t>
            </a:r>
          </a:p>
          <a:p>
            <a:r>
              <a:rPr lang="en-US" dirty="0"/>
              <a:t>Note that the number one is different from string one because these are two different types.</a:t>
            </a:r>
          </a:p>
          <a:p>
            <a:r>
              <a:rPr lang="en-US" dirty="0"/>
              <a:t>Now when Python sees this expression it doesn't know what to do because two objects can be concatenated if they are of the same type</a:t>
            </a:r>
          </a:p>
        </p:txBody>
      </p:sp>
      <p:pic>
        <p:nvPicPr>
          <p:cNvPr id="4" name="Picture 3">
            <a:extLst>
              <a:ext uri="{FF2B5EF4-FFF2-40B4-BE49-F238E27FC236}">
                <a16:creationId xmlns:a16="http://schemas.microsoft.com/office/drawing/2014/main" id="{91978244-E0BB-4ADD-BED9-4002A087474D}"/>
              </a:ext>
            </a:extLst>
          </p:cNvPr>
          <p:cNvPicPr>
            <a:picLocks noChangeAspect="1"/>
          </p:cNvPicPr>
          <p:nvPr/>
        </p:nvPicPr>
        <p:blipFill>
          <a:blip r:embed="rId2"/>
          <a:stretch>
            <a:fillRect/>
          </a:stretch>
        </p:blipFill>
        <p:spPr>
          <a:xfrm>
            <a:off x="6296097" y="0"/>
            <a:ext cx="5895903" cy="1807173"/>
          </a:xfrm>
          <a:prstGeom prst="rect">
            <a:avLst/>
          </a:prstGeom>
        </p:spPr>
      </p:pic>
    </p:spTree>
    <p:extLst>
      <p:ext uri="{BB962C8B-B14F-4D97-AF65-F5344CB8AC3E}">
        <p14:creationId xmlns:p14="http://schemas.microsoft.com/office/powerpoint/2010/main" val="1809758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5904D-83FA-4502-9C25-1C053822926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96E8E5F-CA0F-468B-96E7-A8A5CC7EF427}"/>
              </a:ext>
            </a:extLst>
          </p:cNvPr>
          <p:cNvSpPr>
            <a:spLocks noGrp="1"/>
          </p:cNvSpPr>
          <p:nvPr>
            <p:ph idx="1"/>
          </p:nvPr>
        </p:nvSpPr>
        <p:spPr/>
        <p:txBody>
          <a:bodyPr/>
          <a:lstStyle/>
          <a:p>
            <a:r>
              <a:rPr lang="en-US" dirty="0"/>
              <a:t>So here we need to convert “1” to a number.</a:t>
            </a:r>
          </a:p>
          <a:p>
            <a:r>
              <a:rPr lang="en-US" dirty="0"/>
              <a:t>In Python we have a few built in functions for type conversion. </a:t>
            </a:r>
          </a:p>
          <a:p>
            <a:pPr lvl="1"/>
            <a:r>
              <a:rPr lang="en-US" dirty="0"/>
              <a:t>int(x)</a:t>
            </a:r>
          </a:p>
          <a:p>
            <a:pPr lvl="2"/>
            <a:r>
              <a:rPr lang="en-US" dirty="0"/>
              <a:t>For converting a number to an integer.</a:t>
            </a:r>
          </a:p>
          <a:p>
            <a:pPr lvl="1"/>
            <a:r>
              <a:rPr lang="en-US" dirty="0"/>
              <a:t>float(x)</a:t>
            </a:r>
          </a:p>
          <a:p>
            <a:pPr lvl="1"/>
            <a:r>
              <a:rPr lang="en-US" dirty="0"/>
              <a:t>bool(x)</a:t>
            </a:r>
          </a:p>
          <a:p>
            <a:pPr lvl="1"/>
            <a:r>
              <a:rPr lang="en-US" dirty="0"/>
              <a:t>str(x)</a:t>
            </a:r>
          </a:p>
        </p:txBody>
      </p:sp>
    </p:spTree>
    <p:extLst>
      <p:ext uri="{BB962C8B-B14F-4D97-AF65-F5344CB8AC3E}">
        <p14:creationId xmlns:p14="http://schemas.microsoft.com/office/powerpoint/2010/main" val="2164195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B0103-1F84-463C-9527-F96B5A880BB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36A580A-158C-4D8B-863F-8EE17AE08B07}"/>
              </a:ext>
            </a:extLst>
          </p:cNvPr>
          <p:cNvSpPr>
            <a:spLocks noGrp="1"/>
          </p:cNvSpPr>
          <p:nvPr>
            <p:ph idx="1"/>
          </p:nvPr>
        </p:nvSpPr>
        <p:spPr/>
        <p:txBody>
          <a:bodyPr/>
          <a:lstStyle/>
          <a:p>
            <a:r>
              <a:rPr lang="en-US" dirty="0"/>
              <a:t>type is another built in function. We pass an object as an argument and it returns its type</a:t>
            </a:r>
          </a:p>
        </p:txBody>
      </p:sp>
      <p:pic>
        <p:nvPicPr>
          <p:cNvPr id="4" name="Picture 3">
            <a:extLst>
              <a:ext uri="{FF2B5EF4-FFF2-40B4-BE49-F238E27FC236}">
                <a16:creationId xmlns:a16="http://schemas.microsoft.com/office/drawing/2014/main" id="{71A0DA70-3E6F-4216-B11A-D277E577E3E0}"/>
              </a:ext>
            </a:extLst>
          </p:cNvPr>
          <p:cNvPicPr>
            <a:picLocks noChangeAspect="1"/>
          </p:cNvPicPr>
          <p:nvPr/>
        </p:nvPicPr>
        <p:blipFill>
          <a:blip r:embed="rId2"/>
          <a:stretch>
            <a:fillRect/>
          </a:stretch>
        </p:blipFill>
        <p:spPr>
          <a:xfrm>
            <a:off x="995362" y="3429000"/>
            <a:ext cx="10201275" cy="2019300"/>
          </a:xfrm>
          <a:prstGeom prst="rect">
            <a:avLst/>
          </a:prstGeom>
        </p:spPr>
      </p:pic>
    </p:spTree>
    <p:extLst>
      <p:ext uri="{BB962C8B-B14F-4D97-AF65-F5344CB8AC3E}">
        <p14:creationId xmlns:p14="http://schemas.microsoft.com/office/powerpoint/2010/main" val="2348418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2C5CD-4C9A-40E9-B34E-977F71B26EC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FD53633-3F11-4CDE-A693-623B82C6D10C}"/>
              </a:ext>
            </a:extLst>
          </p:cNvPr>
          <p:cNvSpPr>
            <a:spLocks noGrp="1"/>
          </p:cNvSpPr>
          <p:nvPr>
            <p:ph idx="1"/>
          </p:nvPr>
        </p:nvSpPr>
        <p:spPr/>
        <p:txBody>
          <a:bodyPr/>
          <a:lstStyle/>
          <a:p>
            <a:r>
              <a:rPr lang="en-US" dirty="0"/>
              <a:t> To fix this problem we need to convert X to an integer.</a:t>
            </a:r>
          </a:p>
          <a:p>
            <a:endParaRPr lang="en-US" dirty="0"/>
          </a:p>
        </p:txBody>
      </p:sp>
      <p:pic>
        <p:nvPicPr>
          <p:cNvPr id="4" name="Picture 3">
            <a:extLst>
              <a:ext uri="{FF2B5EF4-FFF2-40B4-BE49-F238E27FC236}">
                <a16:creationId xmlns:a16="http://schemas.microsoft.com/office/drawing/2014/main" id="{1D235385-3361-4410-858D-C57DE7120385}"/>
              </a:ext>
            </a:extLst>
          </p:cNvPr>
          <p:cNvPicPr>
            <a:picLocks noChangeAspect="1"/>
          </p:cNvPicPr>
          <p:nvPr/>
        </p:nvPicPr>
        <p:blipFill>
          <a:blip r:embed="rId2"/>
          <a:stretch>
            <a:fillRect/>
          </a:stretch>
        </p:blipFill>
        <p:spPr>
          <a:xfrm>
            <a:off x="321977" y="2822917"/>
            <a:ext cx="11548046" cy="1212166"/>
          </a:xfrm>
          <a:prstGeom prst="rect">
            <a:avLst/>
          </a:prstGeom>
        </p:spPr>
      </p:pic>
    </p:spTree>
    <p:extLst>
      <p:ext uri="{BB962C8B-B14F-4D97-AF65-F5344CB8AC3E}">
        <p14:creationId xmlns:p14="http://schemas.microsoft.com/office/powerpoint/2010/main" val="2826546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69BFA-A76C-478F-BBE6-8A6703A79C3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9FAE1DB-CD06-4A03-9625-ECA873B2C103}"/>
              </a:ext>
            </a:extLst>
          </p:cNvPr>
          <p:cNvSpPr>
            <a:spLocks noGrp="1"/>
          </p:cNvSpPr>
          <p:nvPr>
            <p:ph idx="1"/>
          </p:nvPr>
        </p:nvSpPr>
        <p:spPr/>
        <p:txBody>
          <a:bodyPr/>
          <a:lstStyle/>
          <a:p>
            <a:r>
              <a:rPr lang="en-US" dirty="0"/>
              <a:t>all these built in functions are self explanatory. </a:t>
            </a:r>
          </a:p>
          <a:p>
            <a:r>
              <a:rPr lang="en-US" dirty="0"/>
              <a:t>The only tricky one is bool because in python we have this concept of truthy and </a:t>
            </a:r>
            <a:r>
              <a:rPr lang="en-US" dirty="0" err="1"/>
              <a:t>falsy</a:t>
            </a:r>
            <a:r>
              <a:rPr lang="en-US" dirty="0"/>
              <a:t> values. </a:t>
            </a:r>
          </a:p>
          <a:p>
            <a:r>
              <a:rPr lang="en-US" dirty="0"/>
              <a:t>These are values that are not exactly a Boolean True or False. But they can be interpreted as a </a:t>
            </a:r>
            <a:r>
              <a:rPr lang="en-US" dirty="0" err="1"/>
              <a:t>boolean</a:t>
            </a:r>
            <a:r>
              <a:rPr lang="en-US" dirty="0"/>
              <a:t> True or False</a:t>
            </a:r>
          </a:p>
        </p:txBody>
      </p:sp>
    </p:spTree>
    <p:extLst>
      <p:ext uri="{BB962C8B-B14F-4D97-AF65-F5344CB8AC3E}">
        <p14:creationId xmlns:p14="http://schemas.microsoft.com/office/powerpoint/2010/main" val="602343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EBE0A-B1F6-4D72-985D-42BEA172834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A1FA53F-F347-41FD-B205-75E5AAEB9538}"/>
              </a:ext>
            </a:extLst>
          </p:cNvPr>
          <p:cNvSpPr>
            <a:spLocks noGrp="1"/>
          </p:cNvSpPr>
          <p:nvPr>
            <p:ph idx="1"/>
          </p:nvPr>
        </p:nvSpPr>
        <p:spPr/>
        <p:txBody>
          <a:bodyPr/>
          <a:lstStyle/>
          <a:p>
            <a:r>
              <a:rPr lang="en-US" dirty="0"/>
              <a:t>We have an object called None which represents the absence of a value.</a:t>
            </a:r>
          </a:p>
          <a:p>
            <a:r>
              <a:rPr lang="en-US" dirty="0"/>
              <a:t> So whenever we use these values in a </a:t>
            </a:r>
            <a:r>
              <a:rPr lang="en-US" dirty="0" err="1"/>
              <a:t>boolean</a:t>
            </a:r>
            <a:r>
              <a:rPr lang="en-US" dirty="0"/>
              <a:t> in context will get false.</a:t>
            </a:r>
          </a:p>
          <a:p>
            <a:r>
              <a:rPr lang="en-US" dirty="0"/>
              <a:t>Anything else will be True.</a:t>
            </a:r>
          </a:p>
        </p:txBody>
      </p:sp>
      <p:pic>
        <p:nvPicPr>
          <p:cNvPr id="4" name="Picture 3">
            <a:extLst>
              <a:ext uri="{FF2B5EF4-FFF2-40B4-BE49-F238E27FC236}">
                <a16:creationId xmlns:a16="http://schemas.microsoft.com/office/drawing/2014/main" id="{653BA9B0-FAD3-4C19-9372-7D1926634874}"/>
              </a:ext>
            </a:extLst>
          </p:cNvPr>
          <p:cNvPicPr>
            <a:picLocks noChangeAspect="1"/>
          </p:cNvPicPr>
          <p:nvPr/>
        </p:nvPicPr>
        <p:blipFill>
          <a:blip r:embed="rId2"/>
          <a:stretch>
            <a:fillRect/>
          </a:stretch>
        </p:blipFill>
        <p:spPr>
          <a:xfrm>
            <a:off x="6308847" y="3429000"/>
            <a:ext cx="5044953" cy="2122740"/>
          </a:xfrm>
          <a:prstGeom prst="rect">
            <a:avLst/>
          </a:prstGeom>
        </p:spPr>
      </p:pic>
    </p:spTree>
    <p:extLst>
      <p:ext uri="{BB962C8B-B14F-4D97-AF65-F5344CB8AC3E}">
        <p14:creationId xmlns:p14="http://schemas.microsoft.com/office/powerpoint/2010/main" val="2148124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389</TotalTime>
  <Words>364</Words>
  <Application>Microsoft Office PowerPoint</Application>
  <PresentationFormat>Widescreen</PresentationFormat>
  <Paragraphs>30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9- Type Conversion</vt:lpstr>
      <vt:lpstr>Input(“something”)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Acer</cp:lastModifiedBy>
  <cp:revision>20</cp:revision>
  <dcterms:created xsi:type="dcterms:W3CDTF">2020-11-11T18:07:57Z</dcterms:created>
  <dcterms:modified xsi:type="dcterms:W3CDTF">2021-03-04T13:03:57Z</dcterms:modified>
</cp:coreProperties>
</file>