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1" r:id="rId4"/>
    <p:sldId id="272" r:id="rId5"/>
    <p:sldId id="273" r:id="rId6"/>
    <p:sldId id="274" r:id="rId7"/>
    <p:sldId id="275" r:id="rId8"/>
    <p:sldId id="27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 id="278"/>
          </p14:sldIdLst>
        </p14:section>
        <p14:section name="Python means" id="{CFAE2D85-6151-43F1-BFB9-676841BE5AB2}">
          <p14:sldIdLst>
            <p14:sldId id="271"/>
          </p14:sldIdLst>
        </p14:section>
        <p14:section name="CPython" id="{161B6308-D2DB-489F-A1DF-5FADF4397134}">
          <p14:sldIdLst>
            <p14:sldId id="272"/>
            <p14:sldId id="273"/>
          </p14:sldIdLst>
        </p14:section>
        <p14:section name="Other implementations of Python" id="{B3E5CBDD-BD7B-4946-8E30-E857EC55858B}">
          <p14:sldIdLst>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5" d="100"/>
          <a:sy n="65"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10- Python Implementations</a:t>
            </a:r>
          </a:p>
        </p:txBody>
      </p:sp>
    </p:spTree>
    <p:extLst>
      <p:ext uri="{BB962C8B-B14F-4D97-AF65-F5344CB8AC3E}">
        <p14:creationId xmlns:p14="http://schemas.microsoft.com/office/powerpoint/2010/main" val="1785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5791-7538-4485-BDFC-95A7C4DC14BC}"/>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2E72CDA1-9726-476B-B7BE-06BC11E6D834}"/>
              </a:ext>
            </a:extLst>
          </p:cNvPr>
          <p:cNvSpPr>
            <a:spLocks noGrp="1"/>
          </p:cNvSpPr>
          <p:nvPr>
            <p:ph idx="1"/>
          </p:nvPr>
        </p:nvSpPr>
        <p:spPr/>
        <p:txBody>
          <a:bodyPr>
            <a:normAutofit/>
          </a:bodyPr>
          <a:lstStyle/>
          <a:p>
            <a:pPr>
              <a:tabLst>
                <a:tab pos="9601200" algn="l"/>
              </a:tabLst>
            </a:pPr>
            <a:r>
              <a:rPr lang="en-US" dirty="0"/>
              <a:t>Python means </a:t>
            </a:r>
            <a:r>
              <a:rPr lang="en-US" u="dotted" dirty="0"/>
              <a:t>	</a:t>
            </a:r>
            <a:r>
              <a:rPr lang="en-US" dirty="0"/>
              <a:t> 3</a:t>
            </a:r>
          </a:p>
          <a:p>
            <a:pPr>
              <a:tabLst>
                <a:tab pos="9601200" algn="l"/>
              </a:tabLst>
            </a:pPr>
            <a:r>
              <a:rPr lang="en-US" dirty="0"/>
              <a:t>implementations of Python</a:t>
            </a:r>
          </a:p>
          <a:p>
            <a:pPr lvl="1">
              <a:tabLst>
                <a:tab pos="9601200" algn="l"/>
              </a:tabLst>
            </a:pPr>
            <a:r>
              <a:rPr lang="en-US" sz="2800" dirty="0" err="1"/>
              <a:t>CPython</a:t>
            </a:r>
            <a:r>
              <a:rPr lang="en-US" sz="2800" dirty="0"/>
              <a:t> </a:t>
            </a:r>
            <a:r>
              <a:rPr lang="en-US" sz="2800" u="dotted" dirty="0"/>
              <a:t>	</a:t>
            </a:r>
            <a:r>
              <a:rPr lang="en-US" sz="2800" dirty="0"/>
              <a:t> 4</a:t>
            </a:r>
          </a:p>
          <a:p>
            <a:pPr lvl="1">
              <a:tabLst>
                <a:tab pos="9601200" algn="l"/>
              </a:tabLst>
            </a:pPr>
            <a:r>
              <a:rPr lang="en-US" sz="2800" dirty="0"/>
              <a:t>Other implementations </a:t>
            </a:r>
            <a:r>
              <a:rPr lang="en-US" sz="2800" u="dotted" dirty="0"/>
              <a:t>	</a:t>
            </a:r>
            <a:r>
              <a:rPr lang="en-US" sz="2800" dirty="0"/>
              <a:t> 6</a:t>
            </a:r>
          </a:p>
          <a:p>
            <a:pPr>
              <a:tabLst>
                <a:tab pos="9601200" algn="l"/>
              </a:tabLst>
            </a:pPr>
            <a:r>
              <a:rPr lang="en-US" dirty="0"/>
              <a:t>Why do we have several implementations of Python? </a:t>
            </a:r>
            <a:r>
              <a:rPr lang="en-US" u="dotted" dirty="0"/>
              <a:t>	</a:t>
            </a:r>
            <a:r>
              <a:rPr lang="en-US" dirty="0"/>
              <a:t> 8</a:t>
            </a:r>
          </a:p>
          <a:p>
            <a:pPr>
              <a:tabLst>
                <a:tab pos="9601200" algn="l"/>
              </a:tabLst>
            </a:pPr>
            <a:r>
              <a:rPr lang="en-US" dirty="0"/>
              <a:t>there is one technical reason behind these implementations </a:t>
            </a:r>
            <a:r>
              <a:rPr lang="en-US" u="dotted" dirty="0"/>
              <a:t>	</a:t>
            </a:r>
            <a:r>
              <a:rPr lang="en-US" dirty="0"/>
              <a:t> 9</a:t>
            </a:r>
          </a:p>
          <a:p>
            <a:pPr>
              <a:tabLst>
                <a:tab pos="9601200" algn="l"/>
              </a:tabLst>
            </a:pPr>
            <a:endParaRPr lang="en-US" dirty="0"/>
          </a:p>
          <a:p>
            <a:pPr>
              <a:tabLst>
                <a:tab pos="9601200" algn="l"/>
              </a:tabLst>
            </a:pPr>
            <a:endParaRPr lang="en-US" dirty="0"/>
          </a:p>
          <a:p>
            <a:pPr>
              <a:tabLst>
                <a:tab pos="9601200" algn="l"/>
              </a:tabLst>
            </a:pPr>
            <a:endParaRPr lang="en-US" dirty="0"/>
          </a:p>
        </p:txBody>
      </p:sp>
    </p:spTree>
    <p:extLst>
      <p:ext uri="{BB962C8B-B14F-4D97-AF65-F5344CB8AC3E}">
        <p14:creationId xmlns:p14="http://schemas.microsoft.com/office/powerpoint/2010/main" val="219047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a:xfrm>
            <a:off x="838200" y="1825624"/>
            <a:ext cx="7039708" cy="5032375"/>
          </a:xfrm>
        </p:spPr>
        <p:txBody>
          <a:bodyPr>
            <a:noAutofit/>
          </a:bodyPr>
          <a:lstStyle/>
          <a:p>
            <a:r>
              <a:rPr lang="en-US" dirty="0"/>
              <a:t>When we talk about python, we mean 2 separate things that are closely related:</a:t>
            </a:r>
          </a:p>
          <a:p>
            <a:r>
              <a:rPr lang="en-US" dirty="0"/>
              <a:t>Python language </a:t>
            </a:r>
          </a:p>
          <a:p>
            <a:pPr lvl="1"/>
            <a:r>
              <a:rPr lang="en-US" sz="2800" dirty="0"/>
              <a:t>Is just a specification that defines a set of rules and grammar for writing python code</a:t>
            </a:r>
          </a:p>
          <a:p>
            <a:r>
              <a:rPr lang="en-US" dirty="0"/>
              <a:t>particular implementation </a:t>
            </a:r>
          </a:p>
          <a:p>
            <a:pPr lvl="1"/>
            <a:r>
              <a:rPr lang="en-US" sz="2800" dirty="0"/>
              <a:t>Is a program that understands those rules and can execute python code.</a:t>
            </a:r>
          </a:p>
        </p:txBody>
      </p:sp>
      <p:pic>
        <p:nvPicPr>
          <p:cNvPr id="4" name="Picture 3">
            <a:extLst>
              <a:ext uri="{FF2B5EF4-FFF2-40B4-BE49-F238E27FC236}">
                <a16:creationId xmlns:a16="http://schemas.microsoft.com/office/drawing/2014/main" id="{7F5A7224-3782-4613-8F7B-F10EC83F8452}"/>
              </a:ext>
            </a:extLst>
          </p:cNvPr>
          <p:cNvPicPr>
            <a:picLocks noChangeAspect="1"/>
          </p:cNvPicPr>
          <p:nvPr/>
        </p:nvPicPr>
        <p:blipFill>
          <a:blip r:embed="rId2"/>
          <a:stretch>
            <a:fillRect/>
          </a:stretch>
        </p:blipFill>
        <p:spPr>
          <a:xfrm>
            <a:off x="7882597" y="1825625"/>
            <a:ext cx="4314092" cy="2846974"/>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6F2D-4967-4F36-8BB8-F99B241F2E1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5F9D724-8BDC-4DFF-9022-82D3AA2C7BCA}"/>
              </a:ext>
            </a:extLst>
          </p:cNvPr>
          <p:cNvSpPr>
            <a:spLocks noGrp="1"/>
          </p:cNvSpPr>
          <p:nvPr>
            <p:ph idx="1"/>
          </p:nvPr>
        </p:nvSpPr>
        <p:spPr/>
        <p:txBody>
          <a:bodyPr/>
          <a:lstStyle/>
          <a:p>
            <a:r>
              <a:rPr lang="en-US" dirty="0"/>
              <a:t>Earlier in the course we downloaded Python from Python.org </a:t>
            </a:r>
          </a:p>
          <a:p>
            <a:r>
              <a:rPr lang="en-US" dirty="0"/>
              <a:t>This is the default implementation of Python called </a:t>
            </a:r>
            <a:r>
              <a:rPr lang="en-US" dirty="0" err="1"/>
              <a:t>Cpython</a:t>
            </a:r>
            <a:endParaRPr lang="en-US" dirty="0"/>
          </a:p>
          <a:p>
            <a:r>
              <a:rPr lang="en-US" dirty="0"/>
              <a:t>It's a program written in C, that's why it's called </a:t>
            </a:r>
            <a:r>
              <a:rPr lang="en-US" dirty="0" err="1"/>
              <a:t>CPython</a:t>
            </a:r>
            <a:endParaRPr lang="en-US" dirty="0"/>
          </a:p>
          <a:p>
            <a:endParaRPr lang="en-US" dirty="0"/>
          </a:p>
          <a:p>
            <a:endParaRPr lang="en-US" dirty="0"/>
          </a:p>
        </p:txBody>
      </p:sp>
      <p:pic>
        <p:nvPicPr>
          <p:cNvPr id="4" name="Picture 3">
            <a:extLst>
              <a:ext uri="{FF2B5EF4-FFF2-40B4-BE49-F238E27FC236}">
                <a16:creationId xmlns:a16="http://schemas.microsoft.com/office/drawing/2014/main" id="{74B98B5E-4405-4E76-937E-248A79A6F4DA}"/>
              </a:ext>
            </a:extLst>
          </p:cNvPr>
          <p:cNvPicPr>
            <a:picLocks noChangeAspect="1"/>
          </p:cNvPicPr>
          <p:nvPr/>
        </p:nvPicPr>
        <p:blipFill>
          <a:blip r:embed="rId2"/>
          <a:stretch>
            <a:fillRect/>
          </a:stretch>
        </p:blipFill>
        <p:spPr>
          <a:xfrm>
            <a:off x="2468880" y="3419764"/>
            <a:ext cx="7254240" cy="3438236"/>
          </a:xfrm>
          <a:prstGeom prst="rect">
            <a:avLst/>
          </a:prstGeom>
          <a:ln w="3175">
            <a:solidFill>
              <a:schemeClr val="bg1">
                <a:lumMod val="75000"/>
              </a:schemeClr>
            </a:solidFill>
          </a:ln>
        </p:spPr>
      </p:pic>
    </p:spTree>
    <p:extLst>
      <p:ext uri="{BB962C8B-B14F-4D97-AF65-F5344CB8AC3E}">
        <p14:creationId xmlns:p14="http://schemas.microsoft.com/office/powerpoint/2010/main" val="55363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BD1C-F7F0-4C4D-BDF1-DFA0E25761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F360CD-B005-460A-BBB7-9A3413C61575}"/>
              </a:ext>
            </a:extLst>
          </p:cNvPr>
          <p:cNvSpPr>
            <a:spLocks noGrp="1"/>
          </p:cNvSpPr>
          <p:nvPr>
            <p:ph idx="1"/>
          </p:nvPr>
        </p:nvSpPr>
        <p:spPr/>
        <p:txBody>
          <a:bodyPr/>
          <a:lstStyle/>
          <a:p>
            <a:r>
              <a:rPr lang="en-US" dirty="0"/>
              <a:t>So here in terminal, when we run python we get this </a:t>
            </a:r>
            <a:r>
              <a:rPr lang="en-US" dirty="0" err="1"/>
              <a:t>CPython</a:t>
            </a:r>
            <a:endParaRPr lang="en-US" dirty="0"/>
          </a:p>
        </p:txBody>
      </p:sp>
      <p:pic>
        <p:nvPicPr>
          <p:cNvPr id="4" name="Picture 3">
            <a:extLst>
              <a:ext uri="{FF2B5EF4-FFF2-40B4-BE49-F238E27FC236}">
                <a16:creationId xmlns:a16="http://schemas.microsoft.com/office/drawing/2014/main" id="{FFE0DCB1-9A0A-445A-BA6D-096772E274A2}"/>
              </a:ext>
            </a:extLst>
          </p:cNvPr>
          <p:cNvPicPr>
            <a:picLocks noChangeAspect="1"/>
          </p:cNvPicPr>
          <p:nvPr/>
        </p:nvPicPr>
        <p:blipFill>
          <a:blip r:embed="rId2"/>
          <a:stretch>
            <a:fillRect/>
          </a:stretch>
        </p:blipFill>
        <p:spPr>
          <a:xfrm>
            <a:off x="838200" y="2820194"/>
            <a:ext cx="10639425" cy="2362200"/>
          </a:xfrm>
          <a:prstGeom prst="rect">
            <a:avLst/>
          </a:prstGeom>
        </p:spPr>
      </p:pic>
    </p:spTree>
    <p:extLst>
      <p:ext uri="{BB962C8B-B14F-4D97-AF65-F5344CB8AC3E}">
        <p14:creationId xmlns:p14="http://schemas.microsoft.com/office/powerpoint/2010/main" val="117358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249A-B07D-47F9-A050-AC6B6800B3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C8770F-2B2F-4E98-BE50-D62800422A42}"/>
              </a:ext>
            </a:extLst>
          </p:cNvPr>
          <p:cNvSpPr>
            <a:spLocks noGrp="1"/>
          </p:cNvSpPr>
          <p:nvPr>
            <p:ph idx="1"/>
          </p:nvPr>
        </p:nvSpPr>
        <p:spPr/>
        <p:txBody>
          <a:bodyPr>
            <a:normAutofit/>
          </a:bodyPr>
          <a:lstStyle/>
          <a:p>
            <a:r>
              <a:rPr lang="en-US" dirty="0"/>
              <a:t>There are a few other implementations out there such as </a:t>
            </a:r>
          </a:p>
          <a:p>
            <a:r>
              <a:rPr lang="en-US" dirty="0" err="1"/>
              <a:t>Jython</a:t>
            </a:r>
            <a:r>
              <a:rPr lang="en-US" dirty="0"/>
              <a:t> </a:t>
            </a:r>
          </a:p>
          <a:p>
            <a:pPr lvl="1"/>
            <a:r>
              <a:rPr lang="en-US" sz="2800" dirty="0"/>
              <a:t>written in Java, </a:t>
            </a:r>
          </a:p>
          <a:p>
            <a:r>
              <a:rPr lang="en-US" dirty="0" err="1"/>
              <a:t>IronPython</a:t>
            </a:r>
            <a:r>
              <a:rPr lang="en-US" dirty="0"/>
              <a:t> </a:t>
            </a:r>
          </a:p>
          <a:p>
            <a:pPr lvl="1"/>
            <a:r>
              <a:rPr lang="en-US" sz="2800" dirty="0"/>
              <a:t>written in C#, and </a:t>
            </a:r>
          </a:p>
          <a:p>
            <a:r>
              <a:rPr lang="en-US" dirty="0" err="1"/>
              <a:t>PyPy</a:t>
            </a:r>
            <a:r>
              <a:rPr lang="en-US" dirty="0"/>
              <a:t> </a:t>
            </a:r>
          </a:p>
          <a:p>
            <a:pPr lvl="1"/>
            <a:r>
              <a:rPr lang="en-US" sz="2800" dirty="0"/>
              <a:t>written in a subset of Python itself.</a:t>
            </a:r>
          </a:p>
        </p:txBody>
      </p:sp>
      <p:pic>
        <p:nvPicPr>
          <p:cNvPr id="4" name="Picture 3">
            <a:extLst>
              <a:ext uri="{FF2B5EF4-FFF2-40B4-BE49-F238E27FC236}">
                <a16:creationId xmlns:a16="http://schemas.microsoft.com/office/drawing/2014/main" id="{379439C6-4D22-4B7A-832D-D8F2B25211F6}"/>
              </a:ext>
            </a:extLst>
          </p:cNvPr>
          <p:cNvPicPr>
            <a:picLocks noChangeAspect="1"/>
          </p:cNvPicPr>
          <p:nvPr/>
        </p:nvPicPr>
        <p:blipFill>
          <a:blip r:embed="rId2"/>
          <a:stretch>
            <a:fillRect/>
          </a:stretch>
        </p:blipFill>
        <p:spPr>
          <a:xfrm>
            <a:off x="7224977" y="2593075"/>
            <a:ext cx="4967023" cy="3583888"/>
          </a:xfrm>
          <a:prstGeom prst="rect">
            <a:avLst/>
          </a:prstGeom>
        </p:spPr>
      </p:pic>
    </p:spTree>
    <p:extLst>
      <p:ext uri="{BB962C8B-B14F-4D97-AF65-F5344CB8AC3E}">
        <p14:creationId xmlns:p14="http://schemas.microsoft.com/office/powerpoint/2010/main" val="150141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D10C-EAF8-4925-951B-CCA64465DD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D0401A-0EEB-4032-8DBD-91E893E50532}"/>
              </a:ext>
            </a:extLst>
          </p:cNvPr>
          <p:cNvSpPr>
            <a:spLocks noGrp="1"/>
          </p:cNvSpPr>
          <p:nvPr>
            <p:ph idx="1"/>
          </p:nvPr>
        </p:nvSpPr>
        <p:spPr/>
        <p:txBody>
          <a:bodyPr/>
          <a:lstStyle/>
          <a:p>
            <a:r>
              <a:rPr lang="en-US" dirty="0"/>
              <a:t>As new features are added to the Python language, they are first supported by </a:t>
            </a:r>
            <a:r>
              <a:rPr lang="en-US" dirty="0" err="1"/>
              <a:t>CPython</a:t>
            </a:r>
            <a:r>
              <a:rPr lang="en-US" dirty="0"/>
              <a:t> because that's the default implementation, </a:t>
            </a:r>
          </a:p>
          <a:p>
            <a:r>
              <a:rPr lang="en-US" dirty="0"/>
              <a:t>and then they will gradually come to the other implementations. </a:t>
            </a:r>
          </a:p>
          <a:p>
            <a:r>
              <a:rPr lang="en-US" dirty="0"/>
              <a:t>In theory if we give some python code to any of these implementations we should get the same result, but in practice that's not always the case. Certain features may be available in one implementation but not another, or they just behave a little bit differently in a particular implementation.</a:t>
            </a:r>
          </a:p>
          <a:p>
            <a:r>
              <a:rPr lang="en-US" dirty="0"/>
              <a:t>Now you might ask, what is the point of this?</a:t>
            </a:r>
          </a:p>
        </p:txBody>
      </p:sp>
    </p:spTree>
    <p:extLst>
      <p:ext uri="{BB962C8B-B14F-4D97-AF65-F5344CB8AC3E}">
        <p14:creationId xmlns:p14="http://schemas.microsoft.com/office/powerpoint/2010/main" val="300903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F715-D799-45BC-819B-E6D5E34986EA}"/>
              </a:ext>
            </a:extLst>
          </p:cNvPr>
          <p:cNvSpPr>
            <a:spLocks noGrp="1"/>
          </p:cNvSpPr>
          <p:nvPr>
            <p:ph type="title"/>
          </p:nvPr>
        </p:nvSpPr>
        <p:spPr>
          <a:xfrm>
            <a:off x="0" y="365125"/>
            <a:ext cx="12192000" cy="1325563"/>
          </a:xfrm>
        </p:spPr>
        <p:txBody>
          <a:bodyPr/>
          <a:lstStyle/>
          <a:p>
            <a:r>
              <a:rPr lang="en-US" dirty="0"/>
              <a:t>Why do we have several implementations of Python?</a:t>
            </a:r>
          </a:p>
        </p:txBody>
      </p:sp>
      <p:sp>
        <p:nvSpPr>
          <p:cNvPr id="3" name="Content Placeholder 2">
            <a:extLst>
              <a:ext uri="{FF2B5EF4-FFF2-40B4-BE49-F238E27FC236}">
                <a16:creationId xmlns:a16="http://schemas.microsoft.com/office/drawing/2014/main" id="{BECF0FF8-60F9-4C33-80C6-9CEA80191AC3}"/>
              </a:ext>
            </a:extLst>
          </p:cNvPr>
          <p:cNvSpPr>
            <a:spLocks noGrp="1"/>
          </p:cNvSpPr>
          <p:nvPr>
            <p:ph idx="1"/>
          </p:nvPr>
        </p:nvSpPr>
        <p:spPr/>
        <p:txBody>
          <a:bodyPr/>
          <a:lstStyle/>
          <a:p>
            <a:r>
              <a:rPr lang="en-US" dirty="0"/>
              <a:t>Wouldn't </a:t>
            </a:r>
            <a:r>
              <a:rPr lang="en-US" dirty="0" err="1"/>
              <a:t>Cpythonn</a:t>
            </a:r>
            <a:r>
              <a:rPr lang="en-US" dirty="0"/>
              <a:t> be enough? </a:t>
            </a:r>
          </a:p>
          <a:p>
            <a:r>
              <a:rPr lang="en-US" dirty="0"/>
              <a:t>Well, it's for the same reason we have multiple operating systems, Or multiple operating systems, or multiple browsers, or multiple programming languages.</a:t>
            </a:r>
          </a:p>
          <a:p>
            <a:r>
              <a:rPr lang="en-US" dirty="0"/>
              <a:t>After all these years, programmers haven't agreed on a single programming language, and that's the same story with Python implementation</a:t>
            </a:r>
          </a:p>
          <a:p>
            <a:endParaRPr lang="en-US" dirty="0"/>
          </a:p>
        </p:txBody>
      </p:sp>
      <p:pic>
        <p:nvPicPr>
          <p:cNvPr id="4" name="Picture 3">
            <a:extLst>
              <a:ext uri="{FF2B5EF4-FFF2-40B4-BE49-F238E27FC236}">
                <a16:creationId xmlns:a16="http://schemas.microsoft.com/office/drawing/2014/main" id="{32C469A8-7C80-4025-B8BA-51A9493B61F6}"/>
              </a:ext>
            </a:extLst>
          </p:cNvPr>
          <p:cNvPicPr>
            <a:picLocks noChangeAspect="1"/>
          </p:cNvPicPr>
          <p:nvPr/>
        </p:nvPicPr>
        <p:blipFill>
          <a:blip r:embed="rId2"/>
          <a:stretch>
            <a:fillRect/>
          </a:stretch>
        </p:blipFill>
        <p:spPr>
          <a:xfrm>
            <a:off x="10203476" y="4049601"/>
            <a:ext cx="1767298" cy="2421151"/>
          </a:xfrm>
          <a:prstGeom prst="rect">
            <a:avLst/>
          </a:prstGeom>
        </p:spPr>
      </p:pic>
    </p:spTree>
    <p:extLst>
      <p:ext uri="{BB962C8B-B14F-4D97-AF65-F5344CB8AC3E}">
        <p14:creationId xmlns:p14="http://schemas.microsoft.com/office/powerpoint/2010/main" val="107659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870B-FABF-47C0-910A-F9992604E67D}"/>
              </a:ext>
            </a:extLst>
          </p:cNvPr>
          <p:cNvSpPr>
            <a:spLocks noGrp="1"/>
          </p:cNvSpPr>
          <p:nvPr>
            <p:ph type="title"/>
          </p:nvPr>
        </p:nvSpPr>
        <p:spPr/>
        <p:txBody>
          <a:bodyPr/>
          <a:lstStyle/>
          <a:p>
            <a:r>
              <a:rPr lang="en-US" dirty="0"/>
              <a:t>There is one technical reason behind these implementations</a:t>
            </a:r>
          </a:p>
        </p:txBody>
      </p:sp>
      <p:sp>
        <p:nvSpPr>
          <p:cNvPr id="3" name="Content Placeholder 2">
            <a:extLst>
              <a:ext uri="{FF2B5EF4-FFF2-40B4-BE49-F238E27FC236}">
                <a16:creationId xmlns:a16="http://schemas.microsoft.com/office/drawing/2014/main" id="{D9CCEF64-C3BA-4ECC-AF14-C80AF49D2195}"/>
              </a:ext>
            </a:extLst>
          </p:cNvPr>
          <p:cNvSpPr>
            <a:spLocks noGrp="1"/>
          </p:cNvSpPr>
          <p:nvPr>
            <p:ph idx="1"/>
          </p:nvPr>
        </p:nvSpPr>
        <p:spPr/>
        <p:txBody>
          <a:bodyPr/>
          <a:lstStyle/>
          <a:p>
            <a:r>
              <a:rPr lang="en-US" dirty="0"/>
              <a:t>However, there is one technical reason behind these implementations that you should be aware of. </a:t>
            </a:r>
          </a:p>
          <a:p>
            <a:r>
              <a:rPr lang="en-US" dirty="0"/>
              <a:t>Since </a:t>
            </a:r>
            <a:r>
              <a:rPr lang="en-US" dirty="0" err="1"/>
              <a:t>Jython</a:t>
            </a:r>
            <a:r>
              <a:rPr lang="en-US" dirty="0"/>
              <a:t> is implemented in Java, it allows you to reuse some existing Java code in a Python program. So if you're a Java developer and you want to import some Java code into a Python program, you should use </a:t>
            </a:r>
            <a:r>
              <a:rPr lang="en-US" dirty="0" err="1"/>
              <a:t>Jython</a:t>
            </a:r>
            <a:r>
              <a:rPr lang="en-US" dirty="0"/>
              <a:t> instead of </a:t>
            </a:r>
            <a:r>
              <a:rPr lang="en-US" dirty="0" err="1"/>
              <a:t>Cpython</a:t>
            </a:r>
            <a:r>
              <a:rPr lang="en-US" dirty="0"/>
              <a:t>.</a:t>
            </a:r>
          </a:p>
          <a:p>
            <a:r>
              <a:rPr lang="en-US" dirty="0"/>
              <a:t>Similarly </a:t>
            </a:r>
            <a:r>
              <a:rPr lang="en-US" dirty="0" err="1"/>
              <a:t>IronPython</a:t>
            </a:r>
            <a:r>
              <a:rPr lang="en-US" dirty="0"/>
              <a:t> is written in C#, so if you're a C# developer, and want to bring some C# code into a Python program, you will have to use </a:t>
            </a:r>
            <a:r>
              <a:rPr lang="en-US" dirty="0" err="1"/>
              <a:t>IronPython</a:t>
            </a:r>
            <a:r>
              <a:rPr lang="en-US" dirty="0"/>
              <a:t>.</a:t>
            </a:r>
          </a:p>
        </p:txBody>
      </p:sp>
    </p:spTree>
    <p:extLst>
      <p:ext uri="{BB962C8B-B14F-4D97-AF65-F5344CB8AC3E}">
        <p14:creationId xmlns:p14="http://schemas.microsoft.com/office/powerpoint/2010/main" val="1358708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438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10- Python Implementations</vt:lpstr>
      <vt:lpstr>Context</vt:lpstr>
      <vt:lpstr>PowerPoint Presentation</vt:lpstr>
      <vt:lpstr>PowerPoint Presentation</vt:lpstr>
      <vt:lpstr>PowerPoint Presentation</vt:lpstr>
      <vt:lpstr>PowerPoint Presentation</vt:lpstr>
      <vt:lpstr>PowerPoint Presentation</vt:lpstr>
      <vt:lpstr>Why do we have several implementations of Python?</vt:lpstr>
      <vt:lpstr>There is one technical reason behind these implementations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16</cp:revision>
  <dcterms:created xsi:type="dcterms:W3CDTF">2020-11-11T18:07:57Z</dcterms:created>
  <dcterms:modified xsi:type="dcterms:W3CDTF">2021-04-03T09:10:02Z</dcterms:modified>
</cp:coreProperties>
</file>