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Lst>
        </p14:section>
        <p14:section name="local variables" id="{CFAE2D85-6151-43F1-BFB9-676841BE5AB2}">
          <p14:sldIdLst>
            <p14:sldId id="271"/>
            <p14:sldId id="272"/>
            <p14:sldId id="273"/>
            <p14:sldId id="274"/>
          </p14:sldIdLst>
        </p14:section>
        <p14:section name="global variables" id="{0458ABC4-0E12-482C-9129-23B466F0BE4B}">
          <p14:sldIdLst>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3/15/2021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3/15/2021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8- Scope</a:t>
            </a:r>
          </a:p>
        </p:txBody>
      </p:sp>
    </p:spTree>
    <p:extLst>
      <p:ext uri="{BB962C8B-B14F-4D97-AF65-F5344CB8AC3E}">
        <p14:creationId xmlns:p14="http://schemas.microsoft.com/office/powerpoint/2010/main" val="1785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p:txBody>
          <a:bodyPr>
            <a:normAutofit lnSpcReduction="10000"/>
          </a:bodyPr>
          <a:lstStyle/>
          <a:p>
            <a:r>
              <a:rPr lang="en-US" dirty="0"/>
              <a:t>In programming We have a very important concept called scope which refers to the region of the code where a variable is defined</a:t>
            </a:r>
          </a:p>
          <a:p>
            <a:endParaRPr lang="en-US" dirty="0"/>
          </a:p>
          <a:p>
            <a:endParaRPr lang="en-US" dirty="0"/>
          </a:p>
          <a:p>
            <a:endParaRPr lang="en-US" dirty="0"/>
          </a:p>
          <a:p>
            <a:endParaRPr lang="en-US" dirty="0"/>
          </a:p>
          <a:p>
            <a:endParaRPr lang="en-US" dirty="0"/>
          </a:p>
          <a:p>
            <a:endParaRPr lang="en-US" dirty="0"/>
          </a:p>
          <a:p>
            <a:r>
              <a:rPr lang="en-US" dirty="0"/>
              <a:t>The scope of this variable is the greet function</a:t>
            </a:r>
          </a:p>
          <a:p>
            <a:endParaRPr lang="en-US" dirty="0"/>
          </a:p>
        </p:txBody>
      </p:sp>
      <p:pic>
        <p:nvPicPr>
          <p:cNvPr id="5" name="Picture 4">
            <a:extLst>
              <a:ext uri="{FF2B5EF4-FFF2-40B4-BE49-F238E27FC236}">
                <a16:creationId xmlns:a16="http://schemas.microsoft.com/office/drawing/2014/main" id="{2B12D790-B2BF-40C9-8747-17DF93C52E7E}"/>
              </a:ext>
            </a:extLst>
          </p:cNvPr>
          <p:cNvPicPr>
            <a:picLocks noChangeAspect="1"/>
          </p:cNvPicPr>
          <p:nvPr/>
        </p:nvPicPr>
        <p:blipFill>
          <a:blip r:embed="rId2"/>
          <a:stretch>
            <a:fillRect/>
          </a:stretch>
        </p:blipFill>
        <p:spPr>
          <a:xfrm>
            <a:off x="0" y="2768066"/>
            <a:ext cx="12192002" cy="2466456"/>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BB65-D5FD-4D4C-B7FF-D859B0009C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DCF09F-4C22-437B-8236-6F315F4EF8EA}"/>
              </a:ext>
            </a:extLst>
          </p:cNvPr>
          <p:cNvSpPr>
            <a:spLocks noGrp="1"/>
          </p:cNvSpPr>
          <p:nvPr>
            <p:ph idx="1"/>
          </p:nvPr>
        </p:nvSpPr>
        <p:spPr/>
        <p:txBody>
          <a:bodyPr/>
          <a:lstStyle/>
          <a:p>
            <a:r>
              <a:rPr lang="en-US" dirty="0"/>
              <a:t>The same rule applies to the parameters of our functions.</a:t>
            </a:r>
          </a:p>
          <a:p>
            <a:r>
              <a:rPr lang="en-US" dirty="0"/>
              <a:t>The scope of the name and message variables are the greet function and we refer to these variables as local variables in this function</a:t>
            </a:r>
          </a:p>
          <a:p>
            <a:r>
              <a:rPr lang="en-US" dirty="0"/>
              <a:t>Their local in this function which means they don’t exist anywhere else</a:t>
            </a:r>
          </a:p>
        </p:txBody>
      </p:sp>
      <p:pic>
        <p:nvPicPr>
          <p:cNvPr id="4" name="Picture 3">
            <a:extLst>
              <a:ext uri="{FF2B5EF4-FFF2-40B4-BE49-F238E27FC236}">
                <a16:creationId xmlns:a16="http://schemas.microsoft.com/office/drawing/2014/main" id="{1CEF06DD-A904-402E-A9E9-9DAEAF3B467C}"/>
              </a:ext>
            </a:extLst>
          </p:cNvPr>
          <p:cNvPicPr>
            <a:picLocks noChangeAspect="1"/>
          </p:cNvPicPr>
          <p:nvPr/>
        </p:nvPicPr>
        <p:blipFill>
          <a:blip r:embed="rId2"/>
          <a:stretch>
            <a:fillRect/>
          </a:stretch>
        </p:blipFill>
        <p:spPr>
          <a:xfrm>
            <a:off x="980049" y="4001294"/>
            <a:ext cx="10231902" cy="1966130"/>
          </a:xfrm>
          <a:prstGeom prst="rect">
            <a:avLst/>
          </a:prstGeom>
        </p:spPr>
      </p:pic>
    </p:spTree>
    <p:extLst>
      <p:ext uri="{BB962C8B-B14F-4D97-AF65-F5344CB8AC3E}">
        <p14:creationId xmlns:p14="http://schemas.microsoft.com/office/powerpoint/2010/main" val="89880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03AD-696A-46A9-AEDB-59BCF2A94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57B32C-F62B-425F-9460-0493D7EBCA42}"/>
              </a:ext>
            </a:extLst>
          </p:cNvPr>
          <p:cNvSpPr>
            <a:spLocks noGrp="1"/>
          </p:cNvSpPr>
          <p:nvPr>
            <p:ph idx="1"/>
          </p:nvPr>
        </p:nvSpPr>
        <p:spPr/>
        <p:txBody>
          <a:bodyPr/>
          <a:lstStyle/>
          <a:p>
            <a:r>
              <a:rPr lang="en-US" dirty="0"/>
              <a:t>And that means we can have another function. Let's say send email with a parameter with the same name. Here we can have a message variable. But this message variable is completely different from the message variable we have in the greet function.</a:t>
            </a:r>
          </a:p>
          <a:p>
            <a:r>
              <a:rPr lang="en-US" dirty="0"/>
              <a:t>And of course the same rule applies to the name parameters in these functions. they are completely separate.</a:t>
            </a:r>
          </a:p>
        </p:txBody>
      </p:sp>
      <p:pic>
        <p:nvPicPr>
          <p:cNvPr id="4" name="Picture 3">
            <a:extLst>
              <a:ext uri="{FF2B5EF4-FFF2-40B4-BE49-F238E27FC236}">
                <a16:creationId xmlns:a16="http://schemas.microsoft.com/office/drawing/2014/main" id="{A7189920-2599-4F78-8F4E-0C4BF48A6233}"/>
              </a:ext>
            </a:extLst>
          </p:cNvPr>
          <p:cNvPicPr>
            <a:picLocks noChangeAspect="1"/>
          </p:cNvPicPr>
          <p:nvPr/>
        </p:nvPicPr>
        <p:blipFill>
          <a:blip r:embed="rId2"/>
          <a:stretch>
            <a:fillRect/>
          </a:stretch>
        </p:blipFill>
        <p:spPr>
          <a:xfrm>
            <a:off x="7116191" y="3981157"/>
            <a:ext cx="5075809" cy="2876843"/>
          </a:xfrm>
          <a:prstGeom prst="rect">
            <a:avLst/>
          </a:prstGeom>
        </p:spPr>
      </p:pic>
    </p:spTree>
    <p:extLst>
      <p:ext uri="{BB962C8B-B14F-4D97-AF65-F5344CB8AC3E}">
        <p14:creationId xmlns:p14="http://schemas.microsoft.com/office/powerpoint/2010/main" val="287516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0732-58E1-4C74-9D0A-2388902772CD}"/>
              </a:ext>
            </a:extLst>
          </p:cNvPr>
          <p:cNvSpPr>
            <a:spLocks noGrp="1"/>
          </p:cNvSpPr>
          <p:nvPr>
            <p:ph type="title"/>
          </p:nvPr>
        </p:nvSpPr>
        <p:spPr/>
        <p:txBody>
          <a:bodyPr/>
          <a:lstStyle/>
          <a:p>
            <a:r>
              <a:rPr lang="en-US" dirty="0"/>
              <a:t>These local variables have a short lifetime. </a:t>
            </a:r>
          </a:p>
        </p:txBody>
      </p:sp>
      <p:sp>
        <p:nvSpPr>
          <p:cNvPr id="3" name="Content Placeholder 2">
            <a:extLst>
              <a:ext uri="{FF2B5EF4-FFF2-40B4-BE49-F238E27FC236}">
                <a16:creationId xmlns:a16="http://schemas.microsoft.com/office/drawing/2014/main" id="{BBEE6A8B-0773-44E9-8541-2B90F9693970}"/>
              </a:ext>
            </a:extLst>
          </p:cNvPr>
          <p:cNvSpPr>
            <a:spLocks noGrp="1"/>
          </p:cNvSpPr>
          <p:nvPr>
            <p:ph idx="1"/>
          </p:nvPr>
        </p:nvSpPr>
        <p:spPr/>
        <p:txBody>
          <a:bodyPr/>
          <a:lstStyle/>
          <a:p>
            <a:r>
              <a:rPr lang="en-US" dirty="0"/>
              <a:t>Python interpreter will allocate some memory and have the name and message variables reference those memory locations.</a:t>
            </a:r>
          </a:p>
          <a:p>
            <a:r>
              <a:rPr lang="en-US" dirty="0"/>
              <a:t>when we finish executing the greet function because these variables are not referenced or used anywhere else eventually they get garbage collected, which means Python Interpreter will release the memory that allocated for these variables.</a:t>
            </a:r>
          </a:p>
        </p:txBody>
      </p:sp>
      <p:pic>
        <p:nvPicPr>
          <p:cNvPr id="4" name="Picture 3">
            <a:extLst>
              <a:ext uri="{FF2B5EF4-FFF2-40B4-BE49-F238E27FC236}">
                <a16:creationId xmlns:a16="http://schemas.microsoft.com/office/drawing/2014/main" id="{5321E189-21DF-439E-A464-55C573686192}"/>
              </a:ext>
            </a:extLst>
          </p:cNvPr>
          <p:cNvPicPr>
            <a:picLocks noChangeAspect="1"/>
          </p:cNvPicPr>
          <p:nvPr/>
        </p:nvPicPr>
        <p:blipFill>
          <a:blip r:embed="rId2"/>
          <a:stretch>
            <a:fillRect/>
          </a:stretch>
        </p:blipFill>
        <p:spPr>
          <a:xfrm>
            <a:off x="8025027" y="3981157"/>
            <a:ext cx="4166973" cy="2876843"/>
          </a:xfrm>
          <a:prstGeom prst="rect">
            <a:avLst/>
          </a:prstGeom>
        </p:spPr>
      </p:pic>
    </p:spTree>
    <p:extLst>
      <p:ext uri="{BB962C8B-B14F-4D97-AF65-F5344CB8AC3E}">
        <p14:creationId xmlns:p14="http://schemas.microsoft.com/office/powerpoint/2010/main" val="179669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D1E3-0F4A-4BB6-BE13-1EBFF0DD09B4}"/>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8E41B409-B20D-4F28-A60C-10D4A0F43A24}"/>
              </a:ext>
            </a:extLst>
          </p:cNvPr>
          <p:cNvSpPr>
            <a:spLocks noGrp="1"/>
          </p:cNvSpPr>
          <p:nvPr>
            <p:ph idx="1"/>
          </p:nvPr>
        </p:nvSpPr>
        <p:spPr/>
        <p:txBody>
          <a:bodyPr>
            <a:normAutofit lnSpcReduction="10000"/>
          </a:bodyPr>
          <a:lstStyle/>
          <a:p>
            <a:r>
              <a:rPr lang="en-US" dirty="0"/>
              <a:t>In contrast to local variables, we have global variables.</a:t>
            </a:r>
          </a:p>
          <a:p>
            <a:r>
              <a:rPr lang="en-US" dirty="0"/>
              <a:t>Message is global variable which means it’s accessible anywhere in this file, So the scope of this variable is this file. We can use it anywhere in this file in any functions or outside of a function.</a:t>
            </a:r>
          </a:p>
          <a:p>
            <a:r>
              <a:rPr lang="en-US" dirty="0"/>
              <a:t>Now for this reason, global variables stay in memory for a longer period of time until they are garbage collected</a:t>
            </a:r>
          </a:p>
          <a:p>
            <a:r>
              <a:rPr lang="en-US" dirty="0"/>
              <a:t>And you should not use them that often. </a:t>
            </a:r>
          </a:p>
          <a:p>
            <a:r>
              <a:rPr lang="en-US" dirty="0"/>
              <a:t>In fact global variables are really evil.</a:t>
            </a:r>
          </a:p>
          <a:p>
            <a:r>
              <a:rPr lang="en-US" dirty="0"/>
              <a:t>so as a best practice create functions with parameters and local variables.</a:t>
            </a:r>
          </a:p>
        </p:txBody>
      </p:sp>
      <p:pic>
        <p:nvPicPr>
          <p:cNvPr id="5" name="Picture 4">
            <a:extLst>
              <a:ext uri="{FF2B5EF4-FFF2-40B4-BE49-F238E27FC236}">
                <a16:creationId xmlns:a16="http://schemas.microsoft.com/office/drawing/2014/main" id="{F55F2785-F7AE-4808-9234-4FE7CA648D15}"/>
              </a:ext>
            </a:extLst>
          </p:cNvPr>
          <p:cNvPicPr>
            <a:picLocks noChangeAspect="1"/>
          </p:cNvPicPr>
          <p:nvPr/>
        </p:nvPicPr>
        <p:blipFill>
          <a:blip r:embed="rId2"/>
          <a:stretch>
            <a:fillRect/>
          </a:stretch>
        </p:blipFill>
        <p:spPr>
          <a:xfrm>
            <a:off x="9439422" y="-1725"/>
            <a:ext cx="2752578" cy="2242448"/>
          </a:xfrm>
          <a:prstGeom prst="rect">
            <a:avLst/>
          </a:prstGeom>
        </p:spPr>
      </p:pic>
    </p:spTree>
    <p:extLst>
      <p:ext uri="{BB962C8B-B14F-4D97-AF65-F5344CB8AC3E}">
        <p14:creationId xmlns:p14="http://schemas.microsoft.com/office/powerpoint/2010/main" val="9271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5189-43FB-4187-BE5F-5BEC3CA689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614623-807D-4314-9199-5B14BB10C8F8}"/>
              </a:ext>
            </a:extLst>
          </p:cNvPr>
          <p:cNvSpPr>
            <a:spLocks noGrp="1"/>
          </p:cNvSpPr>
          <p:nvPr>
            <p:ph idx="1"/>
          </p:nvPr>
        </p:nvSpPr>
        <p:spPr/>
        <p:txBody>
          <a:bodyPr/>
          <a:lstStyle/>
          <a:p>
            <a:r>
              <a:rPr lang="en-US" dirty="0"/>
              <a:t>by default Python interpreter treats this message variable as a local variable at the greet function, even though it has the same name as the global variable that we have on line one. So these two variables are separate.</a:t>
            </a:r>
          </a:p>
        </p:txBody>
      </p:sp>
      <p:pic>
        <p:nvPicPr>
          <p:cNvPr id="4" name="Picture 3">
            <a:extLst>
              <a:ext uri="{FF2B5EF4-FFF2-40B4-BE49-F238E27FC236}">
                <a16:creationId xmlns:a16="http://schemas.microsoft.com/office/drawing/2014/main" id="{854F7483-4E10-4DBB-97AB-ADE71D6D55EA}"/>
              </a:ext>
            </a:extLst>
          </p:cNvPr>
          <p:cNvPicPr>
            <a:picLocks noChangeAspect="1"/>
          </p:cNvPicPr>
          <p:nvPr/>
        </p:nvPicPr>
        <p:blipFill>
          <a:blip r:embed="rId2"/>
          <a:stretch>
            <a:fillRect/>
          </a:stretch>
        </p:blipFill>
        <p:spPr>
          <a:xfrm>
            <a:off x="7193066" y="3193366"/>
            <a:ext cx="4998933" cy="3664634"/>
          </a:xfrm>
          <a:prstGeom prst="rect">
            <a:avLst/>
          </a:prstGeom>
        </p:spPr>
      </p:pic>
    </p:spTree>
    <p:extLst>
      <p:ext uri="{BB962C8B-B14F-4D97-AF65-F5344CB8AC3E}">
        <p14:creationId xmlns:p14="http://schemas.microsoft.com/office/powerpoint/2010/main" val="3306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53FA-DC27-4DF2-80B0-01D0EBA11C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D23D17-4454-4007-B1F7-DA2D4DDC8A81}"/>
              </a:ext>
            </a:extLst>
          </p:cNvPr>
          <p:cNvSpPr>
            <a:spLocks noGrp="1"/>
          </p:cNvSpPr>
          <p:nvPr>
            <p:ph idx="1"/>
          </p:nvPr>
        </p:nvSpPr>
        <p:spPr/>
        <p:txBody>
          <a:bodyPr/>
          <a:lstStyle/>
          <a:p>
            <a:r>
              <a:rPr lang="en-US" dirty="0"/>
              <a:t>Bad practice:</a:t>
            </a:r>
          </a:p>
          <a:p>
            <a:pPr lvl="1"/>
            <a:r>
              <a:rPr lang="en-US" dirty="0"/>
              <a:t>modify the value of this global message variable inside of a function.</a:t>
            </a:r>
          </a:p>
          <a:p>
            <a:pPr lvl="1"/>
            <a:r>
              <a:rPr lang="en-US" dirty="0"/>
              <a:t>you should avoid it at all times.</a:t>
            </a:r>
          </a:p>
          <a:p>
            <a:r>
              <a:rPr lang="en-US" dirty="0"/>
              <a:t>When Python interpreter sees this line it will realize that in this function we want to use the global message variable so it will not define a local variable in this function.</a:t>
            </a:r>
          </a:p>
        </p:txBody>
      </p:sp>
      <p:pic>
        <p:nvPicPr>
          <p:cNvPr id="5" name="Picture 4">
            <a:extLst>
              <a:ext uri="{FF2B5EF4-FFF2-40B4-BE49-F238E27FC236}">
                <a16:creationId xmlns:a16="http://schemas.microsoft.com/office/drawing/2014/main" id="{7227911A-8BFC-49FA-993D-C9B095953499}"/>
              </a:ext>
            </a:extLst>
          </p:cNvPr>
          <p:cNvPicPr>
            <a:picLocks noChangeAspect="1"/>
          </p:cNvPicPr>
          <p:nvPr/>
        </p:nvPicPr>
        <p:blipFill>
          <a:blip r:embed="rId2"/>
          <a:stretch>
            <a:fillRect/>
          </a:stretch>
        </p:blipFill>
        <p:spPr>
          <a:xfrm>
            <a:off x="276741" y="4445000"/>
            <a:ext cx="11638517" cy="2413000"/>
          </a:xfrm>
          <a:prstGeom prst="rect">
            <a:avLst/>
          </a:prstGeom>
        </p:spPr>
      </p:pic>
    </p:spTree>
    <p:extLst>
      <p:ext uri="{BB962C8B-B14F-4D97-AF65-F5344CB8AC3E}">
        <p14:creationId xmlns:p14="http://schemas.microsoft.com/office/powerpoint/2010/main" val="131213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C995-ABA8-4F50-9843-1EB7487E0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7CEF8C-1488-40AE-8E4C-7323DE3E1EA0}"/>
              </a:ext>
            </a:extLst>
          </p:cNvPr>
          <p:cNvSpPr>
            <a:spLocks noGrp="1"/>
          </p:cNvSpPr>
          <p:nvPr>
            <p:ph idx="1"/>
          </p:nvPr>
        </p:nvSpPr>
        <p:spPr/>
        <p:txBody>
          <a:bodyPr>
            <a:normAutofit fontScale="92500"/>
          </a:bodyPr>
          <a:lstStyle/>
          <a:p>
            <a:r>
              <a:rPr lang="en-US" dirty="0"/>
              <a:t>Why is this bad? Because it is possible that you might have multiple functions that rely on the value of this global variable. If you accidentally or deliberately change the value of this global variable in one function this might have a side effect in other functions. Those functions may not behave properly. and this way we can create a bug in our program.</a:t>
            </a:r>
          </a:p>
          <a:p>
            <a:endParaRPr lang="en-US" dirty="0"/>
          </a:p>
          <a:p>
            <a:r>
              <a:rPr lang="en-US" dirty="0"/>
              <a:t>So global variables have always been bad. This is not a python thing. This is a discussion that's been going on for decades. Avoid them as much as you can. or if there are situations that you really need to define a variable globally in a file that's okay. But o not modify it in a function as you see here.</a:t>
            </a:r>
          </a:p>
        </p:txBody>
      </p:sp>
    </p:spTree>
    <p:extLst>
      <p:ext uri="{BB962C8B-B14F-4D97-AF65-F5344CB8AC3E}">
        <p14:creationId xmlns:p14="http://schemas.microsoft.com/office/powerpoint/2010/main" val="171178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550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8- Scope</vt:lpstr>
      <vt:lpstr>PowerPoint Presentation</vt:lpstr>
      <vt:lpstr>PowerPoint Presentation</vt:lpstr>
      <vt:lpstr>PowerPoint Presentation</vt:lpstr>
      <vt:lpstr>These local variables have a short lifetime. </vt:lpstr>
      <vt:lpstr>Global variables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17</cp:revision>
  <dcterms:created xsi:type="dcterms:W3CDTF">2020-11-11T18:07:57Z</dcterms:created>
  <dcterms:modified xsi:type="dcterms:W3CDTF">2021-03-15T16:54:09Z</dcterms:modified>
</cp:coreProperties>
</file>