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1" r:id="rId4"/>
    <p:sldId id="282" r:id="rId5"/>
    <p:sldId id="272" r:id="rId6"/>
    <p:sldId id="283" r:id="rId7"/>
    <p:sldId id="284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18- Sets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FB0A-F00D-4BD2-BEC3-5D668FF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0" y="365125"/>
            <a:ext cx="11844799" cy="1325563"/>
          </a:xfrm>
        </p:spPr>
        <p:txBody>
          <a:bodyPr/>
          <a:lstStyle/>
          <a:p>
            <a:r>
              <a:rPr lang="en-US" dirty="0"/>
              <a:t>setObject1 </a:t>
            </a:r>
            <a:r>
              <a:rPr lang="en-US" dirty="0">
                <a:solidFill>
                  <a:srgbClr val="00B050"/>
                </a:solidFill>
              </a:rPr>
              <a:t>&amp;</a:t>
            </a:r>
            <a:r>
              <a:rPr lang="en-US" dirty="0"/>
              <a:t> setOunion2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Intersection of two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993D-1D16-4CA5-A030-87DEC792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new set that includes all the items that are in both first and second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C0C0C-1ACB-4217-AB3C-6AB5AFF3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5874"/>
            <a:ext cx="4864629" cy="2145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E3C25-6820-497A-9949-9721DCBC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6427"/>
            <a:ext cx="2663522" cy="8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3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850B-4414-456E-819A-94164A54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setObject1 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en-US" dirty="0"/>
              <a:t> setOunion2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the difference between two 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AB4D-F8D5-401E-A375-6C3456DA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set has this additional numbers that we don't have in the second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79A39-F638-4E0F-8D4D-BE4B5284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186"/>
            <a:ext cx="4670401" cy="245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F8C88-2148-48D2-93F0-8711DA7A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1373"/>
            <a:ext cx="2582457" cy="11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593A-311A-499F-8FAF-A72625E3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365125"/>
            <a:ext cx="11137490" cy="1325563"/>
          </a:xfrm>
        </p:spPr>
        <p:txBody>
          <a:bodyPr/>
          <a:lstStyle/>
          <a:p>
            <a:r>
              <a:rPr lang="en-US" dirty="0"/>
              <a:t>setObject1 </a:t>
            </a:r>
            <a:r>
              <a:rPr lang="en-US" dirty="0">
                <a:solidFill>
                  <a:srgbClr val="00B050"/>
                </a:solidFill>
              </a:rPr>
              <a:t>^</a:t>
            </a:r>
            <a:r>
              <a:rPr lang="en-US" dirty="0"/>
              <a:t> setOunion2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Symmetric difference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1951-D05D-4532-8139-0ACC95B5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return the items that are either in the first or second set. but not both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CE132-E3F0-4D62-B404-DCE24499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5439"/>
            <a:ext cx="4482539" cy="2714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9AE47-7827-4344-90D4-519DCBF4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03" y="2775439"/>
            <a:ext cx="2767232" cy="17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06A1-E31C-4F53-9625-6F02C3E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are unordered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8325-4875-4C2D-AC55-E370E606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lists they’re unordered collection which means the items that we have in the set are not in sequence so we cannot access them using an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BB933-8CA3-410A-852B-D5099CE6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6810"/>
            <a:ext cx="4995578" cy="3414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F4F1B-4DB6-4A1F-84B9-CD14284F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51" y="3246810"/>
            <a:ext cx="5887149" cy="36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0C51-AC5E-438E-865E-9E8EE1E6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anObject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setObject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9E47-ACE8-443F-8473-41D47A63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the existence of an item in 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C7235-8CB2-474C-8CB8-3DD5295C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4937"/>
            <a:ext cx="4230858" cy="3282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DCB1E-A3BD-4D40-BA34-35D05A8C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26" y="2894937"/>
            <a:ext cx="2664436" cy="18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980B-D559-4F3D-B866-A75B96A0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B45A-637F-428A-B3FE-200A3128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is</a:t>
            </a:r>
          </a:p>
          <a:p>
            <a:pPr lvl="1"/>
            <a:r>
              <a:rPr lang="en-US" sz="2800" dirty="0"/>
              <a:t>An unordered collection. They're not in sequence. </a:t>
            </a:r>
          </a:p>
          <a:p>
            <a:pPr lvl="2"/>
            <a:r>
              <a:rPr lang="en-US" sz="2800" dirty="0"/>
              <a:t>so we cannot access them using an index</a:t>
            </a:r>
          </a:p>
          <a:p>
            <a:pPr lvl="1"/>
            <a:r>
              <a:rPr lang="en-US" sz="2800" dirty="0"/>
              <a:t>unique items. We cannot have duplicates. </a:t>
            </a:r>
          </a:p>
        </p:txBody>
      </p:sp>
    </p:spTree>
    <p:extLst>
      <p:ext uri="{BB962C8B-B14F-4D97-AF65-F5344CB8AC3E}">
        <p14:creationId xmlns:p14="http://schemas.microsoft.com/office/powerpoint/2010/main" val="60956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712C-A5E6-416D-AD85-B360AC01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338B8-327C-4321-959E-82F052D59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532437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sz="2400" dirty="0"/>
              <a:t>What is a set? </a:t>
            </a:r>
            <a:r>
              <a:rPr lang="en-US" sz="2400" u="dotted" dirty="0"/>
              <a:t>	</a:t>
            </a:r>
            <a:r>
              <a:rPr lang="en-US" sz="2400" dirty="0"/>
              <a:t> 3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set(&lt;</a:t>
            </a:r>
            <a:r>
              <a:rPr lang="en-US" sz="2400" dirty="0" err="1"/>
              <a:t>iterable</a:t>
            </a:r>
            <a:r>
              <a:rPr lang="en-US" sz="2400" dirty="0"/>
              <a:t>&gt;) </a:t>
            </a:r>
            <a:r>
              <a:rPr lang="en-US" sz="2400" dirty="0">
                <a:solidFill>
                  <a:srgbClr val="00B0F0"/>
                </a:solidFill>
              </a:rPr>
              <a:t>|</a:t>
            </a:r>
            <a:r>
              <a:rPr lang="en-US" sz="2400" dirty="0"/>
              <a:t> built in function </a:t>
            </a:r>
            <a:r>
              <a:rPr lang="en-US" sz="2400" u="dotted" dirty="0"/>
              <a:t>	</a:t>
            </a:r>
            <a:r>
              <a:rPr lang="en-US" sz="2400" dirty="0"/>
              <a:t> 4</a:t>
            </a:r>
          </a:p>
          <a:p>
            <a:pPr>
              <a:tabLst>
                <a:tab pos="9601200" algn="l"/>
              </a:tabLst>
            </a:pPr>
            <a:r>
              <a:rPr lang="en-US" sz="2400" dirty="0" err="1"/>
              <a:t>setObject</a:t>
            </a:r>
            <a:r>
              <a:rPr lang="en-US" sz="2400" dirty="0" err="1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00B0F0"/>
                </a:solidFill>
              </a:rPr>
              <a:t>add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anObject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u="dotted" dirty="0"/>
              <a:t>	</a:t>
            </a:r>
            <a:r>
              <a:rPr lang="en-US" sz="2400" dirty="0"/>
              <a:t> 5</a:t>
            </a:r>
          </a:p>
          <a:p>
            <a:pPr>
              <a:tabLst>
                <a:tab pos="9601200" algn="l"/>
              </a:tabLst>
            </a:pPr>
            <a:r>
              <a:rPr lang="en-US" sz="2400" dirty="0" err="1"/>
              <a:t>setObject</a:t>
            </a:r>
            <a:r>
              <a:rPr lang="en-US" sz="2400" dirty="0" err="1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00B0F0"/>
                </a:solidFill>
              </a:rPr>
              <a:t>remove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anObject</a:t>
            </a:r>
            <a:r>
              <a:rPr lang="en-US" sz="2400" dirty="0">
                <a:solidFill>
                  <a:srgbClr val="00B0F0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u="dotted" dirty="0"/>
              <a:t>	</a:t>
            </a:r>
            <a:r>
              <a:rPr lang="en-US" sz="2400" dirty="0"/>
              <a:t> 6</a:t>
            </a:r>
          </a:p>
          <a:p>
            <a:pPr>
              <a:tabLst>
                <a:tab pos="9601200" algn="l"/>
              </a:tabLst>
            </a:pP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setObject</a:t>
            </a:r>
            <a:r>
              <a:rPr lang="en-US" sz="2400" dirty="0"/>
              <a:t>) : integer </a:t>
            </a:r>
            <a:r>
              <a:rPr lang="en-US" sz="2400" dirty="0">
                <a:solidFill>
                  <a:srgbClr val="00B0F0"/>
                </a:solidFill>
              </a:rPr>
              <a:t>|</a:t>
            </a:r>
            <a:r>
              <a:rPr lang="en-US" sz="2400" dirty="0"/>
              <a:t> built in function </a:t>
            </a:r>
            <a:r>
              <a:rPr lang="en-US" sz="2400" u="dotted" dirty="0"/>
              <a:t>	</a:t>
            </a:r>
            <a:r>
              <a:rPr lang="en-US" sz="2400" dirty="0"/>
              <a:t> 7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Where does sets shine? </a:t>
            </a:r>
            <a:r>
              <a:rPr lang="en-US" sz="2400" u="dotted" dirty="0"/>
              <a:t>	</a:t>
            </a:r>
            <a:r>
              <a:rPr lang="en-US" sz="2400" dirty="0"/>
              <a:t> 8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setObject1 </a:t>
            </a:r>
            <a:r>
              <a:rPr lang="en-US" sz="2400" dirty="0">
                <a:solidFill>
                  <a:srgbClr val="00B050"/>
                </a:solidFill>
              </a:rPr>
              <a:t>|</a:t>
            </a:r>
            <a:r>
              <a:rPr lang="en-US" sz="2400" dirty="0"/>
              <a:t> setOunion2 </a:t>
            </a:r>
            <a:r>
              <a:rPr lang="en-US" sz="2400" dirty="0">
                <a:solidFill>
                  <a:srgbClr val="7030A0"/>
                </a:solidFill>
              </a:rPr>
              <a:t>|</a:t>
            </a:r>
            <a:r>
              <a:rPr lang="en-US" sz="2400" dirty="0"/>
              <a:t> union of two sets </a:t>
            </a:r>
            <a:r>
              <a:rPr lang="en-US" sz="2400" u="dotted" dirty="0"/>
              <a:t>	</a:t>
            </a:r>
            <a:r>
              <a:rPr lang="en-US" sz="2400" dirty="0"/>
              <a:t> 9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setObject1 </a:t>
            </a:r>
            <a:r>
              <a:rPr lang="en-US" sz="2400" dirty="0">
                <a:solidFill>
                  <a:srgbClr val="00B050"/>
                </a:solidFill>
              </a:rPr>
              <a:t>&amp;</a:t>
            </a:r>
            <a:r>
              <a:rPr lang="en-US" sz="2400" dirty="0"/>
              <a:t> setOunion2 </a:t>
            </a:r>
            <a:r>
              <a:rPr lang="en-US" sz="2400" dirty="0">
                <a:solidFill>
                  <a:srgbClr val="7030A0"/>
                </a:solidFill>
              </a:rPr>
              <a:t>|</a:t>
            </a:r>
            <a:r>
              <a:rPr lang="en-US" sz="2400" dirty="0"/>
              <a:t> Intersection of two sets </a:t>
            </a:r>
            <a:r>
              <a:rPr lang="en-US" sz="2400" u="dotted" dirty="0"/>
              <a:t>	</a:t>
            </a:r>
            <a:r>
              <a:rPr lang="en-US" sz="2400" dirty="0"/>
              <a:t> 10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setObject1 </a:t>
            </a:r>
            <a:r>
              <a:rPr lang="en-US" sz="2400" dirty="0">
                <a:solidFill>
                  <a:srgbClr val="00B050"/>
                </a:solidFill>
              </a:rPr>
              <a:t>-</a:t>
            </a:r>
            <a:r>
              <a:rPr lang="en-US" sz="2400" dirty="0"/>
              <a:t> setOunion2 </a:t>
            </a:r>
            <a:r>
              <a:rPr lang="en-US" sz="2400" dirty="0">
                <a:solidFill>
                  <a:srgbClr val="7030A0"/>
                </a:solidFill>
              </a:rPr>
              <a:t>|</a:t>
            </a:r>
            <a:r>
              <a:rPr lang="en-US" sz="2400" dirty="0"/>
              <a:t> the difference between two sets </a:t>
            </a:r>
            <a:r>
              <a:rPr lang="en-US" sz="2400" u="dotted" dirty="0"/>
              <a:t>	</a:t>
            </a:r>
            <a:r>
              <a:rPr lang="en-US" sz="2400" dirty="0"/>
              <a:t> 11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setObject1 </a:t>
            </a:r>
            <a:r>
              <a:rPr lang="en-US" sz="2400" dirty="0">
                <a:solidFill>
                  <a:srgbClr val="00B050"/>
                </a:solidFill>
              </a:rPr>
              <a:t>^</a:t>
            </a:r>
            <a:r>
              <a:rPr lang="en-US" sz="2400" dirty="0"/>
              <a:t> setOunion2 </a:t>
            </a:r>
            <a:r>
              <a:rPr lang="en-US" sz="2400" dirty="0">
                <a:solidFill>
                  <a:srgbClr val="7030A0"/>
                </a:solidFill>
              </a:rPr>
              <a:t>|</a:t>
            </a:r>
            <a:r>
              <a:rPr lang="en-US" sz="2400" dirty="0"/>
              <a:t> Symmetric difference </a:t>
            </a:r>
            <a:r>
              <a:rPr lang="en-US" sz="2400" u="dotted" dirty="0"/>
              <a:t>	</a:t>
            </a:r>
            <a:r>
              <a:rPr lang="en-US" sz="2400" dirty="0"/>
              <a:t> 12</a:t>
            </a:r>
          </a:p>
          <a:p>
            <a:pPr>
              <a:tabLst>
                <a:tab pos="9601200" algn="l"/>
              </a:tabLst>
            </a:pPr>
            <a:r>
              <a:rPr lang="en-US" sz="2400" dirty="0"/>
              <a:t>sets are unordered collection </a:t>
            </a:r>
            <a:r>
              <a:rPr lang="en-US" sz="2400" u="dotted" dirty="0"/>
              <a:t>	</a:t>
            </a:r>
            <a:r>
              <a:rPr lang="en-US" sz="2400" dirty="0"/>
              <a:t> 13</a:t>
            </a:r>
          </a:p>
          <a:p>
            <a:pPr>
              <a:tabLst>
                <a:tab pos="9601200" algn="l"/>
              </a:tabLst>
            </a:pPr>
            <a:r>
              <a:rPr lang="en-US" sz="2400" dirty="0" err="1"/>
              <a:t>anObject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setObject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|</a:t>
            </a:r>
            <a:r>
              <a:rPr lang="en-US" sz="2400" dirty="0"/>
              <a:t> in operator </a:t>
            </a:r>
            <a:r>
              <a:rPr lang="en-US" sz="2400" u="dotted" dirty="0"/>
              <a:t>	</a:t>
            </a:r>
            <a:r>
              <a:rPr lang="en-US" sz="2400" dirty="0"/>
              <a:t> 14</a:t>
            </a:r>
          </a:p>
          <a:p>
            <a:pPr>
              <a:tabLst>
                <a:tab pos="9601200" algn="l"/>
              </a:tabLst>
            </a:pPr>
            <a:endParaRPr lang="en-US" sz="2400" dirty="0"/>
          </a:p>
          <a:p>
            <a:pPr>
              <a:tabLst>
                <a:tab pos="9601200" algn="l"/>
              </a:tabLst>
            </a:pPr>
            <a:endParaRPr lang="en-US" sz="2400" dirty="0"/>
          </a:p>
          <a:p>
            <a:pPr>
              <a:tabLst>
                <a:tab pos="9601200" algn="l"/>
              </a:tabLst>
            </a:pPr>
            <a:endParaRPr lang="en-US" sz="2400" dirty="0"/>
          </a:p>
          <a:p>
            <a:pPr>
              <a:tabLst>
                <a:tab pos="9601200" algn="l"/>
              </a:tabLst>
            </a:pPr>
            <a:endParaRPr lang="en-US" sz="2400" dirty="0"/>
          </a:p>
          <a:p>
            <a:pPr>
              <a:tabLst>
                <a:tab pos="9601200" algn="l"/>
              </a:tabLst>
            </a:pPr>
            <a:endParaRPr lang="en-US" sz="2400" dirty="0"/>
          </a:p>
          <a:p>
            <a:pPr>
              <a:tabLst>
                <a:tab pos="96012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39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</a:t>
            </a:r>
          </a:p>
          <a:p>
            <a:r>
              <a:rPr lang="en-US" dirty="0"/>
              <a:t>with no duplicates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9F1C1-3C2F-43F2-823C-9C11034C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0497"/>
            <a:ext cx="8088574" cy="9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set(&lt;</a:t>
            </a:r>
            <a:r>
              <a:rPr lang="en-US" dirty="0" err="1"/>
              <a:t>iterable</a:t>
            </a:r>
            <a:r>
              <a:rPr lang="en-US" dirty="0"/>
              <a:t>&gt;)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an </a:t>
            </a:r>
            <a:r>
              <a:rPr lang="en-US" dirty="0" err="1"/>
              <a:t>iterable</a:t>
            </a:r>
            <a:r>
              <a:rPr lang="en-US" dirty="0"/>
              <a:t> to 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3419-B517-46B3-B875-F46AE51D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6313"/>
            <a:ext cx="3667125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535DF-C3A1-4EF9-8721-796CBC1D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74468"/>
            <a:ext cx="569992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6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40-7CD9-4051-8ED0-2CD06BDC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add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E7FC-2AE9-465D-85BF-9527FCBE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5687D-2BDB-47F9-80E8-EDC2F209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50056" cy="1527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80434-B3A7-4AD1-BA23-25849AED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0671"/>
            <a:ext cx="3132110" cy="6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6CBB-B68F-4730-8261-1177928A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setObject</a:t>
            </a:r>
            <a:r>
              <a:rPr lang="en-US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remove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anObject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A23D-7CDE-41C3-9EE8-D193E698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04453-3501-4645-A80A-7BE5316A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02085" cy="1679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F822C-3F3E-4A67-BE42-0816BE7F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9306"/>
            <a:ext cx="2127334" cy="5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6CBB-B68F-4730-8261-1177928A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setObject</a:t>
            </a:r>
            <a:r>
              <a:rPr lang="en-US" dirty="0"/>
              <a:t>) : integer </a:t>
            </a:r>
            <a:r>
              <a:rPr lang="en-US" dirty="0">
                <a:solidFill>
                  <a:srgbClr val="00B0F0"/>
                </a:solidFill>
              </a:rPr>
              <a:t>|</a:t>
            </a:r>
            <a:r>
              <a:rPr lang="en-US" dirty="0"/>
              <a:t> built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A23D-7CDE-41C3-9EE8-D193E698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1CFC6-FC2A-4B50-A65E-5BF6826E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24896" cy="13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D2CD2-D731-4979-9E3C-57B6B913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0778"/>
            <a:ext cx="1159867" cy="7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9156-3A8D-498C-99D3-3D57F3A9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sets shine?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209B-B800-4BA6-ADDA-EB1927D8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sets shine are in the powerful mathematical operations that are supported by them.</a:t>
            </a:r>
          </a:p>
        </p:txBody>
      </p:sp>
    </p:spTree>
    <p:extLst>
      <p:ext uri="{BB962C8B-B14F-4D97-AF65-F5344CB8AC3E}">
        <p14:creationId xmlns:p14="http://schemas.microsoft.com/office/powerpoint/2010/main" val="263246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23B6-FED5-489C-9A53-14842C2C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setObject1 </a:t>
            </a:r>
            <a:r>
              <a:rPr lang="en-US" dirty="0">
                <a:solidFill>
                  <a:srgbClr val="00B050"/>
                </a:solidFill>
              </a:rPr>
              <a:t>|</a:t>
            </a:r>
            <a:r>
              <a:rPr lang="en-US" dirty="0"/>
              <a:t> setOunion2 </a:t>
            </a:r>
            <a:r>
              <a:rPr lang="en-US" dirty="0">
                <a:solidFill>
                  <a:srgbClr val="7030A0"/>
                </a:solidFill>
              </a:rPr>
              <a:t>|</a:t>
            </a:r>
            <a:r>
              <a:rPr lang="en-US" dirty="0"/>
              <a:t> union of two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D291-6781-437D-B888-8AFC26C2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a new set that includes all the items that are either in the first or in the second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C7AFB-32B0-47B8-8681-695C6A65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5307"/>
            <a:ext cx="5164488" cy="1977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0E079-4F4D-4592-9872-C6421244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42925"/>
            <a:ext cx="3663462" cy="5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7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363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18- Sets</vt:lpstr>
      <vt:lpstr>context</vt:lpstr>
      <vt:lpstr>What is a set?</vt:lpstr>
      <vt:lpstr>set(&lt;iterable&gt;) | built in function</vt:lpstr>
      <vt:lpstr>setObject.add(anObject)</vt:lpstr>
      <vt:lpstr>setObject.remove(anObject)</vt:lpstr>
      <vt:lpstr>len(setObject) : integer | built in function</vt:lpstr>
      <vt:lpstr>Where does sets shine?</vt:lpstr>
      <vt:lpstr>setObject1 | setOunion2 | union of two sets</vt:lpstr>
      <vt:lpstr>setObject1 &amp; setOunion2 | Intersection of two sets</vt:lpstr>
      <vt:lpstr>setObject1 - setOunion2 | the difference between two sets </vt:lpstr>
      <vt:lpstr>setObject1 ^ setOunion2 | Symmetric difference </vt:lpstr>
      <vt:lpstr>sets are unordered collection</vt:lpstr>
      <vt:lpstr>anObject in setObject | in operator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21</cp:revision>
  <dcterms:created xsi:type="dcterms:W3CDTF">2020-11-11T18:07:57Z</dcterms:created>
  <dcterms:modified xsi:type="dcterms:W3CDTF">2021-04-03T15:19:51Z</dcterms:modified>
</cp:coreProperties>
</file>