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2" r:id="rId4"/>
    <p:sldId id="273" r:id="rId5"/>
    <p:sldId id="274" r:id="rId6"/>
    <p:sldId id="275" r:id="rId7"/>
    <p:sldId id="277"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 id="279"/>
          </p14:sldIdLst>
        </p14:section>
        <p14:section name="Untitled Section" id="{CFAE2D85-6151-43F1-BFB9-676841BE5AB2}">
          <p14:sldIdLst>
            <p14:sldId id="272"/>
            <p14:sldId id="273"/>
            <p14:sldId id="274"/>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21- Generator Expressions</a:t>
            </a:r>
          </a:p>
        </p:txBody>
      </p:sp>
    </p:spTree>
    <p:extLst>
      <p:ext uri="{BB962C8B-B14F-4D97-AF65-F5344CB8AC3E}">
        <p14:creationId xmlns:p14="http://schemas.microsoft.com/office/powerpoint/2010/main" val="1785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8E0-2E32-462A-A726-22A91DDEA8EF}"/>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01DC69B0-5BD2-47A6-B2D3-9473890CBD25}"/>
              </a:ext>
            </a:extLst>
          </p:cNvPr>
          <p:cNvSpPr>
            <a:spLocks noGrp="1"/>
          </p:cNvSpPr>
          <p:nvPr>
            <p:ph idx="1"/>
          </p:nvPr>
        </p:nvSpPr>
        <p:spPr/>
        <p:txBody>
          <a:bodyPr>
            <a:normAutofit/>
          </a:bodyPr>
          <a:lstStyle/>
          <a:p>
            <a:pPr>
              <a:tabLst>
                <a:tab pos="9601200" algn="l"/>
              </a:tabLst>
            </a:pPr>
            <a:r>
              <a:rPr lang="en-US" dirty="0"/>
              <a:t>generator object </a:t>
            </a:r>
            <a:r>
              <a:rPr lang="en-US" u="dotted" dirty="0"/>
              <a:t>	</a:t>
            </a:r>
            <a:r>
              <a:rPr lang="en-US" dirty="0"/>
              <a:t> 3</a:t>
            </a:r>
          </a:p>
          <a:p>
            <a:pPr>
              <a:tabLst>
                <a:tab pos="9601200" algn="l"/>
              </a:tabLst>
            </a:pPr>
            <a:r>
              <a:rPr lang="en-US" dirty="0"/>
              <a:t>Ex.1 </a:t>
            </a:r>
            <a:r>
              <a:rPr lang="en-US" u="dotted" dirty="0"/>
              <a:t>	</a:t>
            </a:r>
            <a:r>
              <a:rPr lang="en-US" dirty="0"/>
              <a:t> 4</a:t>
            </a:r>
          </a:p>
          <a:p>
            <a:pPr>
              <a:tabLst>
                <a:tab pos="9601200" algn="l"/>
              </a:tabLst>
            </a:pPr>
            <a:r>
              <a:rPr lang="en-US" dirty="0"/>
              <a:t>How you can get the size of an object? </a:t>
            </a:r>
            <a:r>
              <a:rPr lang="en-US" u="dotted" dirty="0"/>
              <a:t>	</a:t>
            </a:r>
            <a:r>
              <a:rPr lang="en-US" dirty="0"/>
              <a:t> 5</a:t>
            </a:r>
          </a:p>
          <a:p>
            <a:pPr lvl="1">
              <a:tabLst>
                <a:tab pos="9601200" algn="l"/>
              </a:tabLst>
            </a:pPr>
            <a:r>
              <a:rPr lang="en-US" sz="2800" dirty="0"/>
              <a:t>Ex.2 </a:t>
            </a:r>
            <a:r>
              <a:rPr lang="en-US" sz="2800" u="dotted" dirty="0"/>
              <a:t>	</a:t>
            </a:r>
            <a:r>
              <a:rPr lang="en-US" sz="2800" dirty="0"/>
              <a:t> 6</a:t>
            </a:r>
          </a:p>
          <a:p>
            <a:pPr>
              <a:tabLst>
                <a:tab pos="9601200" algn="l"/>
              </a:tabLst>
            </a:pPr>
            <a:r>
              <a:rPr lang="en-US" dirty="0"/>
              <a:t>List object size </a:t>
            </a:r>
            <a:r>
              <a:rPr lang="en-US" dirty="0">
                <a:solidFill>
                  <a:srgbClr val="7030A0"/>
                </a:solidFill>
              </a:rPr>
              <a:t>vs</a:t>
            </a:r>
            <a:r>
              <a:rPr lang="en-US" dirty="0"/>
              <a:t> generator object size </a:t>
            </a:r>
            <a:r>
              <a:rPr lang="en-US" u="dotted" dirty="0"/>
              <a:t>	</a:t>
            </a:r>
            <a:r>
              <a:rPr lang="en-US" dirty="0"/>
              <a:t> 7</a:t>
            </a:r>
          </a:p>
          <a:p>
            <a:pPr>
              <a:tabLst>
                <a:tab pos="9601200" algn="l"/>
              </a:tabLst>
            </a:pPr>
            <a:r>
              <a:rPr lang="en-US" dirty="0" err="1"/>
              <a:t>len</a:t>
            </a:r>
            <a:r>
              <a:rPr lang="en-US" dirty="0"/>
              <a:t>(</a:t>
            </a:r>
            <a:r>
              <a:rPr lang="en-US" dirty="0" err="1"/>
              <a:t>generatorObject</a:t>
            </a:r>
            <a:r>
              <a:rPr lang="en-US" dirty="0"/>
              <a:t>) : error </a:t>
            </a:r>
            <a:r>
              <a:rPr lang="en-US" dirty="0">
                <a:solidFill>
                  <a:srgbClr val="7030A0"/>
                </a:solidFill>
              </a:rPr>
              <a:t>|</a:t>
            </a:r>
            <a:r>
              <a:rPr lang="en-US" dirty="0"/>
              <a:t> built in function </a:t>
            </a:r>
            <a:r>
              <a:rPr lang="en-US" u="dotted" dirty="0"/>
              <a:t>	</a:t>
            </a:r>
            <a:r>
              <a:rPr lang="en-US" dirty="0"/>
              <a:t> 8</a:t>
            </a:r>
          </a:p>
        </p:txBody>
      </p:sp>
    </p:spTree>
    <p:extLst>
      <p:ext uri="{BB962C8B-B14F-4D97-AF65-F5344CB8AC3E}">
        <p14:creationId xmlns:p14="http://schemas.microsoft.com/office/powerpoint/2010/main" val="229162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7012-A00F-421A-A1E7-965C8C085E50}"/>
              </a:ext>
            </a:extLst>
          </p:cNvPr>
          <p:cNvSpPr>
            <a:spLocks noGrp="1"/>
          </p:cNvSpPr>
          <p:nvPr>
            <p:ph type="title"/>
          </p:nvPr>
        </p:nvSpPr>
        <p:spPr/>
        <p:txBody>
          <a:bodyPr/>
          <a:lstStyle/>
          <a:p>
            <a:r>
              <a:rPr lang="en-US" dirty="0"/>
              <a:t>generator object</a:t>
            </a:r>
          </a:p>
        </p:txBody>
      </p:sp>
      <p:sp>
        <p:nvSpPr>
          <p:cNvPr id="3" name="Content Placeholder 2">
            <a:extLst>
              <a:ext uri="{FF2B5EF4-FFF2-40B4-BE49-F238E27FC236}">
                <a16:creationId xmlns:a16="http://schemas.microsoft.com/office/drawing/2014/main" id="{FAD3F8BA-09D2-47F5-A02F-DBF5851EBC91}"/>
              </a:ext>
            </a:extLst>
          </p:cNvPr>
          <p:cNvSpPr>
            <a:spLocks noGrp="1"/>
          </p:cNvSpPr>
          <p:nvPr>
            <p:ph idx="1"/>
          </p:nvPr>
        </p:nvSpPr>
        <p:spPr>
          <a:xfrm>
            <a:off x="838200" y="1825625"/>
            <a:ext cx="10515600" cy="4667250"/>
          </a:xfrm>
        </p:spPr>
        <p:txBody>
          <a:bodyPr>
            <a:normAutofit/>
          </a:bodyPr>
          <a:lstStyle/>
          <a:p>
            <a:r>
              <a:rPr lang="en-US" dirty="0"/>
              <a:t> This is perfectly fine; </a:t>
            </a:r>
          </a:p>
          <a:p>
            <a:r>
              <a:rPr lang="en-US" dirty="0"/>
              <a:t>but there are situations that you might be working with a </a:t>
            </a:r>
          </a:p>
          <a:p>
            <a:pPr lvl="1"/>
            <a:r>
              <a:rPr lang="en-US" sz="2800" dirty="0"/>
              <a:t>really large dataset or</a:t>
            </a:r>
          </a:p>
          <a:p>
            <a:pPr lvl="1"/>
            <a:r>
              <a:rPr lang="en-US" sz="2800" dirty="0"/>
              <a:t>perhaps an infinite stream of data</a:t>
            </a:r>
          </a:p>
          <a:p>
            <a:pPr lvl="1"/>
            <a:endParaRPr lang="en-US" sz="2800" dirty="0"/>
          </a:p>
          <a:p>
            <a:r>
              <a:rPr lang="en-US" dirty="0"/>
              <a:t>In those situations, </a:t>
            </a:r>
          </a:p>
          <a:p>
            <a:pPr lvl="1"/>
            <a:r>
              <a:rPr lang="en-US" sz="2800" dirty="0"/>
              <a:t>you shouldn't store all those values in the memory </a:t>
            </a:r>
          </a:p>
          <a:p>
            <a:pPr lvl="2"/>
            <a:r>
              <a:rPr lang="en-US" sz="2800" dirty="0"/>
              <a:t>because that's very memory inefficient.</a:t>
            </a:r>
          </a:p>
          <a:p>
            <a:pPr lvl="1"/>
            <a:r>
              <a:rPr lang="en-US" sz="2800" dirty="0"/>
              <a:t>it’s more efficient to use a generator object</a:t>
            </a:r>
          </a:p>
        </p:txBody>
      </p:sp>
      <p:pic>
        <p:nvPicPr>
          <p:cNvPr id="4" name="Picture 3">
            <a:extLst>
              <a:ext uri="{FF2B5EF4-FFF2-40B4-BE49-F238E27FC236}">
                <a16:creationId xmlns:a16="http://schemas.microsoft.com/office/drawing/2014/main" id="{8F203A97-8252-462D-9366-F3E964C2E5DE}"/>
              </a:ext>
            </a:extLst>
          </p:cNvPr>
          <p:cNvPicPr>
            <a:picLocks noChangeAspect="1"/>
          </p:cNvPicPr>
          <p:nvPr/>
        </p:nvPicPr>
        <p:blipFill>
          <a:blip r:embed="rId2"/>
          <a:stretch>
            <a:fillRect/>
          </a:stretch>
        </p:blipFill>
        <p:spPr>
          <a:xfrm>
            <a:off x="11308292" y="1241822"/>
            <a:ext cx="883708" cy="4374355"/>
          </a:xfrm>
          <a:prstGeom prst="rect">
            <a:avLst/>
          </a:prstGeom>
        </p:spPr>
      </p:pic>
      <p:pic>
        <p:nvPicPr>
          <p:cNvPr id="5" name="Picture 4">
            <a:extLst>
              <a:ext uri="{FF2B5EF4-FFF2-40B4-BE49-F238E27FC236}">
                <a16:creationId xmlns:a16="http://schemas.microsoft.com/office/drawing/2014/main" id="{459A3D25-EDC7-46B6-A249-887F4C5D51E6}"/>
              </a:ext>
            </a:extLst>
          </p:cNvPr>
          <p:cNvPicPr>
            <a:picLocks noChangeAspect="1"/>
          </p:cNvPicPr>
          <p:nvPr/>
        </p:nvPicPr>
        <p:blipFill>
          <a:blip r:embed="rId3"/>
          <a:stretch>
            <a:fillRect/>
          </a:stretch>
        </p:blipFill>
        <p:spPr>
          <a:xfrm>
            <a:off x="5850702" y="0"/>
            <a:ext cx="6341298" cy="1091381"/>
          </a:xfrm>
          <a:prstGeom prst="rect">
            <a:avLst/>
          </a:prstGeom>
        </p:spPr>
      </p:pic>
    </p:spTree>
    <p:extLst>
      <p:ext uri="{BB962C8B-B14F-4D97-AF65-F5344CB8AC3E}">
        <p14:creationId xmlns:p14="http://schemas.microsoft.com/office/powerpoint/2010/main" val="126215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2D6A-446B-4F65-9231-8342F39C7DA0}"/>
              </a:ext>
            </a:extLst>
          </p:cNvPr>
          <p:cNvSpPr>
            <a:spLocks noGrp="1"/>
          </p:cNvSpPr>
          <p:nvPr>
            <p:ph type="title"/>
          </p:nvPr>
        </p:nvSpPr>
        <p:spPr/>
        <p:txBody>
          <a:bodyPr/>
          <a:lstStyle/>
          <a:p>
            <a:r>
              <a:rPr lang="en-US" dirty="0"/>
              <a:t>Ex.1</a:t>
            </a:r>
          </a:p>
        </p:txBody>
      </p:sp>
      <p:sp>
        <p:nvSpPr>
          <p:cNvPr id="3" name="Content Placeholder 2">
            <a:extLst>
              <a:ext uri="{FF2B5EF4-FFF2-40B4-BE49-F238E27FC236}">
                <a16:creationId xmlns:a16="http://schemas.microsoft.com/office/drawing/2014/main" id="{EFC4643A-1637-4ED7-A552-41E9267EABD0}"/>
              </a:ext>
            </a:extLst>
          </p:cNvPr>
          <p:cNvSpPr>
            <a:spLocks noGrp="1"/>
          </p:cNvSpPr>
          <p:nvPr>
            <p:ph idx="1"/>
          </p:nvPr>
        </p:nvSpPr>
        <p:spPr/>
        <p:txBody>
          <a:bodyPr/>
          <a:lstStyle/>
          <a:p>
            <a:r>
              <a:rPr lang="en-US" dirty="0"/>
              <a:t>generator objects are </a:t>
            </a:r>
            <a:r>
              <a:rPr lang="en-US" dirty="0" err="1"/>
              <a:t>iterable</a:t>
            </a:r>
            <a:r>
              <a:rPr lang="en-US" dirty="0"/>
              <a:t>.</a:t>
            </a:r>
          </a:p>
          <a:p>
            <a:r>
              <a:rPr lang="en-US" dirty="0"/>
              <a:t>So just like lists, we can iterate over them. And in each iteration it generate or spit out a new value. So unlike lists, they don't store all the values in memory, they generate a new value in each iteration.</a:t>
            </a:r>
          </a:p>
        </p:txBody>
      </p:sp>
      <p:pic>
        <p:nvPicPr>
          <p:cNvPr id="4" name="Picture 3">
            <a:extLst>
              <a:ext uri="{FF2B5EF4-FFF2-40B4-BE49-F238E27FC236}">
                <a16:creationId xmlns:a16="http://schemas.microsoft.com/office/drawing/2014/main" id="{FA665F1F-CFAB-4AEF-8920-F2BF3876748F}"/>
              </a:ext>
            </a:extLst>
          </p:cNvPr>
          <p:cNvPicPr>
            <a:picLocks noChangeAspect="1"/>
          </p:cNvPicPr>
          <p:nvPr/>
        </p:nvPicPr>
        <p:blipFill>
          <a:blip r:embed="rId2"/>
          <a:stretch>
            <a:fillRect/>
          </a:stretch>
        </p:blipFill>
        <p:spPr>
          <a:xfrm>
            <a:off x="0" y="3562063"/>
            <a:ext cx="5781529" cy="1349024"/>
          </a:xfrm>
          <a:prstGeom prst="rect">
            <a:avLst/>
          </a:prstGeom>
        </p:spPr>
      </p:pic>
      <p:pic>
        <p:nvPicPr>
          <p:cNvPr id="5" name="Picture 4">
            <a:extLst>
              <a:ext uri="{FF2B5EF4-FFF2-40B4-BE49-F238E27FC236}">
                <a16:creationId xmlns:a16="http://schemas.microsoft.com/office/drawing/2014/main" id="{D8E026CB-1A19-47F8-8805-8A3E90BB4F70}"/>
              </a:ext>
            </a:extLst>
          </p:cNvPr>
          <p:cNvPicPr>
            <a:picLocks noChangeAspect="1"/>
          </p:cNvPicPr>
          <p:nvPr/>
        </p:nvPicPr>
        <p:blipFill>
          <a:blip r:embed="rId3"/>
          <a:stretch>
            <a:fillRect/>
          </a:stretch>
        </p:blipFill>
        <p:spPr>
          <a:xfrm>
            <a:off x="6096001" y="3562063"/>
            <a:ext cx="6095999" cy="3319603"/>
          </a:xfrm>
          <a:prstGeom prst="rect">
            <a:avLst/>
          </a:prstGeom>
        </p:spPr>
      </p:pic>
    </p:spTree>
    <p:extLst>
      <p:ext uri="{BB962C8B-B14F-4D97-AF65-F5344CB8AC3E}">
        <p14:creationId xmlns:p14="http://schemas.microsoft.com/office/powerpoint/2010/main" val="30066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827-EC6B-47FD-92D1-BDCAAC26307D}"/>
              </a:ext>
            </a:extLst>
          </p:cNvPr>
          <p:cNvSpPr>
            <a:spLocks noGrp="1"/>
          </p:cNvSpPr>
          <p:nvPr>
            <p:ph type="title"/>
          </p:nvPr>
        </p:nvSpPr>
        <p:spPr/>
        <p:txBody>
          <a:bodyPr/>
          <a:lstStyle/>
          <a:p>
            <a:r>
              <a:rPr lang="en-US" dirty="0"/>
              <a:t>How you can get the size of an object?</a:t>
            </a:r>
          </a:p>
        </p:txBody>
      </p:sp>
      <p:sp>
        <p:nvSpPr>
          <p:cNvPr id="3" name="Content Placeholder 2">
            <a:extLst>
              <a:ext uri="{FF2B5EF4-FFF2-40B4-BE49-F238E27FC236}">
                <a16:creationId xmlns:a16="http://schemas.microsoft.com/office/drawing/2014/main" id="{75BDC613-409D-4ADC-A157-AD174284851F}"/>
              </a:ext>
            </a:extLst>
          </p:cNvPr>
          <p:cNvSpPr>
            <a:spLocks noGrp="1"/>
          </p:cNvSpPr>
          <p:nvPr>
            <p:ph idx="1"/>
          </p:nvPr>
        </p:nvSpPr>
        <p:spPr/>
        <p:txBody>
          <a:bodyPr/>
          <a:lstStyle/>
          <a:p>
            <a:r>
              <a:rPr lang="en-US" dirty="0"/>
              <a:t>112 byte</a:t>
            </a:r>
          </a:p>
        </p:txBody>
      </p:sp>
      <p:pic>
        <p:nvPicPr>
          <p:cNvPr id="4" name="Picture 3">
            <a:extLst>
              <a:ext uri="{FF2B5EF4-FFF2-40B4-BE49-F238E27FC236}">
                <a16:creationId xmlns:a16="http://schemas.microsoft.com/office/drawing/2014/main" id="{B1D59890-21E5-418D-9E4C-6C7F96DAFF5F}"/>
              </a:ext>
            </a:extLst>
          </p:cNvPr>
          <p:cNvPicPr>
            <a:picLocks noChangeAspect="1"/>
          </p:cNvPicPr>
          <p:nvPr/>
        </p:nvPicPr>
        <p:blipFill>
          <a:blip r:embed="rId2"/>
          <a:stretch>
            <a:fillRect/>
          </a:stretch>
        </p:blipFill>
        <p:spPr>
          <a:xfrm>
            <a:off x="838200" y="3119852"/>
            <a:ext cx="6777102" cy="1547373"/>
          </a:xfrm>
          <a:prstGeom prst="rect">
            <a:avLst/>
          </a:prstGeom>
        </p:spPr>
      </p:pic>
      <p:pic>
        <p:nvPicPr>
          <p:cNvPr id="5" name="Picture 4">
            <a:extLst>
              <a:ext uri="{FF2B5EF4-FFF2-40B4-BE49-F238E27FC236}">
                <a16:creationId xmlns:a16="http://schemas.microsoft.com/office/drawing/2014/main" id="{65296181-AACD-4981-AF97-219CABB81939}"/>
              </a:ext>
            </a:extLst>
          </p:cNvPr>
          <p:cNvPicPr>
            <a:picLocks noChangeAspect="1"/>
          </p:cNvPicPr>
          <p:nvPr/>
        </p:nvPicPr>
        <p:blipFill>
          <a:blip r:embed="rId3"/>
          <a:stretch>
            <a:fillRect/>
          </a:stretch>
        </p:blipFill>
        <p:spPr>
          <a:xfrm>
            <a:off x="838200" y="5070270"/>
            <a:ext cx="1802004" cy="450501"/>
          </a:xfrm>
          <a:prstGeom prst="rect">
            <a:avLst/>
          </a:prstGeom>
        </p:spPr>
      </p:pic>
    </p:spTree>
    <p:extLst>
      <p:ext uri="{BB962C8B-B14F-4D97-AF65-F5344CB8AC3E}">
        <p14:creationId xmlns:p14="http://schemas.microsoft.com/office/powerpoint/2010/main" val="3571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757D-23D1-4FE0-B837-EEAC9A927007}"/>
              </a:ext>
            </a:extLst>
          </p:cNvPr>
          <p:cNvSpPr>
            <a:spLocks noGrp="1"/>
          </p:cNvSpPr>
          <p:nvPr>
            <p:ph type="title"/>
          </p:nvPr>
        </p:nvSpPr>
        <p:spPr/>
        <p:txBody>
          <a:bodyPr/>
          <a:lstStyle/>
          <a:p>
            <a:r>
              <a:rPr lang="en-US" dirty="0"/>
              <a:t>Ex.2</a:t>
            </a:r>
          </a:p>
        </p:txBody>
      </p:sp>
      <p:sp>
        <p:nvSpPr>
          <p:cNvPr id="3" name="Content Placeholder 2">
            <a:extLst>
              <a:ext uri="{FF2B5EF4-FFF2-40B4-BE49-F238E27FC236}">
                <a16:creationId xmlns:a16="http://schemas.microsoft.com/office/drawing/2014/main" id="{0F1AB699-34B4-4A54-8F4C-550B3E67A227}"/>
              </a:ext>
            </a:extLst>
          </p:cNvPr>
          <p:cNvSpPr>
            <a:spLocks noGrp="1"/>
          </p:cNvSpPr>
          <p:nvPr>
            <p:ph idx="1"/>
          </p:nvPr>
        </p:nvSpPr>
        <p:spPr/>
        <p:txBody>
          <a:bodyPr/>
          <a:lstStyle/>
          <a:p>
            <a:r>
              <a:rPr lang="en-US" dirty="0"/>
              <a:t>The size of this generator object remains consistent.</a:t>
            </a:r>
          </a:p>
        </p:txBody>
      </p:sp>
      <p:pic>
        <p:nvPicPr>
          <p:cNvPr id="4" name="Picture 3">
            <a:extLst>
              <a:ext uri="{FF2B5EF4-FFF2-40B4-BE49-F238E27FC236}">
                <a16:creationId xmlns:a16="http://schemas.microsoft.com/office/drawing/2014/main" id="{AA771C40-EA37-46E2-B822-80512D791C14}"/>
              </a:ext>
            </a:extLst>
          </p:cNvPr>
          <p:cNvPicPr>
            <a:picLocks noChangeAspect="1"/>
          </p:cNvPicPr>
          <p:nvPr/>
        </p:nvPicPr>
        <p:blipFill>
          <a:blip r:embed="rId2"/>
          <a:stretch>
            <a:fillRect/>
          </a:stretch>
        </p:blipFill>
        <p:spPr>
          <a:xfrm>
            <a:off x="838200" y="3429000"/>
            <a:ext cx="7412977" cy="1603863"/>
          </a:xfrm>
          <a:prstGeom prst="rect">
            <a:avLst/>
          </a:prstGeom>
        </p:spPr>
      </p:pic>
      <p:pic>
        <p:nvPicPr>
          <p:cNvPr id="5" name="Picture 4">
            <a:extLst>
              <a:ext uri="{FF2B5EF4-FFF2-40B4-BE49-F238E27FC236}">
                <a16:creationId xmlns:a16="http://schemas.microsoft.com/office/drawing/2014/main" id="{9F292D4E-0DDC-4E4E-A92F-BF472B4BCD6C}"/>
              </a:ext>
            </a:extLst>
          </p:cNvPr>
          <p:cNvPicPr>
            <a:picLocks noChangeAspect="1"/>
          </p:cNvPicPr>
          <p:nvPr/>
        </p:nvPicPr>
        <p:blipFill>
          <a:blip r:embed="rId3"/>
          <a:stretch>
            <a:fillRect/>
          </a:stretch>
        </p:blipFill>
        <p:spPr>
          <a:xfrm>
            <a:off x="838200" y="5389516"/>
            <a:ext cx="1701661" cy="430305"/>
          </a:xfrm>
          <a:prstGeom prst="rect">
            <a:avLst/>
          </a:prstGeom>
        </p:spPr>
      </p:pic>
    </p:spTree>
    <p:extLst>
      <p:ext uri="{BB962C8B-B14F-4D97-AF65-F5344CB8AC3E}">
        <p14:creationId xmlns:p14="http://schemas.microsoft.com/office/powerpoint/2010/main" val="2924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46A2-5A22-4FC4-AFAD-2F54F473D7CE}"/>
              </a:ext>
            </a:extLst>
          </p:cNvPr>
          <p:cNvSpPr>
            <a:spLocks noGrp="1"/>
          </p:cNvSpPr>
          <p:nvPr>
            <p:ph type="title"/>
          </p:nvPr>
        </p:nvSpPr>
        <p:spPr/>
        <p:txBody>
          <a:bodyPr/>
          <a:lstStyle/>
          <a:p>
            <a:r>
              <a:rPr lang="en-US" dirty="0"/>
              <a:t>List object size </a:t>
            </a:r>
            <a:r>
              <a:rPr lang="en-US" dirty="0">
                <a:solidFill>
                  <a:srgbClr val="7030A0"/>
                </a:solidFill>
              </a:rPr>
              <a:t>vs</a:t>
            </a:r>
            <a:r>
              <a:rPr lang="en-US" dirty="0"/>
              <a:t> generator object size</a:t>
            </a:r>
          </a:p>
        </p:txBody>
      </p:sp>
      <p:sp>
        <p:nvSpPr>
          <p:cNvPr id="3" name="Content Placeholder 2">
            <a:extLst>
              <a:ext uri="{FF2B5EF4-FFF2-40B4-BE49-F238E27FC236}">
                <a16:creationId xmlns:a16="http://schemas.microsoft.com/office/drawing/2014/main" id="{47F23845-C998-4106-9E7B-9E062F6605AB}"/>
              </a:ext>
            </a:extLst>
          </p:cNvPr>
          <p:cNvSpPr>
            <a:spLocks noGrp="1"/>
          </p:cNvSpPr>
          <p:nvPr>
            <p:ph idx="1"/>
          </p:nvPr>
        </p:nvSpPr>
        <p:spPr/>
        <p:txBody>
          <a:bodyPr/>
          <a:lstStyle/>
          <a:p>
            <a:r>
              <a:rPr lang="en-US" dirty="0"/>
              <a:t>in situations where you're dealing with a really large dataset or potentially an infinite stream of data, use a generator expression to create a generator object</a:t>
            </a:r>
          </a:p>
          <a:p>
            <a:r>
              <a:rPr lang="en-US" dirty="0"/>
              <a:t>So when we use parenthesis around the comprehension expression, just be aware that because generator objects don't store all the items in memory, you won't be able to get the total number of items you’re working with</a:t>
            </a:r>
          </a:p>
        </p:txBody>
      </p:sp>
      <p:pic>
        <p:nvPicPr>
          <p:cNvPr id="4" name="Picture 3">
            <a:extLst>
              <a:ext uri="{FF2B5EF4-FFF2-40B4-BE49-F238E27FC236}">
                <a16:creationId xmlns:a16="http://schemas.microsoft.com/office/drawing/2014/main" id="{54E9F5BD-440F-441E-BFF1-2AD9DBC7B473}"/>
              </a:ext>
            </a:extLst>
          </p:cNvPr>
          <p:cNvPicPr>
            <a:picLocks noChangeAspect="1"/>
          </p:cNvPicPr>
          <p:nvPr/>
        </p:nvPicPr>
        <p:blipFill>
          <a:blip r:embed="rId2"/>
          <a:stretch>
            <a:fillRect/>
          </a:stretch>
        </p:blipFill>
        <p:spPr>
          <a:xfrm>
            <a:off x="3504503" y="4412630"/>
            <a:ext cx="6447320" cy="2371630"/>
          </a:xfrm>
          <a:prstGeom prst="rect">
            <a:avLst/>
          </a:prstGeom>
        </p:spPr>
      </p:pic>
      <p:pic>
        <p:nvPicPr>
          <p:cNvPr id="5" name="Picture 4">
            <a:extLst>
              <a:ext uri="{FF2B5EF4-FFF2-40B4-BE49-F238E27FC236}">
                <a16:creationId xmlns:a16="http://schemas.microsoft.com/office/drawing/2014/main" id="{6AD6DE42-278E-482F-ABE9-986B90615E35}"/>
              </a:ext>
            </a:extLst>
          </p:cNvPr>
          <p:cNvPicPr>
            <a:picLocks noChangeAspect="1"/>
          </p:cNvPicPr>
          <p:nvPr/>
        </p:nvPicPr>
        <p:blipFill>
          <a:blip r:embed="rId3"/>
          <a:stretch>
            <a:fillRect/>
          </a:stretch>
        </p:blipFill>
        <p:spPr>
          <a:xfrm>
            <a:off x="10235100" y="4486370"/>
            <a:ext cx="1956900" cy="617968"/>
          </a:xfrm>
          <a:prstGeom prst="rect">
            <a:avLst/>
          </a:prstGeom>
        </p:spPr>
      </p:pic>
    </p:spTree>
    <p:extLst>
      <p:ext uri="{BB962C8B-B14F-4D97-AF65-F5344CB8AC3E}">
        <p14:creationId xmlns:p14="http://schemas.microsoft.com/office/powerpoint/2010/main" val="114282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9BDC-58B5-493E-9279-7DEC735A2FA2}"/>
              </a:ext>
            </a:extLst>
          </p:cNvPr>
          <p:cNvSpPr>
            <a:spLocks noGrp="1"/>
          </p:cNvSpPr>
          <p:nvPr>
            <p:ph type="title"/>
          </p:nvPr>
        </p:nvSpPr>
        <p:spPr>
          <a:xfrm>
            <a:off x="748480" y="365125"/>
            <a:ext cx="10695039" cy="1325563"/>
          </a:xfrm>
        </p:spPr>
        <p:txBody>
          <a:bodyPr/>
          <a:lstStyle/>
          <a:p>
            <a:r>
              <a:rPr lang="en-US" dirty="0" err="1"/>
              <a:t>len</a:t>
            </a:r>
            <a:r>
              <a:rPr lang="en-US" dirty="0"/>
              <a:t>(</a:t>
            </a:r>
            <a:r>
              <a:rPr lang="en-US" dirty="0" err="1"/>
              <a:t>generatorObject</a:t>
            </a:r>
            <a:r>
              <a:rPr lang="en-US" dirty="0"/>
              <a:t>) : error </a:t>
            </a:r>
            <a:r>
              <a:rPr lang="en-US" dirty="0">
                <a:solidFill>
                  <a:srgbClr val="7030A0"/>
                </a:solidFill>
              </a:rPr>
              <a:t>|</a:t>
            </a:r>
            <a:r>
              <a:rPr lang="en-US" dirty="0"/>
              <a:t> built in function</a:t>
            </a:r>
          </a:p>
        </p:txBody>
      </p:sp>
      <p:sp>
        <p:nvSpPr>
          <p:cNvPr id="3" name="Content Placeholder 2">
            <a:extLst>
              <a:ext uri="{FF2B5EF4-FFF2-40B4-BE49-F238E27FC236}">
                <a16:creationId xmlns:a16="http://schemas.microsoft.com/office/drawing/2014/main" id="{587BD5E2-6F0C-4DD7-98D6-F5A89E92D83B}"/>
              </a:ext>
            </a:extLst>
          </p:cNvPr>
          <p:cNvSpPr>
            <a:spLocks noGrp="1"/>
          </p:cNvSpPr>
          <p:nvPr>
            <p:ph idx="1"/>
          </p:nvPr>
        </p:nvSpPr>
        <p:spPr/>
        <p:txBody>
          <a:bodyPr/>
          <a:lstStyle/>
          <a:p>
            <a:r>
              <a:rPr lang="en-US" dirty="0"/>
              <a:t>because we can only access these items, these values when we iterate over a generator object, So we won't know ahead of time how many objects or how many items this generator is going to produce</a:t>
            </a:r>
          </a:p>
          <a:p>
            <a:endParaRPr lang="en-US" dirty="0"/>
          </a:p>
        </p:txBody>
      </p:sp>
      <p:pic>
        <p:nvPicPr>
          <p:cNvPr id="4" name="Picture 3">
            <a:extLst>
              <a:ext uri="{FF2B5EF4-FFF2-40B4-BE49-F238E27FC236}">
                <a16:creationId xmlns:a16="http://schemas.microsoft.com/office/drawing/2014/main" id="{A6A3A54A-7F1B-4FEE-8531-B2D6828590CF}"/>
              </a:ext>
            </a:extLst>
          </p:cNvPr>
          <p:cNvPicPr>
            <a:picLocks noChangeAspect="1"/>
          </p:cNvPicPr>
          <p:nvPr/>
        </p:nvPicPr>
        <p:blipFill>
          <a:blip r:embed="rId2"/>
          <a:stretch>
            <a:fillRect/>
          </a:stretch>
        </p:blipFill>
        <p:spPr>
          <a:xfrm>
            <a:off x="0" y="3338512"/>
            <a:ext cx="6114164" cy="1325563"/>
          </a:xfrm>
          <a:prstGeom prst="rect">
            <a:avLst/>
          </a:prstGeom>
        </p:spPr>
      </p:pic>
      <p:pic>
        <p:nvPicPr>
          <p:cNvPr id="5" name="Picture 4">
            <a:extLst>
              <a:ext uri="{FF2B5EF4-FFF2-40B4-BE49-F238E27FC236}">
                <a16:creationId xmlns:a16="http://schemas.microsoft.com/office/drawing/2014/main" id="{FF805157-C299-4ACA-946B-F223F7818412}"/>
              </a:ext>
            </a:extLst>
          </p:cNvPr>
          <p:cNvPicPr>
            <a:picLocks noChangeAspect="1"/>
          </p:cNvPicPr>
          <p:nvPr/>
        </p:nvPicPr>
        <p:blipFill>
          <a:blip r:embed="rId3"/>
          <a:stretch>
            <a:fillRect/>
          </a:stretch>
        </p:blipFill>
        <p:spPr>
          <a:xfrm>
            <a:off x="6348524" y="3338512"/>
            <a:ext cx="5843476" cy="2394400"/>
          </a:xfrm>
          <a:prstGeom prst="rect">
            <a:avLst/>
          </a:prstGeom>
        </p:spPr>
      </p:pic>
    </p:spTree>
    <p:extLst>
      <p:ext uri="{BB962C8B-B14F-4D97-AF65-F5344CB8AC3E}">
        <p14:creationId xmlns:p14="http://schemas.microsoft.com/office/powerpoint/2010/main" val="1091526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312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21- Generator Expressions</vt:lpstr>
      <vt:lpstr>context</vt:lpstr>
      <vt:lpstr>generator object</vt:lpstr>
      <vt:lpstr>Ex.1</vt:lpstr>
      <vt:lpstr>How you can get the size of an object?</vt:lpstr>
      <vt:lpstr>Ex.2</vt:lpstr>
      <vt:lpstr>List object size vs generator object size</vt:lpstr>
      <vt:lpstr>len(generatorObject) : error | built in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18</cp:revision>
  <dcterms:created xsi:type="dcterms:W3CDTF">2020-11-11T18:07:57Z</dcterms:created>
  <dcterms:modified xsi:type="dcterms:W3CDTF">2021-04-03T16:01:49Z</dcterms:modified>
</cp:coreProperties>
</file>