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D50D07-28AE-4334-B5F1-A8C44E8B58DF}">
          <p14:sldIdLst>
            <p14:sldId id="256"/>
          </p14:sldIdLst>
        </p14:section>
        <p14:section name="Untitled Section" id="{CFAE2D85-6151-43F1-BFB9-676841BE5AB2}">
          <p14:sldIdLst>
            <p14:sldId id="271"/>
            <p14:sldId id="272"/>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2D7E-FA26-42DA-BC49-6DCBDE0F1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7401E-66B5-40F8-8FC3-66E0CAB49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15A5B-0E69-4F3B-8C97-E6F6E540A943}"/>
              </a:ext>
            </a:extLst>
          </p:cNvPr>
          <p:cNvSpPr>
            <a:spLocks noGrp="1"/>
          </p:cNvSpPr>
          <p:nvPr>
            <p:ph type="dt" sz="half" idx="10"/>
          </p:nvPr>
        </p:nvSpPr>
        <p:spPr/>
        <p:txBody>
          <a:bodyPr/>
          <a:lstStyle/>
          <a:p>
            <a:fld id="{E8EEB410-8AFA-4783-8D33-2A63274AE6DD}" type="datetimeFigureOut">
              <a:rPr lang="en-US" smtClean="0"/>
              <a:t>4/1/2021</a:t>
            </a:fld>
            <a:endParaRPr lang="en-US"/>
          </a:p>
        </p:txBody>
      </p:sp>
      <p:sp>
        <p:nvSpPr>
          <p:cNvPr id="5" name="Footer Placeholder 4">
            <a:extLst>
              <a:ext uri="{FF2B5EF4-FFF2-40B4-BE49-F238E27FC236}">
                <a16:creationId xmlns:a16="http://schemas.microsoft.com/office/drawing/2014/main" id="{FAFDCA00-5913-4B2A-B687-3E3424FA8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7CD12-6520-4707-ADA0-6E30EF31D62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37788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A4FB-DD46-4F1C-9D69-6C56215D5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A74C1E-924F-4ACC-859E-44887129D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8B3CF-C7D8-4D17-850B-F11D59F3D82F}"/>
              </a:ext>
            </a:extLst>
          </p:cNvPr>
          <p:cNvSpPr>
            <a:spLocks noGrp="1"/>
          </p:cNvSpPr>
          <p:nvPr>
            <p:ph type="dt" sz="half" idx="10"/>
          </p:nvPr>
        </p:nvSpPr>
        <p:spPr/>
        <p:txBody>
          <a:bodyPr/>
          <a:lstStyle/>
          <a:p>
            <a:fld id="{E8EEB410-8AFA-4783-8D33-2A63274AE6DD}" type="datetimeFigureOut">
              <a:rPr lang="en-US" smtClean="0"/>
              <a:t>4/1/2021</a:t>
            </a:fld>
            <a:endParaRPr lang="en-US"/>
          </a:p>
        </p:txBody>
      </p:sp>
      <p:sp>
        <p:nvSpPr>
          <p:cNvPr id="5" name="Footer Placeholder 4">
            <a:extLst>
              <a:ext uri="{FF2B5EF4-FFF2-40B4-BE49-F238E27FC236}">
                <a16:creationId xmlns:a16="http://schemas.microsoft.com/office/drawing/2014/main" id="{D238DA71-36EB-4D2F-A1B9-06D86C1CE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19881-B809-4AC4-9417-492D1D902FFA}"/>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251109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730CB-7CE0-4E18-8124-2CB7D1C9E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6519CC-BA2B-4127-82F1-8995E013F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864F8-659A-4D8D-AD79-66CB1E147795}"/>
              </a:ext>
            </a:extLst>
          </p:cNvPr>
          <p:cNvSpPr>
            <a:spLocks noGrp="1"/>
          </p:cNvSpPr>
          <p:nvPr>
            <p:ph type="dt" sz="half" idx="10"/>
          </p:nvPr>
        </p:nvSpPr>
        <p:spPr/>
        <p:txBody>
          <a:bodyPr/>
          <a:lstStyle/>
          <a:p>
            <a:fld id="{E8EEB410-8AFA-4783-8D33-2A63274AE6DD}" type="datetimeFigureOut">
              <a:rPr lang="en-US" smtClean="0"/>
              <a:t>4/1/2021</a:t>
            </a:fld>
            <a:endParaRPr lang="en-US"/>
          </a:p>
        </p:txBody>
      </p:sp>
      <p:sp>
        <p:nvSpPr>
          <p:cNvPr id="5" name="Footer Placeholder 4">
            <a:extLst>
              <a:ext uri="{FF2B5EF4-FFF2-40B4-BE49-F238E27FC236}">
                <a16:creationId xmlns:a16="http://schemas.microsoft.com/office/drawing/2014/main" id="{278DBF1E-4CF0-4B07-A9A7-25E47E6E7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DB6AF-5948-4CD8-96ED-F40FC36C46A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751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1BA2-BAB3-465B-90CC-B03A9718A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73A7A-1DAF-4F66-805F-5C8DE4AC5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A834-8991-42EE-B8AE-8EE566C6ED18}"/>
              </a:ext>
            </a:extLst>
          </p:cNvPr>
          <p:cNvSpPr>
            <a:spLocks noGrp="1"/>
          </p:cNvSpPr>
          <p:nvPr>
            <p:ph type="dt" sz="half" idx="10"/>
          </p:nvPr>
        </p:nvSpPr>
        <p:spPr/>
        <p:txBody>
          <a:bodyPr/>
          <a:lstStyle/>
          <a:p>
            <a:fld id="{E8EEB410-8AFA-4783-8D33-2A63274AE6DD}" type="datetimeFigureOut">
              <a:rPr lang="en-US" smtClean="0"/>
              <a:t>4/1/2021</a:t>
            </a:fld>
            <a:endParaRPr lang="en-US"/>
          </a:p>
        </p:txBody>
      </p:sp>
      <p:sp>
        <p:nvSpPr>
          <p:cNvPr id="5" name="Footer Placeholder 4">
            <a:extLst>
              <a:ext uri="{FF2B5EF4-FFF2-40B4-BE49-F238E27FC236}">
                <a16:creationId xmlns:a16="http://schemas.microsoft.com/office/drawing/2014/main" id="{EB28C04A-26E4-4D80-B8CC-DC9987C8F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F1AA9-76CA-44D3-A06D-BBE65E54D1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43058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91F-95D1-48E6-ACF2-C0C33E9C2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F10C5A-7C42-4947-A1BF-4547BA8F5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AA3CD-5ADB-42D4-85C6-5CBB6582754D}"/>
              </a:ext>
            </a:extLst>
          </p:cNvPr>
          <p:cNvSpPr>
            <a:spLocks noGrp="1"/>
          </p:cNvSpPr>
          <p:nvPr>
            <p:ph type="dt" sz="half" idx="10"/>
          </p:nvPr>
        </p:nvSpPr>
        <p:spPr/>
        <p:txBody>
          <a:bodyPr/>
          <a:lstStyle/>
          <a:p>
            <a:fld id="{E8EEB410-8AFA-4783-8D33-2A63274AE6DD}" type="datetimeFigureOut">
              <a:rPr lang="en-US" smtClean="0"/>
              <a:t>4/1/2021</a:t>
            </a:fld>
            <a:endParaRPr lang="en-US"/>
          </a:p>
        </p:txBody>
      </p:sp>
      <p:sp>
        <p:nvSpPr>
          <p:cNvPr id="5" name="Footer Placeholder 4">
            <a:extLst>
              <a:ext uri="{FF2B5EF4-FFF2-40B4-BE49-F238E27FC236}">
                <a16:creationId xmlns:a16="http://schemas.microsoft.com/office/drawing/2014/main" id="{6A45892D-D207-4BB0-A830-047A688B6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793C2-76A8-4374-A0BF-94B413096465}"/>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2481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17E6-DF93-40F3-8FC4-278E2C965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EF023-D38E-4D75-9C47-72179EA34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006D3-7DFC-44FA-B888-ABBD63D3A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16F99-28F2-4A2F-98D6-CAB75F00EDAF}"/>
              </a:ext>
            </a:extLst>
          </p:cNvPr>
          <p:cNvSpPr>
            <a:spLocks noGrp="1"/>
          </p:cNvSpPr>
          <p:nvPr>
            <p:ph type="dt" sz="half" idx="10"/>
          </p:nvPr>
        </p:nvSpPr>
        <p:spPr/>
        <p:txBody>
          <a:bodyPr/>
          <a:lstStyle/>
          <a:p>
            <a:fld id="{E8EEB410-8AFA-4783-8D33-2A63274AE6DD}" type="datetimeFigureOut">
              <a:rPr lang="en-US" smtClean="0"/>
              <a:t>4/1/2021</a:t>
            </a:fld>
            <a:endParaRPr lang="en-US"/>
          </a:p>
        </p:txBody>
      </p:sp>
      <p:sp>
        <p:nvSpPr>
          <p:cNvPr id="6" name="Footer Placeholder 5">
            <a:extLst>
              <a:ext uri="{FF2B5EF4-FFF2-40B4-BE49-F238E27FC236}">
                <a16:creationId xmlns:a16="http://schemas.microsoft.com/office/drawing/2014/main" id="{41C83365-FF55-442A-B5A3-0A58E9FCB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A9B9D-3AF6-4519-AD1B-EB76566EDD84}"/>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50676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307A-7661-43D8-B6C2-C3E63384A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E23E4-22DC-4B19-80F3-467B88BEA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E0FA4-8BD3-4ABB-BB79-E0E0B149F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BF0521-D0EA-4933-982D-7824DD953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1FB81-C7AE-4CE2-BAA5-35B7311A1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175CA-EA82-44B1-9158-5B1CAC74774F}"/>
              </a:ext>
            </a:extLst>
          </p:cNvPr>
          <p:cNvSpPr>
            <a:spLocks noGrp="1"/>
          </p:cNvSpPr>
          <p:nvPr>
            <p:ph type="dt" sz="half" idx="10"/>
          </p:nvPr>
        </p:nvSpPr>
        <p:spPr/>
        <p:txBody>
          <a:bodyPr/>
          <a:lstStyle/>
          <a:p>
            <a:fld id="{E8EEB410-8AFA-4783-8D33-2A63274AE6DD}" type="datetimeFigureOut">
              <a:rPr lang="en-US" smtClean="0"/>
              <a:t>4/1/2021</a:t>
            </a:fld>
            <a:endParaRPr lang="en-US"/>
          </a:p>
        </p:txBody>
      </p:sp>
      <p:sp>
        <p:nvSpPr>
          <p:cNvPr id="8" name="Footer Placeholder 7">
            <a:extLst>
              <a:ext uri="{FF2B5EF4-FFF2-40B4-BE49-F238E27FC236}">
                <a16:creationId xmlns:a16="http://schemas.microsoft.com/office/drawing/2014/main" id="{BA8D91F3-E6DF-485C-BC33-38DECF077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9EDAB-9965-44E3-9C20-904C4FFAC852}"/>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1462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A232-E563-4EE5-8D4B-32E24A5D43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812887-5BBE-4B8D-92C6-9F9E7AE38E50}"/>
              </a:ext>
            </a:extLst>
          </p:cNvPr>
          <p:cNvSpPr>
            <a:spLocks noGrp="1"/>
          </p:cNvSpPr>
          <p:nvPr>
            <p:ph type="dt" sz="half" idx="10"/>
          </p:nvPr>
        </p:nvSpPr>
        <p:spPr/>
        <p:txBody>
          <a:bodyPr/>
          <a:lstStyle/>
          <a:p>
            <a:fld id="{E8EEB410-8AFA-4783-8D33-2A63274AE6DD}" type="datetimeFigureOut">
              <a:rPr lang="en-US" smtClean="0"/>
              <a:t>4/1/2021</a:t>
            </a:fld>
            <a:endParaRPr lang="en-US"/>
          </a:p>
        </p:txBody>
      </p:sp>
      <p:sp>
        <p:nvSpPr>
          <p:cNvPr id="4" name="Footer Placeholder 3">
            <a:extLst>
              <a:ext uri="{FF2B5EF4-FFF2-40B4-BE49-F238E27FC236}">
                <a16:creationId xmlns:a16="http://schemas.microsoft.com/office/drawing/2014/main" id="{C5D4881D-022A-48DB-BE0A-743492DC0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A1B79-4FE3-4B91-A861-DE48533A28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5878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702C2-A38A-4530-9DC6-8A5AB5BF8B53}"/>
              </a:ext>
            </a:extLst>
          </p:cNvPr>
          <p:cNvSpPr>
            <a:spLocks noGrp="1"/>
          </p:cNvSpPr>
          <p:nvPr>
            <p:ph type="dt" sz="half" idx="10"/>
          </p:nvPr>
        </p:nvSpPr>
        <p:spPr/>
        <p:txBody>
          <a:bodyPr/>
          <a:lstStyle/>
          <a:p>
            <a:fld id="{E8EEB410-8AFA-4783-8D33-2A63274AE6DD}" type="datetimeFigureOut">
              <a:rPr lang="en-US" smtClean="0"/>
              <a:t>4/1/2021</a:t>
            </a:fld>
            <a:endParaRPr lang="en-US"/>
          </a:p>
        </p:txBody>
      </p:sp>
      <p:sp>
        <p:nvSpPr>
          <p:cNvPr id="3" name="Footer Placeholder 2">
            <a:extLst>
              <a:ext uri="{FF2B5EF4-FFF2-40B4-BE49-F238E27FC236}">
                <a16:creationId xmlns:a16="http://schemas.microsoft.com/office/drawing/2014/main" id="{F4048281-FF39-48DD-89C9-6040F0EA1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397CA3-6EE4-45F4-BC0E-660304EE9C7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7167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3D8F-37AE-4951-AAA8-4EFB19CEA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911C0-1E98-4A92-8466-041AA95CD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2F0C0F-DD6B-4AA3-8FA6-525F2E25B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15921-843D-4EA7-B5FA-553A511BC168}"/>
              </a:ext>
            </a:extLst>
          </p:cNvPr>
          <p:cNvSpPr>
            <a:spLocks noGrp="1"/>
          </p:cNvSpPr>
          <p:nvPr>
            <p:ph type="dt" sz="half" idx="10"/>
          </p:nvPr>
        </p:nvSpPr>
        <p:spPr/>
        <p:txBody>
          <a:bodyPr/>
          <a:lstStyle/>
          <a:p>
            <a:fld id="{E8EEB410-8AFA-4783-8D33-2A63274AE6DD}" type="datetimeFigureOut">
              <a:rPr lang="en-US" smtClean="0"/>
              <a:t>4/1/2021</a:t>
            </a:fld>
            <a:endParaRPr lang="en-US"/>
          </a:p>
        </p:txBody>
      </p:sp>
      <p:sp>
        <p:nvSpPr>
          <p:cNvPr id="6" name="Footer Placeholder 5">
            <a:extLst>
              <a:ext uri="{FF2B5EF4-FFF2-40B4-BE49-F238E27FC236}">
                <a16:creationId xmlns:a16="http://schemas.microsoft.com/office/drawing/2014/main" id="{0F79B43D-66E9-4648-9823-537347E07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B4414-8C16-4A1B-BC50-B88E9AC0FBF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71241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C87A-20BB-419A-A983-557DAE48B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3E732-380E-4284-9DCF-AB74B6E0D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934E9C-6468-473D-87AA-C53B34A2D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AC159-6232-4ABD-9DA2-BA6E9E809425}"/>
              </a:ext>
            </a:extLst>
          </p:cNvPr>
          <p:cNvSpPr>
            <a:spLocks noGrp="1"/>
          </p:cNvSpPr>
          <p:nvPr>
            <p:ph type="dt" sz="half" idx="10"/>
          </p:nvPr>
        </p:nvSpPr>
        <p:spPr/>
        <p:txBody>
          <a:bodyPr/>
          <a:lstStyle/>
          <a:p>
            <a:fld id="{E8EEB410-8AFA-4783-8D33-2A63274AE6DD}" type="datetimeFigureOut">
              <a:rPr lang="en-US" smtClean="0"/>
              <a:t>4/1/2021</a:t>
            </a:fld>
            <a:endParaRPr lang="en-US"/>
          </a:p>
        </p:txBody>
      </p:sp>
      <p:sp>
        <p:nvSpPr>
          <p:cNvPr id="6" name="Footer Placeholder 5">
            <a:extLst>
              <a:ext uri="{FF2B5EF4-FFF2-40B4-BE49-F238E27FC236}">
                <a16:creationId xmlns:a16="http://schemas.microsoft.com/office/drawing/2014/main" id="{C1853A83-1EFC-47D9-A63D-D69748E91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3F189-4F6E-4F81-BA67-2B4E700D1B6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54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BDFB9-4330-4101-A871-95BA0E14A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2C138C-2138-4110-9B57-1C58A49B3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05C65-69E7-4CF9-8101-14A906F08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EB410-8AFA-4783-8D33-2A63274AE6DD}" type="datetimeFigureOut">
              <a:rPr lang="en-US" smtClean="0"/>
              <a:t>4/1/2021</a:t>
            </a:fld>
            <a:endParaRPr lang="en-US"/>
          </a:p>
        </p:txBody>
      </p:sp>
      <p:sp>
        <p:nvSpPr>
          <p:cNvPr id="5" name="Footer Placeholder 4">
            <a:extLst>
              <a:ext uri="{FF2B5EF4-FFF2-40B4-BE49-F238E27FC236}">
                <a16:creationId xmlns:a16="http://schemas.microsoft.com/office/drawing/2014/main" id="{BD5D1C45-E5FC-4EC5-AC6C-62CB81714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C102FF-1D67-4739-925C-499E703DE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A7B7D-AAE4-450C-9CB2-378A96C0EDCF}" type="slidenum">
              <a:rPr lang="en-US" smtClean="0"/>
              <a:t>‹#›</a:t>
            </a:fld>
            <a:endParaRPr lang="en-US"/>
          </a:p>
        </p:txBody>
      </p:sp>
    </p:spTree>
    <p:extLst>
      <p:ext uri="{BB962C8B-B14F-4D97-AF65-F5344CB8AC3E}">
        <p14:creationId xmlns:p14="http://schemas.microsoft.com/office/powerpoint/2010/main" val="128683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681D-7493-49DD-B381-EE94A8FA6C8C}"/>
              </a:ext>
            </a:extLst>
          </p:cNvPr>
          <p:cNvSpPr>
            <a:spLocks noGrp="1"/>
          </p:cNvSpPr>
          <p:nvPr>
            <p:ph type="ctrTitle"/>
          </p:nvPr>
        </p:nvSpPr>
        <p:spPr/>
        <p:txBody>
          <a:bodyPr/>
          <a:lstStyle/>
          <a:p>
            <a:r>
              <a:rPr lang="en-US" dirty="0"/>
              <a:t>23- Exercise</a:t>
            </a:r>
          </a:p>
        </p:txBody>
      </p:sp>
    </p:spTree>
    <p:extLst>
      <p:ext uri="{BB962C8B-B14F-4D97-AF65-F5344CB8AC3E}">
        <p14:creationId xmlns:p14="http://schemas.microsoft.com/office/powerpoint/2010/main" val="178523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3586-46E2-4167-AA24-65F85E88D53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0EA9C7E-20D5-4116-8E91-704010A184FD}"/>
              </a:ext>
            </a:extLst>
          </p:cNvPr>
          <p:cNvSpPr>
            <a:spLocks noGrp="1"/>
          </p:cNvSpPr>
          <p:nvPr>
            <p:ph idx="1"/>
          </p:nvPr>
        </p:nvSpPr>
        <p:spPr/>
        <p:txBody>
          <a:bodyPr/>
          <a:lstStyle/>
          <a:p>
            <a:r>
              <a:rPr lang="en-US" dirty="0"/>
              <a:t>we need to reverse the sorting</a:t>
            </a:r>
          </a:p>
          <a:p>
            <a:endParaRPr lang="en-US" dirty="0"/>
          </a:p>
        </p:txBody>
      </p:sp>
      <p:pic>
        <p:nvPicPr>
          <p:cNvPr id="4" name="Picture 3">
            <a:extLst>
              <a:ext uri="{FF2B5EF4-FFF2-40B4-BE49-F238E27FC236}">
                <a16:creationId xmlns:a16="http://schemas.microsoft.com/office/drawing/2014/main" id="{EBD6EC4D-B898-49F7-B471-0578651189D9}"/>
              </a:ext>
            </a:extLst>
          </p:cNvPr>
          <p:cNvPicPr>
            <a:picLocks noChangeAspect="1"/>
          </p:cNvPicPr>
          <p:nvPr/>
        </p:nvPicPr>
        <p:blipFill>
          <a:blip r:embed="rId2"/>
          <a:stretch>
            <a:fillRect/>
          </a:stretch>
        </p:blipFill>
        <p:spPr>
          <a:xfrm>
            <a:off x="838200" y="2311571"/>
            <a:ext cx="8722884" cy="2963814"/>
          </a:xfrm>
          <a:prstGeom prst="rect">
            <a:avLst/>
          </a:prstGeom>
        </p:spPr>
      </p:pic>
      <p:pic>
        <p:nvPicPr>
          <p:cNvPr id="5" name="Picture 4">
            <a:extLst>
              <a:ext uri="{FF2B5EF4-FFF2-40B4-BE49-F238E27FC236}">
                <a16:creationId xmlns:a16="http://schemas.microsoft.com/office/drawing/2014/main" id="{CA45FCE4-0FAC-4BBF-A130-DE47E60A9A63}"/>
              </a:ext>
            </a:extLst>
          </p:cNvPr>
          <p:cNvPicPr>
            <a:picLocks noChangeAspect="1"/>
          </p:cNvPicPr>
          <p:nvPr/>
        </p:nvPicPr>
        <p:blipFill>
          <a:blip r:embed="rId3"/>
          <a:stretch>
            <a:fillRect/>
          </a:stretch>
        </p:blipFill>
        <p:spPr>
          <a:xfrm>
            <a:off x="838200" y="5425256"/>
            <a:ext cx="4551069" cy="1432744"/>
          </a:xfrm>
          <a:prstGeom prst="rect">
            <a:avLst/>
          </a:prstGeom>
        </p:spPr>
      </p:pic>
    </p:spTree>
    <p:extLst>
      <p:ext uri="{BB962C8B-B14F-4D97-AF65-F5344CB8AC3E}">
        <p14:creationId xmlns:p14="http://schemas.microsoft.com/office/powerpoint/2010/main" val="75725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E95F-85B3-4584-ADD7-D99194DF762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ECA1C54-8BCD-4A88-AF65-CB8E2217480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017E727-2533-432D-A876-7C6559267076}"/>
              </a:ext>
            </a:extLst>
          </p:cNvPr>
          <p:cNvPicPr>
            <a:picLocks noChangeAspect="1"/>
          </p:cNvPicPr>
          <p:nvPr/>
        </p:nvPicPr>
        <p:blipFill>
          <a:blip r:embed="rId2"/>
          <a:stretch>
            <a:fillRect/>
          </a:stretch>
        </p:blipFill>
        <p:spPr>
          <a:xfrm>
            <a:off x="838200" y="1825625"/>
            <a:ext cx="7660720" cy="3501243"/>
          </a:xfrm>
          <a:prstGeom prst="rect">
            <a:avLst/>
          </a:prstGeom>
        </p:spPr>
      </p:pic>
      <p:pic>
        <p:nvPicPr>
          <p:cNvPr id="5" name="Picture 4">
            <a:extLst>
              <a:ext uri="{FF2B5EF4-FFF2-40B4-BE49-F238E27FC236}">
                <a16:creationId xmlns:a16="http://schemas.microsoft.com/office/drawing/2014/main" id="{3EE95A2D-50DC-4A07-82CC-8D63C81D063A}"/>
              </a:ext>
            </a:extLst>
          </p:cNvPr>
          <p:cNvPicPr>
            <a:picLocks noChangeAspect="1"/>
          </p:cNvPicPr>
          <p:nvPr/>
        </p:nvPicPr>
        <p:blipFill>
          <a:blip r:embed="rId3"/>
          <a:stretch>
            <a:fillRect/>
          </a:stretch>
        </p:blipFill>
        <p:spPr>
          <a:xfrm>
            <a:off x="838200" y="5590858"/>
            <a:ext cx="1050372" cy="322114"/>
          </a:xfrm>
          <a:prstGeom prst="rect">
            <a:avLst/>
          </a:prstGeom>
        </p:spPr>
      </p:pic>
    </p:spTree>
    <p:extLst>
      <p:ext uri="{BB962C8B-B14F-4D97-AF65-F5344CB8AC3E}">
        <p14:creationId xmlns:p14="http://schemas.microsoft.com/office/powerpoint/2010/main" val="134680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2A33-053A-40A4-ADB4-9A88263027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360670-19D5-409B-8275-1D780D9C9B40}"/>
              </a:ext>
            </a:extLst>
          </p:cNvPr>
          <p:cNvSpPr>
            <a:spLocks noGrp="1"/>
          </p:cNvSpPr>
          <p:nvPr>
            <p:ph idx="1"/>
          </p:nvPr>
        </p:nvSpPr>
        <p:spPr>
          <a:xfrm>
            <a:off x="838200" y="1825625"/>
            <a:ext cx="4147771" cy="4351338"/>
          </a:xfrm>
        </p:spPr>
        <p:txBody>
          <a:bodyPr>
            <a:normAutofit lnSpcReduction="10000"/>
          </a:bodyPr>
          <a:lstStyle/>
          <a:p>
            <a:r>
              <a:rPr lang="en-US" dirty="0"/>
              <a:t>pepe8 recommends a maximum of 80 characters on one line. so if you have a line that is too long, it's better to break it down into multiple </a:t>
            </a:r>
            <a:r>
              <a:rPr lang="en-US" dirty="0" err="1"/>
              <a:t>lines,this</a:t>
            </a:r>
            <a:r>
              <a:rPr lang="en-US" dirty="0"/>
              <a:t> makes your code more readable</a:t>
            </a:r>
          </a:p>
          <a:p>
            <a:r>
              <a:rPr lang="en-US" dirty="0"/>
              <a:t>So here I'm going to list each argument on a new line</a:t>
            </a:r>
          </a:p>
        </p:txBody>
      </p:sp>
      <p:pic>
        <p:nvPicPr>
          <p:cNvPr id="4" name="Picture 3">
            <a:extLst>
              <a:ext uri="{FF2B5EF4-FFF2-40B4-BE49-F238E27FC236}">
                <a16:creationId xmlns:a16="http://schemas.microsoft.com/office/drawing/2014/main" id="{75523A8F-43AC-4C3E-8B7C-52A7B5AE69DB}"/>
              </a:ext>
            </a:extLst>
          </p:cNvPr>
          <p:cNvPicPr>
            <a:picLocks noChangeAspect="1"/>
          </p:cNvPicPr>
          <p:nvPr/>
        </p:nvPicPr>
        <p:blipFill>
          <a:blip r:embed="rId2"/>
          <a:stretch>
            <a:fillRect/>
          </a:stretch>
        </p:blipFill>
        <p:spPr>
          <a:xfrm>
            <a:off x="4985971" y="1825625"/>
            <a:ext cx="7206029" cy="4809605"/>
          </a:xfrm>
          <a:prstGeom prst="rect">
            <a:avLst/>
          </a:prstGeom>
        </p:spPr>
      </p:pic>
    </p:spTree>
    <p:extLst>
      <p:ext uri="{BB962C8B-B14F-4D97-AF65-F5344CB8AC3E}">
        <p14:creationId xmlns:p14="http://schemas.microsoft.com/office/powerpoint/2010/main" val="269297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1257-479C-49F0-BC13-0D0F6B2196AF}"/>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AB8E320A-BBBD-4635-86CB-186768DB8765}"/>
              </a:ext>
            </a:extLst>
          </p:cNvPr>
          <p:cNvSpPr>
            <a:spLocks noGrp="1"/>
          </p:cNvSpPr>
          <p:nvPr>
            <p:ph idx="1"/>
          </p:nvPr>
        </p:nvSpPr>
        <p:spPr/>
        <p:txBody>
          <a:bodyPr/>
          <a:lstStyle/>
          <a:p>
            <a:endParaRPr lang="en-US" dirty="0"/>
          </a:p>
          <a:p>
            <a:endParaRPr lang="en-US" dirty="0"/>
          </a:p>
          <a:p>
            <a:endParaRPr lang="en-US" dirty="0"/>
          </a:p>
          <a:p>
            <a:r>
              <a:rPr lang="en-US" dirty="0"/>
              <a:t>write a program to find the most repeated character in this text. </a:t>
            </a:r>
          </a:p>
        </p:txBody>
      </p:sp>
      <p:pic>
        <p:nvPicPr>
          <p:cNvPr id="4" name="Picture 3">
            <a:extLst>
              <a:ext uri="{FF2B5EF4-FFF2-40B4-BE49-F238E27FC236}">
                <a16:creationId xmlns:a16="http://schemas.microsoft.com/office/drawing/2014/main" id="{92435106-EE38-444B-9E56-BE0B7CDE1846}"/>
              </a:ext>
            </a:extLst>
          </p:cNvPr>
          <p:cNvPicPr>
            <a:picLocks noChangeAspect="1"/>
          </p:cNvPicPr>
          <p:nvPr/>
        </p:nvPicPr>
        <p:blipFill>
          <a:blip r:embed="rId2"/>
          <a:stretch>
            <a:fillRect/>
          </a:stretch>
        </p:blipFill>
        <p:spPr>
          <a:xfrm>
            <a:off x="0" y="2166937"/>
            <a:ext cx="12192000" cy="694305"/>
          </a:xfrm>
          <a:prstGeom prst="rect">
            <a:avLst/>
          </a:prstGeom>
        </p:spPr>
      </p:pic>
    </p:spTree>
    <p:extLst>
      <p:ext uri="{BB962C8B-B14F-4D97-AF65-F5344CB8AC3E}">
        <p14:creationId xmlns:p14="http://schemas.microsoft.com/office/powerpoint/2010/main" val="308991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6560-B95C-40AE-B1F3-84B4B5A9C98C}"/>
              </a:ext>
            </a:extLst>
          </p:cNvPr>
          <p:cNvSpPr>
            <a:spLocks noGrp="1"/>
          </p:cNvSpPr>
          <p:nvPr>
            <p:ph type="title"/>
          </p:nvPr>
        </p:nvSpPr>
        <p:spPr/>
        <p:txBody>
          <a:bodyPr/>
          <a:lstStyle/>
          <a:p>
            <a:r>
              <a:rPr lang="en-US" dirty="0"/>
              <a:t>A</a:t>
            </a:r>
          </a:p>
        </p:txBody>
      </p:sp>
      <p:sp>
        <p:nvSpPr>
          <p:cNvPr id="3" name="Content Placeholder 2">
            <a:extLst>
              <a:ext uri="{FF2B5EF4-FFF2-40B4-BE49-F238E27FC236}">
                <a16:creationId xmlns:a16="http://schemas.microsoft.com/office/drawing/2014/main" id="{F92ED172-3075-436E-86E6-F7B225612D85}"/>
              </a:ext>
            </a:extLst>
          </p:cNvPr>
          <p:cNvSpPr>
            <a:spLocks noGrp="1"/>
          </p:cNvSpPr>
          <p:nvPr>
            <p:ph idx="1"/>
          </p:nvPr>
        </p:nvSpPr>
        <p:spPr/>
        <p:txBody>
          <a:bodyPr/>
          <a:lstStyle/>
          <a:p>
            <a:r>
              <a:rPr lang="en-US" dirty="0"/>
              <a:t>first we need to know how many times each character is repeated?</a:t>
            </a:r>
          </a:p>
          <a:p>
            <a:pPr lvl="1"/>
            <a:r>
              <a:rPr lang="en-US" dirty="0"/>
              <a:t>Once we have that information then we can find the most repeated character. </a:t>
            </a:r>
          </a:p>
          <a:p>
            <a:r>
              <a:rPr lang="en-US" dirty="0"/>
              <a:t>What kind of data structure is useful for storing this information? </a:t>
            </a:r>
          </a:p>
          <a:p>
            <a:pPr lvl="1"/>
            <a:r>
              <a:rPr lang="en-US" dirty="0"/>
              <a:t>A dictionary</a:t>
            </a:r>
          </a:p>
          <a:p>
            <a:pPr lvl="1"/>
            <a:r>
              <a:rPr lang="en-US" dirty="0"/>
              <a:t>because a dictionary is a collection of key value pairs, so here we can use the characters as the keys and the repetition as the value</a:t>
            </a:r>
          </a:p>
        </p:txBody>
      </p:sp>
    </p:spTree>
    <p:extLst>
      <p:ext uri="{BB962C8B-B14F-4D97-AF65-F5344CB8AC3E}">
        <p14:creationId xmlns:p14="http://schemas.microsoft.com/office/powerpoint/2010/main" val="60509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F3E3-4E4D-462C-A4A6-8C343BE8F4C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65EBBF5-D59D-45BE-980A-7324D048CAE4}"/>
              </a:ext>
            </a:extLst>
          </p:cNvPr>
          <p:cNvSpPr>
            <a:spLocks noGrp="1"/>
          </p:cNvSpPr>
          <p:nvPr>
            <p:ph idx="1"/>
          </p:nvPr>
        </p:nvSpPr>
        <p:spPr/>
        <p:txBody>
          <a:bodyPr/>
          <a:lstStyle/>
          <a:p>
            <a:r>
              <a:rPr lang="en-US" dirty="0"/>
              <a:t>this output is a little bit unreadable, so I'm going to show you a trick to make it more readable.</a:t>
            </a:r>
          </a:p>
        </p:txBody>
      </p:sp>
      <p:pic>
        <p:nvPicPr>
          <p:cNvPr id="7" name="Picture 6">
            <a:extLst>
              <a:ext uri="{FF2B5EF4-FFF2-40B4-BE49-F238E27FC236}">
                <a16:creationId xmlns:a16="http://schemas.microsoft.com/office/drawing/2014/main" id="{7ECF734F-2E39-4AB7-8BB5-962DB4122684}"/>
              </a:ext>
            </a:extLst>
          </p:cNvPr>
          <p:cNvPicPr>
            <a:picLocks noChangeAspect="1"/>
          </p:cNvPicPr>
          <p:nvPr/>
        </p:nvPicPr>
        <p:blipFill>
          <a:blip r:embed="rId2"/>
          <a:stretch>
            <a:fillRect/>
          </a:stretch>
        </p:blipFill>
        <p:spPr>
          <a:xfrm>
            <a:off x="838200" y="2730841"/>
            <a:ext cx="7181358" cy="2889244"/>
          </a:xfrm>
          <a:prstGeom prst="rect">
            <a:avLst/>
          </a:prstGeom>
        </p:spPr>
      </p:pic>
      <p:pic>
        <p:nvPicPr>
          <p:cNvPr id="8" name="Picture 7">
            <a:extLst>
              <a:ext uri="{FF2B5EF4-FFF2-40B4-BE49-F238E27FC236}">
                <a16:creationId xmlns:a16="http://schemas.microsoft.com/office/drawing/2014/main" id="{A7A536D6-8101-423B-BE9C-4B72472641C0}"/>
              </a:ext>
            </a:extLst>
          </p:cNvPr>
          <p:cNvPicPr>
            <a:picLocks noChangeAspect="1"/>
          </p:cNvPicPr>
          <p:nvPr/>
        </p:nvPicPr>
        <p:blipFill>
          <a:blip r:embed="rId3"/>
          <a:stretch>
            <a:fillRect/>
          </a:stretch>
        </p:blipFill>
        <p:spPr>
          <a:xfrm>
            <a:off x="838200" y="5755022"/>
            <a:ext cx="7532077" cy="1102255"/>
          </a:xfrm>
          <a:prstGeom prst="rect">
            <a:avLst/>
          </a:prstGeom>
        </p:spPr>
      </p:pic>
    </p:spTree>
    <p:extLst>
      <p:ext uri="{BB962C8B-B14F-4D97-AF65-F5344CB8AC3E}">
        <p14:creationId xmlns:p14="http://schemas.microsoft.com/office/powerpoint/2010/main" val="175275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007E-F631-46A0-B025-4B4901D193A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52FBE86-FA4A-447A-A7A6-74895A001E89}"/>
              </a:ext>
            </a:extLst>
          </p:cNvPr>
          <p:cNvSpPr>
            <a:spLocks noGrp="1"/>
          </p:cNvSpPr>
          <p:nvPr>
            <p:ph idx="1"/>
          </p:nvPr>
        </p:nvSpPr>
        <p:spPr>
          <a:xfrm>
            <a:off x="838199" y="1825625"/>
            <a:ext cx="9623665" cy="4351338"/>
          </a:xfrm>
        </p:spPr>
        <p:txBody>
          <a:bodyPr/>
          <a:lstStyle/>
          <a:p>
            <a:r>
              <a:rPr lang="en-US" dirty="0"/>
              <a:t>We have a module called Pretty Printing</a:t>
            </a:r>
          </a:p>
          <a:p>
            <a:r>
              <a:rPr lang="en-US" dirty="0"/>
              <a:t>width, that determines the number of characters on each line. If this output doesn't fit, this function will add a line break. </a:t>
            </a:r>
          </a:p>
        </p:txBody>
      </p:sp>
      <p:pic>
        <p:nvPicPr>
          <p:cNvPr id="4" name="Picture 3">
            <a:extLst>
              <a:ext uri="{FF2B5EF4-FFF2-40B4-BE49-F238E27FC236}">
                <a16:creationId xmlns:a16="http://schemas.microsoft.com/office/drawing/2014/main" id="{A4C29A84-FCD8-49B1-B6B7-287574771930}"/>
              </a:ext>
            </a:extLst>
          </p:cNvPr>
          <p:cNvPicPr>
            <a:picLocks noChangeAspect="1"/>
          </p:cNvPicPr>
          <p:nvPr/>
        </p:nvPicPr>
        <p:blipFill>
          <a:blip r:embed="rId2"/>
          <a:stretch>
            <a:fillRect/>
          </a:stretch>
        </p:blipFill>
        <p:spPr>
          <a:xfrm>
            <a:off x="10461865" y="0"/>
            <a:ext cx="1730135" cy="6858000"/>
          </a:xfrm>
          <a:prstGeom prst="rect">
            <a:avLst/>
          </a:prstGeom>
        </p:spPr>
      </p:pic>
    </p:spTree>
    <p:extLst>
      <p:ext uri="{BB962C8B-B14F-4D97-AF65-F5344CB8AC3E}">
        <p14:creationId xmlns:p14="http://schemas.microsoft.com/office/powerpoint/2010/main" val="299268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7A226-B454-478D-8783-3E70919949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2DB779-1427-477A-87FF-B6974BA691E9}"/>
              </a:ext>
            </a:extLst>
          </p:cNvPr>
          <p:cNvSpPr>
            <a:spLocks noGrp="1"/>
          </p:cNvSpPr>
          <p:nvPr>
            <p:ph idx="1"/>
          </p:nvPr>
        </p:nvSpPr>
        <p:spPr/>
        <p:txBody>
          <a:bodyPr/>
          <a:lstStyle/>
          <a:p>
            <a:r>
              <a:rPr lang="en-US" dirty="0"/>
              <a:t>So now we have all the information to solve this problem. The next step is to sort this dictionary by the frequency of characters. However, as I told you before, dictionaries like sets are unordered collections, We cannot sort them. We can only sort lists. </a:t>
            </a:r>
          </a:p>
          <a:p>
            <a:r>
              <a:rPr lang="en-US" dirty="0"/>
              <a:t>So we need to pull out the items in this dictionary and put them in a list for sorting.</a:t>
            </a:r>
          </a:p>
          <a:p>
            <a:r>
              <a:rPr lang="en-US" dirty="0"/>
              <a:t>So basically we need to take out each key value pair, convert it to a tuple and then put it in a list. </a:t>
            </a:r>
          </a:p>
          <a:p>
            <a:r>
              <a:rPr lang="en-US" dirty="0"/>
              <a:t>we'll  end up with a list of tuples that we can easily sort</a:t>
            </a:r>
          </a:p>
        </p:txBody>
      </p:sp>
    </p:spTree>
    <p:extLst>
      <p:ext uri="{BB962C8B-B14F-4D97-AF65-F5344CB8AC3E}">
        <p14:creationId xmlns:p14="http://schemas.microsoft.com/office/powerpoint/2010/main" val="114637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7D91-E935-4EE2-97A2-728E18A110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9F41E1-54B4-4960-8338-B3FADF3CD002}"/>
              </a:ext>
            </a:extLst>
          </p:cNvPr>
          <p:cNvSpPr>
            <a:spLocks noGrp="1"/>
          </p:cNvSpPr>
          <p:nvPr>
            <p:ph idx="1"/>
          </p:nvPr>
        </p:nvSpPr>
        <p:spPr/>
        <p:txBody>
          <a:bodyPr/>
          <a:lstStyle/>
          <a:p>
            <a:r>
              <a:rPr lang="en-US" dirty="0"/>
              <a:t>sorted function. Earlier You learn that this function takes</a:t>
            </a:r>
          </a:p>
          <a:p>
            <a:r>
              <a:rPr lang="en-US" dirty="0"/>
              <a:t>As the </a:t>
            </a:r>
            <a:r>
              <a:rPr lang="en-US" dirty="0" err="1"/>
              <a:t>iterable</a:t>
            </a:r>
            <a:r>
              <a:rPr lang="en-US" dirty="0"/>
              <a:t>, I'm going to pass </a:t>
            </a:r>
            <a:r>
              <a:rPr lang="en-US" dirty="0" err="1"/>
              <a:t>char_frequency</a:t>
            </a:r>
            <a:r>
              <a:rPr lang="en-US" dirty="0"/>
              <a:t> dot items. </a:t>
            </a:r>
          </a:p>
          <a:p>
            <a:r>
              <a:rPr lang="en-US" dirty="0"/>
              <a:t>Earlier you learn that this method returns all the key value pairs as tuples.</a:t>
            </a:r>
          </a:p>
          <a:p>
            <a:endParaRPr lang="en-US" dirty="0"/>
          </a:p>
        </p:txBody>
      </p:sp>
      <p:pic>
        <p:nvPicPr>
          <p:cNvPr id="4" name="Picture 3">
            <a:extLst>
              <a:ext uri="{FF2B5EF4-FFF2-40B4-BE49-F238E27FC236}">
                <a16:creationId xmlns:a16="http://schemas.microsoft.com/office/drawing/2014/main" id="{D19E4CB8-8AE8-4179-8C1C-9BF300F604AA}"/>
              </a:ext>
            </a:extLst>
          </p:cNvPr>
          <p:cNvPicPr>
            <a:picLocks noChangeAspect="1"/>
          </p:cNvPicPr>
          <p:nvPr/>
        </p:nvPicPr>
        <p:blipFill>
          <a:blip r:embed="rId2"/>
          <a:stretch>
            <a:fillRect/>
          </a:stretch>
        </p:blipFill>
        <p:spPr>
          <a:xfrm>
            <a:off x="1" y="3884039"/>
            <a:ext cx="6096000" cy="2977770"/>
          </a:xfrm>
          <a:prstGeom prst="rect">
            <a:avLst/>
          </a:prstGeom>
        </p:spPr>
      </p:pic>
      <p:pic>
        <p:nvPicPr>
          <p:cNvPr id="5" name="Picture 4">
            <a:extLst>
              <a:ext uri="{FF2B5EF4-FFF2-40B4-BE49-F238E27FC236}">
                <a16:creationId xmlns:a16="http://schemas.microsoft.com/office/drawing/2014/main" id="{0BBEEB37-4443-430B-94ED-E37F3574E5E6}"/>
              </a:ext>
            </a:extLst>
          </p:cNvPr>
          <p:cNvPicPr>
            <a:picLocks noChangeAspect="1"/>
          </p:cNvPicPr>
          <p:nvPr/>
        </p:nvPicPr>
        <p:blipFill>
          <a:blip r:embed="rId3"/>
          <a:stretch>
            <a:fillRect/>
          </a:stretch>
        </p:blipFill>
        <p:spPr>
          <a:xfrm>
            <a:off x="6245740" y="3884038"/>
            <a:ext cx="5946260" cy="856773"/>
          </a:xfrm>
          <a:prstGeom prst="rect">
            <a:avLst/>
          </a:prstGeom>
        </p:spPr>
      </p:pic>
    </p:spTree>
    <p:extLst>
      <p:ext uri="{BB962C8B-B14F-4D97-AF65-F5344CB8AC3E}">
        <p14:creationId xmlns:p14="http://schemas.microsoft.com/office/powerpoint/2010/main" val="15991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FDF6-3388-467F-962F-C65C403521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0708E7-C22A-4C90-B391-969F7CC51AD7}"/>
              </a:ext>
            </a:extLst>
          </p:cNvPr>
          <p:cNvSpPr>
            <a:spLocks noGrp="1"/>
          </p:cNvSpPr>
          <p:nvPr>
            <p:ph idx="1"/>
          </p:nvPr>
        </p:nvSpPr>
        <p:spPr/>
        <p:txBody>
          <a:bodyPr/>
          <a:lstStyle/>
          <a:p>
            <a:r>
              <a:rPr lang="en-US" dirty="0"/>
              <a:t>We get a list of tuples, in each tuple we have two </a:t>
            </a:r>
            <a:r>
              <a:rPr lang="en-US" dirty="0" err="1"/>
              <a:t>items:the</a:t>
            </a:r>
            <a:r>
              <a:rPr lang="en-US" dirty="0"/>
              <a:t> first is the character and the second is the repetition or frequency.</a:t>
            </a:r>
          </a:p>
          <a:p>
            <a:r>
              <a:rPr lang="en-US" dirty="0"/>
              <a:t>But as you can see, this list is not sorted because by default this sorted function doesn't know how to sort these tuples. So earlier I told you that we can pass a second argument here key, we set this to a lambda, which is an anonymous </a:t>
            </a:r>
            <a:r>
              <a:rPr lang="en-US" dirty="0" err="1"/>
              <a:t>function,this</a:t>
            </a:r>
            <a:r>
              <a:rPr lang="en-US" dirty="0"/>
              <a:t> function takes the key value pair and returns the value, so that is key value of one, that is the frequency of each character. We're going to use that for sorting. </a:t>
            </a:r>
          </a:p>
        </p:txBody>
      </p:sp>
    </p:spTree>
    <p:extLst>
      <p:ext uri="{BB962C8B-B14F-4D97-AF65-F5344CB8AC3E}">
        <p14:creationId xmlns:p14="http://schemas.microsoft.com/office/powerpoint/2010/main" val="127543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99B7-A7BB-4D19-9271-2C547F28362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49FA5ED-7089-4E5D-BF4C-C884B1554BC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14ED4DD-402A-483C-B478-CCBCB11BE93A}"/>
              </a:ext>
            </a:extLst>
          </p:cNvPr>
          <p:cNvPicPr>
            <a:picLocks noChangeAspect="1"/>
          </p:cNvPicPr>
          <p:nvPr/>
        </p:nvPicPr>
        <p:blipFill>
          <a:blip r:embed="rId2"/>
          <a:stretch>
            <a:fillRect/>
          </a:stretch>
        </p:blipFill>
        <p:spPr>
          <a:xfrm>
            <a:off x="838200" y="945068"/>
            <a:ext cx="8741899" cy="3526562"/>
          </a:xfrm>
          <a:prstGeom prst="rect">
            <a:avLst/>
          </a:prstGeom>
        </p:spPr>
      </p:pic>
      <p:pic>
        <p:nvPicPr>
          <p:cNvPr id="5" name="Picture 4">
            <a:extLst>
              <a:ext uri="{FF2B5EF4-FFF2-40B4-BE49-F238E27FC236}">
                <a16:creationId xmlns:a16="http://schemas.microsoft.com/office/drawing/2014/main" id="{CF4E8C1C-879E-465D-9C0F-57A2F9C29E3D}"/>
              </a:ext>
            </a:extLst>
          </p:cNvPr>
          <p:cNvPicPr>
            <a:picLocks noChangeAspect="1"/>
          </p:cNvPicPr>
          <p:nvPr/>
        </p:nvPicPr>
        <p:blipFill>
          <a:blip r:embed="rId3"/>
          <a:stretch>
            <a:fillRect/>
          </a:stretch>
        </p:blipFill>
        <p:spPr>
          <a:xfrm>
            <a:off x="838200" y="4787542"/>
            <a:ext cx="4784865" cy="1705333"/>
          </a:xfrm>
          <a:prstGeom prst="rect">
            <a:avLst/>
          </a:prstGeom>
        </p:spPr>
      </p:pic>
    </p:spTree>
    <p:extLst>
      <p:ext uri="{BB962C8B-B14F-4D97-AF65-F5344CB8AC3E}">
        <p14:creationId xmlns:p14="http://schemas.microsoft.com/office/powerpoint/2010/main" val="578320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463</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23- Exercise</vt:lpstr>
      <vt:lpstr>Q1</vt:lpstr>
      <vt:lpst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20</cp:revision>
  <dcterms:created xsi:type="dcterms:W3CDTF">2020-11-11T18:07:57Z</dcterms:created>
  <dcterms:modified xsi:type="dcterms:W3CDTF">2021-04-01T09:07:22Z</dcterms:modified>
</cp:coreProperties>
</file>