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2" r:id="rId4"/>
    <p:sldId id="283" r:id="rId5"/>
    <p:sldId id="273" r:id="rId6"/>
    <p:sldId id="274" r:id="rId7"/>
    <p:sldId id="275" r:id="rId8"/>
    <p:sldId id="277" r:id="rId9"/>
    <p:sldId id="278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6A9363-6885-4A71-8F95-0B30E919B972}">
          <p14:sldIdLst>
            <p14:sldId id="256"/>
            <p14:sldId id="282"/>
            <p14:sldId id="272"/>
            <p14:sldId id="283"/>
            <p14:sldId id="273"/>
          </p14:sldIdLst>
        </p14:section>
        <p14:section name="add" id="{3727969C-A44F-49C1-81EE-B5F88E84A02B}">
          <p14:sldIdLst>
            <p14:sldId id="274"/>
            <p14:sldId id="275"/>
          </p14:sldIdLst>
        </p14:section>
        <p14:section name="remove" id="{A84514B3-2D4B-4A8B-BE9D-9791E458FD58}">
          <p14:sldIdLst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5- Adding or Removing Items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FF1A9-558F-488D-A9FD-AF4D2C7D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listObject</a:t>
            </a:r>
            <a:r>
              <a:rPr lang="en-US" sz="4400" dirty="0" err="1">
                <a:solidFill>
                  <a:srgbClr val="FF0000"/>
                </a:solidFill>
              </a:rPr>
              <a:t>.</a:t>
            </a:r>
            <a:r>
              <a:rPr lang="en-US" sz="4400" dirty="0" err="1">
                <a:solidFill>
                  <a:srgbClr val="00B0F0"/>
                </a:solidFill>
              </a:rPr>
              <a:t>remove</a:t>
            </a:r>
            <a:r>
              <a:rPr lang="en-US" sz="4400" dirty="0">
                <a:solidFill>
                  <a:srgbClr val="00B0F0"/>
                </a:solidFill>
              </a:rPr>
              <a:t>(</a:t>
            </a:r>
            <a:r>
              <a:rPr lang="en-US" sz="4400" dirty="0" err="1">
                <a:solidFill>
                  <a:srgbClr val="00B0F0"/>
                </a:solidFill>
              </a:rPr>
              <a:t>anObject</a:t>
            </a:r>
            <a:r>
              <a:rPr lang="en-US" sz="4400" dirty="0">
                <a:solidFill>
                  <a:srgbClr val="00B0F0"/>
                </a:solidFill>
              </a:rPr>
              <a:t>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3755E-27DD-49F5-943F-7B67DB2D5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want to remove an object but you don't know it's index</a:t>
            </a:r>
          </a:p>
          <a:p>
            <a:r>
              <a:rPr lang="en-US" dirty="0"/>
              <a:t>this will remove the first occurrence of the letter b.</a:t>
            </a:r>
          </a:p>
          <a:p>
            <a:r>
              <a:rPr lang="en-US" dirty="0"/>
              <a:t>o if you have multiple bs only the first one will be removed.</a:t>
            </a:r>
          </a:p>
          <a:p>
            <a:r>
              <a:rPr lang="en-US" dirty="0"/>
              <a:t>If you want to remove all bs in this list you will have to loop over this list and remove each b individually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DDE8C9-B7A6-4CBB-A916-DFC76A9C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92538"/>
            <a:ext cx="4510836" cy="30654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72A9DD-64F8-4AA6-B0B5-9836A4B87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554" y="5823511"/>
            <a:ext cx="3312551" cy="4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5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5E77-CC03-4A59-A782-BB0346E8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7030A0"/>
                </a:solidFill>
              </a:rPr>
              <a:t>del</a:t>
            </a:r>
            <a:r>
              <a:rPr lang="en-US" sz="4400" dirty="0"/>
              <a:t> </a:t>
            </a:r>
            <a:r>
              <a:rPr lang="en-US" sz="4400" dirty="0" err="1"/>
              <a:t>listObject</a:t>
            </a:r>
            <a:r>
              <a:rPr lang="en-US" sz="4400" dirty="0">
                <a:solidFill>
                  <a:srgbClr val="00B0F0"/>
                </a:solidFill>
              </a:rPr>
              <a:t>[</a:t>
            </a:r>
            <a:r>
              <a:rPr lang="en-US" sz="4400" dirty="0" err="1"/>
              <a:t>index</a:t>
            </a:r>
            <a:r>
              <a:rPr lang="en-US" sz="4400" dirty="0" err="1">
                <a:solidFill>
                  <a:srgbClr val="FF0000"/>
                </a:solidFill>
              </a:rPr>
              <a:t>:</a:t>
            </a:r>
            <a:r>
              <a:rPr lang="en-US" sz="4400" dirty="0" err="1"/>
              <a:t>index</a:t>
            </a:r>
            <a:r>
              <a:rPr lang="en-US" sz="4400" dirty="0">
                <a:solidFill>
                  <a:srgbClr val="00B0F0"/>
                </a:solidFill>
              </a:rPr>
              <a:t>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3D996-74E9-4C8B-BF95-3DC91A3FD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 statement</a:t>
            </a:r>
          </a:p>
          <a:p>
            <a:r>
              <a:rPr lang="en-US" dirty="0"/>
              <a:t>at specific position(s)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DB06A-FFD1-4684-82DB-61791BA11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756" y="1"/>
            <a:ext cx="4553243" cy="386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38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C69D-561E-4709-A50F-70FCEC00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listObject</a:t>
            </a:r>
            <a:r>
              <a:rPr lang="en-US" sz="4400" dirty="0" err="1">
                <a:solidFill>
                  <a:srgbClr val="FF0000"/>
                </a:solidFill>
              </a:rPr>
              <a:t>.</a:t>
            </a:r>
            <a:r>
              <a:rPr lang="en-US" sz="4400" dirty="0" err="1">
                <a:solidFill>
                  <a:srgbClr val="00B0F0"/>
                </a:solidFill>
              </a:rPr>
              <a:t>clear</a:t>
            </a:r>
            <a:r>
              <a:rPr lang="en-US" sz="4400" dirty="0">
                <a:solidFill>
                  <a:srgbClr val="00B0F0"/>
                </a:solidFill>
              </a:rPr>
              <a:t>()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03A1-D2AC-4A2E-A4DC-91E407087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objects in the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44E7C-E442-4EE4-A1E3-6C6FBCE93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912" y="2344537"/>
            <a:ext cx="5102176" cy="45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6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1239-9F77-4510-9A84-811EF610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7312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EB42-969E-47E5-B572-4459B31B6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382"/>
            <a:ext cx="10515600" cy="5748363"/>
          </a:xfrm>
        </p:spPr>
        <p:txBody>
          <a:bodyPr>
            <a:noAutofit/>
          </a:bodyPr>
          <a:lstStyle/>
          <a:p>
            <a:pPr>
              <a:tabLst>
                <a:tab pos="9601200" algn="l"/>
              </a:tabLst>
            </a:pPr>
            <a:r>
              <a:rPr lang="en-US" dirty="0"/>
              <a:t>What is a method? </a:t>
            </a:r>
            <a:r>
              <a:rPr lang="en-US" u="dotted" dirty="0"/>
              <a:t>	</a:t>
            </a:r>
            <a:r>
              <a:rPr lang="en-US" dirty="0"/>
              <a:t> 3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What is the difference between function and method? </a:t>
            </a:r>
            <a:r>
              <a:rPr lang="en-US" u="dotted" dirty="0"/>
              <a:t>	</a:t>
            </a:r>
            <a:r>
              <a:rPr lang="en-US" dirty="0"/>
              <a:t> 4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Add a new item to a List object </a:t>
            </a:r>
            <a:endParaRPr lang="en-US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  <a:tabLst>
                <a:tab pos="9601200" algn="l"/>
              </a:tabLst>
            </a:pPr>
            <a:r>
              <a:rPr lang="en-US" sz="2800" dirty="0" err="1"/>
              <a:t>listObject</a:t>
            </a:r>
            <a:r>
              <a:rPr lang="en-US" sz="2800" dirty="0" err="1">
                <a:solidFill>
                  <a:srgbClr val="FF0000"/>
                </a:solidFill>
              </a:rPr>
              <a:t>.</a:t>
            </a:r>
            <a:r>
              <a:rPr lang="en-US" sz="2800" dirty="0" err="1">
                <a:solidFill>
                  <a:srgbClr val="00B0F0"/>
                </a:solidFill>
              </a:rPr>
              <a:t>append</a:t>
            </a:r>
            <a:r>
              <a:rPr lang="en-US" sz="2800" dirty="0">
                <a:solidFill>
                  <a:srgbClr val="00B0F0"/>
                </a:solidFill>
              </a:rPr>
              <a:t>(</a:t>
            </a:r>
            <a:r>
              <a:rPr lang="en-US" sz="2800" dirty="0" err="1">
                <a:solidFill>
                  <a:srgbClr val="00B0F0"/>
                </a:solidFill>
              </a:rPr>
              <a:t>anObject</a:t>
            </a:r>
            <a:r>
              <a:rPr lang="en-US" sz="2800" dirty="0">
                <a:solidFill>
                  <a:srgbClr val="00B0F0"/>
                </a:solidFill>
              </a:rPr>
              <a:t>) </a:t>
            </a:r>
            <a:r>
              <a:rPr lang="en-US" sz="2800" u="dotted" dirty="0"/>
              <a:t>	</a:t>
            </a:r>
            <a:r>
              <a:rPr lang="en-US" sz="2800" dirty="0"/>
              <a:t> 6</a:t>
            </a:r>
          </a:p>
          <a:p>
            <a:pPr lvl="1">
              <a:lnSpc>
                <a:spcPct val="100000"/>
              </a:lnSpc>
              <a:tabLst>
                <a:tab pos="9601200" algn="l"/>
              </a:tabLst>
            </a:pPr>
            <a:r>
              <a:rPr lang="en-US" sz="2800" dirty="0" err="1"/>
              <a:t>listObject</a:t>
            </a:r>
            <a:r>
              <a:rPr lang="en-US" sz="2800" dirty="0" err="1">
                <a:solidFill>
                  <a:srgbClr val="FF0000"/>
                </a:solidFill>
              </a:rPr>
              <a:t>.</a:t>
            </a:r>
            <a:r>
              <a:rPr lang="en-US" sz="2800" dirty="0" err="1">
                <a:solidFill>
                  <a:srgbClr val="00B0F0"/>
                </a:solidFill>
              </a:rPr>
              <a:t>insert</a:t>
            </a:r>
            <a:r>
              <a:rPr lang="en-US" sz="2800" dirty="0">
                <a:solidFill>
                  <a:srgbClr val="00B0F0"/>
                </a:solidFill>
              </a:rPr>
              <a:t>(index, </a:t>
            </a:r>
            <a:r>
              <a:rPr lang="en-US" sz="2800" dirty="0" err="1">
                <a:solidFill>
                  <a:srgbClr val="00B0F0"/>
                </a:solidFill>
              </a:rPr>
              <a:t>anObject</a:t>
            </a:r>
            <a:r>
              <a:rPr lang="en-US" sz="2800" dirty="0">
                <a:solidFill>
                  <a:srgbClr val="00B0F0"/>
                </a:solidFill>
              </a:rPr>
              <a:t>) </a:t>
            </a:r>
            <a:r>
              <a:rPr lang="en-US" sz="2800" u="dotted" dirty="0"/>
              <a:t>	</a:t>
            </a:r>
            <a:r>
              <a:rPr lang="en-US" sz="2800" dirty="0"/>
              <a:t> 7</a:t>
            </a:r>
          </a:p>
          <a:p>
            <a:pPr>
              <a:lnSpc>
                <a:spcPct val="100000"/>
              </a:lnSpc>
              <a:tabLst>
                <a:tab pos="9601200" algn="l"/>
              </a:tabLst>
            </a:pPr>
            <a:r>
              <a:rPr lang="en-US" dirty="0"/>
              <a:t>Remove (an) existing item </a:t>
            </a:r>
          </a:p>
          <a:p>
            <a:pPr lvl="1">
              <a:lnSpc>
                <a:spcPct val="100000"/>
              </a:lnSpc>
              <a:tabLst>
                <a:tab pos="9601200" algn="l"/>
              </a:tabLst>
            </a:pPr>
            <a:r>
              <a:rPr lang="en-US" sz="2800" dirty="0" err="1"/>
              <a:t>listObject</a:t>
            </a:r>
            <a:r>
              <a:rPr lang="en-US" sz="2800" dirty="0" err="1">
                <a:solidFill>
                  <a:srgbClr val="FF0000"/>
                </a:solidFill>
              </a:rPr>
              <a:t>.</a:t>
            </a:r>
            <a:r>
              <a:rPr lang="en-US" sz="2800" dirty="0" err="1">
                <a:solidFill>
                  <a:srgbClr val="00B0F0"/>
                </a:solidFill>
              </a:rPr>
              <a:t>pop</a:t>
            </a:r>
            <a:r>
              <a:rPr lang="en-US" sz="2800" dirty="0">
                <a:solidFill>
                  <a:srgbClr val="00B0F0"/>
                </a:solidFill>
              </a:rPr>
              <a:t>() </a:t>
            </a:r>
            <a:r>
              <a:rPr lang="en-US" sz="2800" u="dotted" dirty="0"/>
              <a:t>	</a:t>
            </a:r>
            <a:r>
              <a:rPr lang="en-US" sz="2800" dirty="0"/>
              <a:t> 8</a:t>
            </a:r>
          </a:p>
          <a:p>
            <a:pPr lvl="1">
              <a:lnSpc>
                <a:spcPct val="100000"/>
              </a:lnSpc>
              <a:tabLst>
                <a:tab pos="9601200" algn="l"/>
              </a:tabLst>
            </a:pPr>
            <a:r>
              <a:rPr lang="en-US" sz="2800" dirty="0" err="1"/>
              <a:t>listObject</a:t>
            </a:r>
            <a:r>
              <a:rPr lang="en-US" sz="2800" dirty="0" err="1">
                <a:solidFill>
                  <a:srgbClr val="FF0000"/>
                </a:solidFill>
              </a:rPr>
              <a:t>.</a:t>
            </a:r>
            <a:r>
              <a:rPr lang="en-US" sz="2800" dirty="0" err="1">
                <a:solidFill>
                  <a:srgbClr val="00B0F0"/>
                </a:solidFill>
              </a:rPr>
              <a:t>pop</a:t>
            </a:r>
            <a:r>
              <a:rPr lang="en-US" sz="2800" dirty="0">
                <a:solidFill>
                  <a:srgbClr val="00B0F0"/>
                </a:solidFill>
              </a:rPr>
              <a:t>(index) </a:t>
            </a:r>
            <a:r>
              <a:rPr lang="en-US" sz="2800" u="dotted" dirty="0"/>
              <a:t>	</a:t>
            </a:r>
            <a:r>
              <a:rPr lang="en-US" sz="2800" dirty="0"/>
              <a:t> 9</a:t>
            </a:r>
          </a:p>
          <a:p>
            <a:pPr lvl="1">
              <a:lnSpc>
                <a:spcPct val="100000"/>
              </a:lnSpc>
              <a:tabLst>
                <a:tab pos="9601200" algn="l"/>
              </a:tabLst>
            </a:pPr>
            <a:r>
              <a:rPr lang="en-US" sz="2800" dirty="0" err="1"/>
              <a:t>listObject</a:t>
            </a:r>
            <a:r>
              <a:rPr lang="en-US" sz="2800" dirty="0" err="1">
                <a:solidFill>
                  <a:srgbClr val="FF0000"/>
                </a:solidFill>
              </a:rPr>
              <a:t>.</a:t>
            </a:r>
            <a:r>
              <a:rPr lang="en-US" sz="2800" dirty="0" err="1">
                <a:solidFill>
                  <a:srgbClr val="00B0F0"/>
                </a:solidFill>
              </a:rPr>
              <a:t>remove</a:t>
            </a:r>
            <a:r>
              <a:rPr lang="en-US" sz="2800" dirty="0">
                <a:solidFill>
                  <a:srgbClr val="00B0F0"/>
                </a:solidFill>
              </a:rPr>
              <a:t>(</a:t>
            </a:r>
            <a:r>
              <a:rPr lang="en-US" sz="2800" dirty="0" err="1">
                <a:solidFill>
                  <a:srgbClr val="00B0F0"/>
                </a:solidFill>
              </a:rPr>
              <a:t>anObject</a:t>
            </a:r>
            <a:r>
              <a:rPr lang="en-US" sz="2800" dirty="0">
                <a:solidFill>
                  <a:srgbClr val="00B0F0"/>
                </a:solidFill>
              </a:rPr>
              <a:t>) </a:t>
            </a:r>
            <a:r>
              <a:rPr lang="en-US" sz="2800" u="dotted" dirty="0"/>
              <a:t>	</a:t>
            </a:r>
            <a:r>
              <a:rPr lang="en-US" sz="2800" dirty="0"/>
              <a:t> 10</a:t>
            </a:r>
          </a:p>
          <a:p>
            <a:pPr lvl="1">
              <a:lnSpc>
                <a:spcPct val="100000"/>
              </a:lnSpc>
              <a:tabLst>
                <a:tab pos="9601200" algn="l"/>
              </a:tabLst>
            </a:pPr>
            <a:r>
              <a:rPr lang="en-US" sz="2800" dirty="0">
                <a:solidFill>
                  <a:srgbClr val="7030A0"/>
                </a:solidFill>
              </a:rPr>
              <a:t>del</a:t>
            </a:r>
            <a:r>
              <a:rPr lang="en-US" sz="2800" dirty="0"/>
              <a:t> </a:t>
            </a:r>
            <a:r>
              <a:rPr lang="en-US" sz="2800" dirty="0" err="1"/>
              <a:t>listObject</a:t>
            </a:r>
            <a:r>
              <a:rPr lang="en-US" sz="2800" dirty="0">
                <a:solidFill>
                  <a:srgbClr val="00B0F0"/>
                </a:solidFill>
              </a:rPr>
              <a:t>[</a:t>
            </a:r>
            <a:r>
              <a:rPr lang="en-US" sz="2800" dirty="0" err="1"/>
              <a:t>index</a:t>
            </a:r>
            <a:r>
              <a:rPr lang="en-US" sz="2800" dirty="0" err="1">
                <a:solidFill>
                  <a:srgbClr val="FF0000"/>
                </a:solidFill>
              </a:rPr>
              <a:t>:</a:t>
            </a:r>
            <a:r>
              <a:rPr lang="en-US" sz="2800" dirty="0" err="1"/>
              <a:t>index</a:t>
            </a:r>
            <a:r>
              <a:rPr lang="en-US" sz="2800" dirty="0">
                <a:solidFill>
                  <a:srgbClr val="00B0F0"/>
                </a:solidFill>
              </a:rPr>
              <a:t>] </a:t>
            </a:r>
            <a:r>
              <a:rPr lang="en-US" sz="2800" u="dotted" dirty="0"/>
              <a:t>	</a:t>
            </a:r>
            <a:r>
              <a:rPr lang="en-US" sz="2800" dirty="0"/>
              <a:t> 11</a:t>
            </a:r>
          </a:p>
          <a:p>
            <a:pPr lvl="1">
              <a:lnSpc>
                <a:spcPct val="100000"/>
              </a:lnSpc>
              <a:tabLst>
                <a:tab pos="9601200" algn="l"/>
              </a:tabLst>
            </a:pPr>
            <a:r>
              <a:rPr lang="en-US" sz="2800" dirty="0" err="1"/>
              <a:t>listObject</a:t>
            </a:r>
            <a:r>
              <a:rPr lang="en-US" sz="2800" dirty="0" err="1">
                <a:solidFill>
                  <a:srgbClr val="FF0000"/>
                </a:solidFill>
              </a:rPr>
              <a:t>.</a:t>
            </a:r>
            <a:r>
              <a:rPr lang="en-US" sz="2800" dirty="0" err="1">
                <a:solidFill>
                  <a:srgbClr val="00B0F0"/>
                </a:solidFill>
              </a:rPr>
              <a:t>clear</a:t>
            </a:r>
            <a:r>
              <a:rPr lang="en-US" sz="2800" dirty="0">
                <a:solidFill>
                  <a:srgbClr val="00B0F0"/>
                </a:solidFill>
              </a:rPr>
              <a:t>() </a:t>
            </a:r>
            <a:r>
              <a:rPr lang="en-US" sz="2800" u="dotted" dirty="0"/>
              <a:t>	</a:t>
            </a:r>
            <a:r>
              <a:rPr lang="en-US" sz="2800" dirty="0"/>
              <a:t> 12</a:t>
            </a:r>
          </a:p>
        </p:txBody>
      </p:sp>
    </p:spTree>
    <p:extLst>
      <p:ext uri="{BB962C8B-B14F-4D97-AF65-F5344CB8AC3E}">
        <p14:creationId xmlns:p14="http://schemas.microsoft.com/office/powerpoint/2010/main" val="40153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15DF-95F7-405F-9F78-13B0F75C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method?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B2859-5EA9-4025-94F4-4DEFE127C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in python is an object, so you can use the dot notation to access individual functions or  methods in that object. </a:t>
            </a:r>
          </a:p>
        </p:txBody>
      </p:sp>
    </p:spTree>
    <p:extLst>
      <p:ext uri="{BB962C8B-B14F-4D97-AF65-F5344CB8AC3E}">
        <p14:creationId xmlns:p14="http://schemas.microsoft.com/office/powerpoint/2010/main" val="184804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66E00-CC4F-4B8B-9C7E-C4AF1505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difference between function and method?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06E7-AC45-4822-891E-0EAF6B9C1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function is part of an object we refer to that function as a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0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B6AE-7D26-45C4-894F-70C0AC6B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92C33-B893-4591-9E17-3D716242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all the methods available on list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12E8C-5F56-4DA0-A29F-AD9560545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46" y="2378272"/>
            <a:ext cx="7140307" cy="426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5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2A04-1AC6-4890-9D8A-96A3302B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listObject</a:t>
            </a:r>
            <a:r>
              <a:rPr lang="en-US" sz="4400" dirty="0" err="1">
                <a:solidFill>
                  <a:srgbClr val="FF0000"/>
                </a:solidFill>
              </a:rPr>
              <a:t>.</a:t>
            </a:r>
            <a:r>
              <a:rPr lang="en-US" sz="4400" dirty="0" err="1">
                <a:solidFill>
                  <a:srgbClr val="00B0F0"/>
                </a:solidFill>
              </a:rPr>
              <a:t>append</a:t>
            </a:r>
            <a:r>
              <a:rPr lang="en-US" sz="4400" dirty="0">
                <a:solidFill>
                  <a:srgbClr val="00B0F0"/>
                </a:solidFill>
              </a:rPr>
              <a:t>(</a:t>
            </a:r>
            <a:r>
              <a:rPr lang="en-US" sz="4400" dirty="0" err="1">
                <a:solidFill>
                  <a:srgbClr val="00B0F0"/>
                </a:solidFill>
              </a:rPr>
              <a:t>anObject</a:t>
            </a:r>
            <a:r>
              <a:rPr lang="en-US" sz="4400" dirty="0">
                <a:solidFill>
                  <a:srgbClr val="00B0F0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71D54-14A4-4728-8CEB-64435E339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list.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357EFB-474F-46E0-9764-13AF63D84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1557"/>
            <a:ext cx="6068636" cy="1892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7F7866-4E79-4C2E-B65B-8D2EA985A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740299"/>
            <a:ext cx="5738367" cy="60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8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0BDD-5D20-4C75-9E5B-08467281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listObject</a:t>
            </a:r>
            <a:r>
              <a:rPr lang="en-US" sz="4400" dirty="0" err="1">
                <a:solidFill>
                  <a:srgbClr val="FF0000"/>
                </a:solidFill>
              </a:rPr>
              <a:t>.</a:t>
            </a:r>
            <a:r>
              <a:rPr lang="en-US" sz="4400" dirty="0" err="1">
                <a:solidFill>
                  <a:srgbClr val="00B0F0"/>
                </a:solidFill>
              </a:rPr>
              <a:t>insert</a:t>
            </a:r>
            <a:r>
              <a:rPr lang="en-US" sz="4400" dirty="0">
                <a:solidFill>
                  <a:srgbClr val="00B0F0"/>
                </a:solidFill>
              </a:rPr>
              <a:t>(index, </a:t>
            </a:r>
            <a:r>
              <a:rPr lang="en-US" sz="4400" dirty="0" err="1">
                <a:solidFill>
                  <a:srgbClr val="00B0F0"/>
                </a:solidFill>
              </a:rPr>
              <a:t>anObject</a:t>
            </a:r>
            <a:r>
              <a:rPr lang="en-US" sz="4400" dirty="0">
                <a:solidFill>
                  <a:srgbClr val="00B0F0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8010B-3B43-4B0F-A9B8-2E99114FD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 specific 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35431-98E6-44D1-B03B-48574312D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1938"/>
            <a:ext cx="7306994" cy="2784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A7E62A-4B81-434B-B563-28C08D02B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08071"/>
            <a:ext cx="5819504" cy="57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7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45FB-630F-4A25-A236-C65477B9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listObject</a:t>
            </a:r>
            <a:r>
              <a:rPr lang="en-US" sz="4400" dirty="0" err="1">
                <a:solidFill>
                  <a:srgbClr val="FF0000"/>
                </a:solidFill>
              </a:rPr>
              <a:t>.</a:t>
            </a:r>
            <a:r>
              <a:rPr lang="en-US" sz="4400" dirty="0" err="1">
                <a:solidFill>
                  <a:srgbClr val="00B0F0"/>
                </a:solidFill>
              </a:rPr>
              <a:t>pop</a:t>
            </a:r>
            <a:r>
              <a:rPr lang="en-US" sz="4400" dirty="0">
                <a:solidFill>
                  <a:srgbClr val="00B0F0"/>
                </a:solidFill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595E3-CC9B-4750-B0E3-48B94F301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the list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260C4-6C63-4091-8349-7C4231BD5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5038"/>
            <a:ext cx="4943622" cy="30076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FA6E40-DC32-42F0-9FFD-6538D18C1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45553"/>
            <a:ext cx="6180751" cy="71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1023-DB99-49BA-9D4C-99CF674C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listObject</a:t>
            </a:r>
            <a:r>
              <a:rPr lang="en-US" sz="4400" dirty="0" err="1">
                <a:solidFill>
                  <a:srgbClr val="FF0000"/>
                </a:solidFill>
              </a:rPr>
              <a:t>.</a:t>
            </a:r>
            <a:r>
              <a:rPr lang="en-US" sz="4400" dirty="0" err="1">
                <a:solidFill>
                  <a:srgbClr val="00B0F0"/>
                </a:solidFill>
              </a:rPr>
              <a:t>pop</a:t>
            </a:r>
            <a:r>
              <a:rPr lang="en-US" sz="4400" dirty="0">
                <a:solidFill>
                  <a:srgbClr val="00B0F0"/>
                </a:solidFill>
              </a:rPr>
              <a:t>(index)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C08F-4B61-42E8-90D9-92A2B4CED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 specific position</a:t>
            </a:r>
          </a:p>
          <a:p>
            <a:r>
              <a:rPr lang="en-US" dirty="0"/>
              <a:t>pass an index here to remove the item at the given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9E5A7-E09E-4438-9493-B82E56E69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87" y="2842725"/>
            <a:ext cx="4985825" cy="30958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4841C9-B5EA-4190-91F6-BDDA12AB5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186" y="6256909"/>
            <a:ext cx="4370779" cy="53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313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5- Adding or Removing Items</vt:lpstr>
      <vt:lpstr>Context</vt:lpstr>
      <vt:lpstr>What is a method?</vt:lpstr>
      <vt:lpstr>What is the difference between function and method?</vt:lpstr>
      <vt:lpstr>PowerPoint Presentation</vt:lpstr>
      <vt:lpstr>listObject.append(anObject)</vt:lpstr>
      <vt:lpstr>listObject.insert(index, anObject)</vt:lpstr>
      <vt:lpstr>listObject.pop()</vt:lpstr>
      <vt:lpstr>listObject.pop(index)</vt:lpstr>
      <vt:lpstr>listObject.remove(anObject) </vt:lpstr>
      <vt:lpstr>del listObject[index:index]</vt:lpstr>
      <vt:lpstr>listObject.clear()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24</cp:revision>
  <dcterms:created xsi:type="dcterms:W3CDTF">2020-11-11T18:07:57Z</dcterms:created>
  <dcterms:modified xsi:type="dcterms:W3CDTF">2021-04-03T10:38:42Z</dcterms:modified>
</cp:coreProperties>
</file>