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65" r:id="rId6"/>
    <p:sldId id="276" r:id="rId7"/>
    <p:sldId id="275" r:id="rId8"/>
    <p:sldId id="266" r:id="rId9"/>
    <p:sldId id="269" r:id="rId10"/>
    <p:sldId id="271" r:id="rId11"/>
    <p:sldId id="272" r:id="rId12"/>
    <p:sldId id="273" r:id="rId13"/>
    <p:sldId id="278" r:id="rId14"/>
    <p:sldId id="274" r:id="rId15"/>
    <p:sldId id="279" r:id="rId16"/>
    <p:sldId id="277" r:id="rId17"/>
    <p:sldId id="258" r:id="rId18"/>
    <p:sldId id="259" r:id="rId19"/>
    <p:sldId id="260" r:id="rId20"/>
    <p:sldId id="261" r:id="rId21"/>
    <p:sldId id="262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58F10-BEAB-43E4-87F2-E12B37E35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8E8AB2-FE8A-4673-87BF-E3B4F2D77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565194-82B4-4844-9310-70064D96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5801-A161-417F-A672-DDCF57989DD4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CD86BC-9E4E-49DA-BF74-00F8EE4C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6111AA-9CB3-4F35-A98F-65B05659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DFAB-8206-4813-BDBB-F952CD9F2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85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2300EC-4402-41CA-BC2F-827D8889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CB6CA7-73DC-491F-891B-3326DFFF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CB9E42-20BF-4633-9157-79A1322D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5801-A161-417F-A672-DDCF57989DD4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3693A8-0958-45D2-880A-5F6BBACA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053359-7092-4653-9F51-2EE76960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DFAB-8206-4813-BDBB-F952CD9F2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8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B6D56B1-12A0-4B2A-8FAB-5A78FE737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4D0255-7390-41C1-9628-4BA4955D1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142C40-1E4C-4A4C-BEF7-0BEFD171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5801-A161-417F-A672-DDCF57989DD4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586ACC-DB5C-43F4-BA6A-6365062E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8E8663-BD41-4C78-8444-2DDA2C9C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DFAB-8206-4813-BDBB-F952CD9F2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11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B30E8-F81A-43E6-918F-6219F70B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4A9AA8-BD28-4960-BDE2-70546E78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A609F7-EC8A-43DD-A30B-E7E2E67E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5801-A161-417F-A672-DDCF57989DD4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9ECBDB-C0A2-4D9F-8F22-F216382B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563513-5C72-4949-8D08-3675EBE0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DFAB-8206-4813-BDBB-F952CD9F2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26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9BB46-98EB-414F-990C-E2F64B58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7828B9-2ABA-4029-B44D-FAAC3DDC9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4FCCE0-1962-4EEF-8066-ECD8E006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5801-A161-417F-A672-DDCF57989DD4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858188-2440-434F-8F5A-7EF86561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E437B8-4507-44EC-BD32-68F697DC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DFAB-8206-4813-BDBB-F952CD9F2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72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2F085-E424-4C6C-B8D6-3381AFEC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E390AC-C48F-46EC-B240-9ABD6EDF5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AAA946-ECD9-44B7-9BC3-06D3124D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9CA4FA-2FEF-4099-9174-D27039B0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5801-A161-417F-A672-DDCF57989DD4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07A455-FE71-4A17-85C5-02BA5010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A437F5-6092-4E70-979D-68A7B05D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DFAB-8206-4813-BDBB-F952CD9F2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84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A3516-4F42-468B-8C74-9A742EB6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50466-FD1F-44CF-82A7-DFCEAC45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2C72DF-4A64-43D7-814A-63C6D4F28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3F01AF-85D1-43AD-9BFF-FB2906DE4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7EAEF58-EF78-4FAB-8E11-227FA0375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5B1454-81AD-4D11-9AE3-225EAA39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5801-A161-417F-A672-DDCF57989DD4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3E7466-3A9A-4185-A976-559E0B41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D77E38-028D-4DD7-BE33-5D634691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DFAB-8206-4813-BDBB-F952CD9F2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99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26E210-1240-407D-A7DE-EE22C47B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2DC900-626D-41BE-9B66-86AF2C23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5801-A161-417F-A672-DDCF57989DD4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6255FE-658F-49BD-8281-DA56CAA8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D5A26E-49A2-4EAB-A515-488B16CA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DFAB-8206-4813-BDBB-F952CD9F2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05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04C33A-51DA-496A-964A-F8D2E3FF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5801-A161-417F-A672-DDCF57989DD4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D37721-5457-4E95-A3A3-F69A1862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C5AFDE-3988-4C0F-991A-54F235F8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DFAB-8206-4813-BDBB-F952CD9F2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58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E8FA5-E1F0-4614-AACB-377C148E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E9BF24-B0E8-43F1-9152-76E455BE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37027B-2BBB-4377-9DD5-000686667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778680-1289-464B-A8CD-7503FF95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5801-A161-417F-A672-DDCF57989DD4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EAFF2E-D9D3-4342-B05E-3E387C78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3DA999-727C-4FAF-8304-66AB499E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DFAB-8206-4813-BDBB-F952CD9F2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08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8938F-92B0-4F4A-8235-8FC025BB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943A97-40DF-4CF1-A1E7-BAA57445D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7B8740-E9B0-4D0F-80A5-D89441846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2E6523-43FF-4555-9100-8D592261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5801-A161-417F-A672-DDCF57989DD4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C2B0FA-C298-4863-B7AD-97178AC4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8CFFF5-CBA9-4409-B729-F8786066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DFAB-8206-4813-BDBB-F952CD9F2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31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18200E-F83A-436D-97AF-FBAA8B99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4B54A8-53AF-4691-BE93-C8E6C2D2C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B51C4-34FA-408F-B086-DF38965FA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85801-A161-417F-A672-DDCF57989DD4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BDE2C-B860-41A5-9B44-258856940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719887-4769-42EC-93F9-C1D60BA5B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4DFAB-8206-4813-BDBB-F952CD9F2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1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FF846-2E56-4424-8263-892B73142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SentinelOne</a:t>
            </a:r>
            <a:r>
              <a:rPr kumimoji="1" lang="ja-JP" altLang="en-US" dirty="0"/>
              <a:t>脅威分析</a:t>
            </a:r>
            <a:br>
              <a:rPr kumimoji="1" lang="en-US" altLang="ja-JP" dirty="0"/>
            </a:br>
            <a:r>
              <a:rPr kumimoji="1" lang="ja-JP" altLang="en-US" dirty="0"/>
              <a:t>インシデント対応例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87EFD5-3689-44C9-9DFB-C2A8285B2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2019/9/17</a:t>
            </a:r>
          </a:p>
          <a:p>
            <a:r>
              <a:rPr lang="ja-JP" altLang="en-US" dirty="0"/>
              <a:t>サイバーセキュリティ総研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108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C6EE645-71EF-42DF-B8F5-6C1B3ED1F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4" y="4943116"/>
            <a:ext cx="7258050" cy="1781175"/>
          </a:xfrm>
          <a:prstGeom prst="rect">
            <a:avLst/>
          </a:prstGeom>
        </p:spPr>
      </p:pic>
      <p:pic>
        <p:nvPicPr>
          <p:cNvPr id="5" name="コンテンツ プレースホルダー 3">
            <a:extLst>
              <a:ext uri="{FF2B5EF4-FFF2-40B4-BE49-F238E27FC236}">
                <a16:creationId xmlns:a16="http://schemas.microsoft.com/office/drawing/2014/main" id="{78F6E5FF-94C8-4078-AFE0-C3FBD2C84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837" y="1921034"/>
            <a:ext cx="6169567" cy="1891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4EC3A60-9DCD-44B1-91C5-7F183443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r>
              <a:rPr lang="ja-JP" altLang="en-US" dirty="0"/>
              <a:t>システム修復の手動実行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964DECD-4B90-4418-AD83-0B5B8C95C62E}"/>
              </a:ext>
            </a:extLst>
          </p:cNvPr>
          <p:cNvSpPr/>
          <p:nvPr/>
        </p:nvSpPr>
        <p:spPr>
          <a:xfrm>
            <a:off x="5045292" y="2974261"/>
            <a:ext cx="735067" cy="555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4036148-19A6-4640-9510-23408E92E202}"/>
              </a:ext>
            </a:extLst>
          </p:cNvPr>
          <p:cNvCxnSpPr>
            <a:cxnSpLocks/>
            <a:stCxn id="6" idx="5"/>
            <a:endCxn id="14" idx="0"/>
          </p:cNvCxnSpPr>
          <p:nvPr/>
        </p:nvCxnSpPr>
        <p:spPr>
          <a:xfrm>
            <a:off x="5672711" y="3448161"/>
            <a:ext cx="547946" cy="319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72F292E-20C8-4D69-8195-B5AFA71D0C02}"/>
              </a:ext>
            </a:extLst>
          </p:cNvPr>
          <p:cNvSpPr txBox="1"/>
          <p:nvPr/>
        </p:nvSpPr>
        <p:spPr>
          <a:xfrm>
            <a:off x="838200" y="1453336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自動対応を設定していない場合、システムの修復を手動実行できる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50E8EA02-3C40-4437-BF33-5DF8F011CBF9}"/>
              </a:ext>
            </a:extLst>
          </p:cNvPr>
          <p:cNvSpPr/>
          <p:nvPr/>
        </p:nvSpPr>
        <p:spPr>
          <a:xfrm>
            <a:off x="6910469" y="5682157"/>
            <a:ext cx="1245476" cy="84882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68F18987-CD7B-4C57-9E8E-D49353D02953}"/>
              </a:ext>
            </a:extLst>
          </p:cNvPr>
          <p:cNvSpPr/>
          <p:nvPr/>
        </p:nvSpPr>
        <p:spPr>
          <a:xfrm>
            <a:off x="6702363" y="4986173"/>
            <a:ext cx="1245476" cy="445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2E36A30-3474-4E00-8DD8-2C63B7D15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115" y="3768100"/>
            <a:ext cx="3843083" cy="109278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7811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7D8C8AE-7543-4AF9-B407-A82D6A55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764" y="5222324"/>
            <a:ext cx="5828254" cy="1474341"/>
          </a:xfrm>
          <a:prstGeom prst="rect">
            <a:avLst/>
          </a:prstGeom>
        </p:spPr>
      </p:pic>
      <p:pic>
        <p:nvPicPr>
          <p:cNvPr id="5" name="コンテンツ プレースホルダー 3">
            <a:extLst>
              <a:ext uri="{FF2B5EF4-FFF2-40B4-BE49-F238E27FC236}">
                <a16:creationId xmlns:a16="http://schemas.microsoft.com/office/drawing/2014/main" id="{78F6E5FF-94C8-4078-AFE0-C3FBD2C84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837" y="1921034"/>
            <a:ext cx="6169567" cy="1891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4EC3A60-9DCD-44B1-91C5-7F183443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7030A0"/>
                </a:solidFill>
              </a:rPr>
              <a:t>⑤</a:t>
            </a:r>
            <a:r>
              <a:rPr kumimoji="1" lang="ja-JP" altLang="en-US" dirty="0"/>
              <a:t>ファイルの復元の手動実行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964DECD-4B90-4418-AD83-0B5B8C95C62E}"/>
              </a:ext>
            </a:extLst>
          </p:cNvPr>
          <p:cNvSpPr/>
          <p:nvPr/>
        </p:nvSpPr>
        <p:spPr>
          <a:xfrm>
            <a:off x="5045292" y="2974261"/>
            <a:ext cx="735067" cy="555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4036148-19A6-4640-9510-23408E92E202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>
          <a:xfrm>
            <a:off x="5672711" y="3448161"/>
            <a:ext cx="547946" cy="319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72F292E-20C8-4D69-8195-B5AFA71D0C02}"/>
              </a:ext>
            </a:extLst>
          </p:cNvPr>
          <p:cNvSpPr txBox="1"/>
          <p:nvPr/>
        </p:nvSpPr>
        <p:spPr>
          <a:xfrm>
            <a:off x="838200" y="1453336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自動対応を設定していない場合、ファイルの復元を手動実行できる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50E8EA02-3C40-4437-BF33-5DF8F011CBF9}"/>
              </a:ext>
            </a:extLst>
          </p:cNvPr>
          <p:cNvSpPr/>
          <p:nvPr/>
        </p:nvSpPr>
        <p:spPr>
          <a:xfrm>
            <a:off x="6702363" y="5691101"/>
            <a:ext cx="1245476" cy="84882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68F18987-CD7B-4C57-9E8E-D49353D02953}"/>
              </a:ext>
            </a:extLst>
          </p:cNvPr>
          <p:cNvSpPr/>
          <p:nvPr/>
        </p:nvSpPr>
        <p:spPr>
          <a:xfrm>
            <a:off x="6702363" y="4986173"/>
            <a:ext cx="1245476" cy="445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0FC97A2-84F4-4A2D-97AB-13486AAF7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115" y="3768100"/>
            <a:ext cx="3843083" cy="109278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1C21C241-C707-4658-8864-6F566592746D}"/>
              </a:ext>
            </a:extLst>
          </p:cNvPr>
          <p:cNvSpPr/>
          <p:nvPr/>
        </p:nvSpPr>
        <p:spPr>
          <a:xfrm>
            <a:off x="8519702" y="4575651"/>
            <a:ext cx="3260802" cy="1266452"/>
          </a:xfrm>
          <a:prstGeom prst="wedgeRoundRectCallout">
            <a:avLst>
              <a:gd name="adj1" fmla="val -65182"/>
              <a:gd name="adj2" fmla="val 7574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/>
              <a:t>脅威がランサムウェアではない場合、</a:t>
            </a:r>
            <a:endParaRPr kumimoji="1" lang="en-US" altLang="ja-JP" sz="1400" dirty="0"/>
          </a:p>
          <a:p>
            <a:r>
              <a:rPr kumimoji="1" lang="ja-JP" altLang="en-US" sz="1400" dirty="0"/>
              <a:t>ファイルの復元は失敗する</a:t>
            </a:r>
            <a:endParaRPr kumimoji="1"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 dirty="0"/>
              <a:t>正常動作</a:t>
            </a:r>
            <a:r>
              <a:rPr lang="en-US" altLang="ja-JP" sz="1400" dirty="0"/>
              <a:t>)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540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6B867-7AFA-4ABD-B7A5-3BF49004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ステータスがグリーンに</a:t>
            </a:r>
            <a:r>
              <a:rPr lang="ja-JP" altLang="en-US" dirty="0"/>
              <a:t>（対処済）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01DCFDF-BC94-4069-AC67-19096AAC8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857470"/>
            <a:ext cx="5008551" cy="2536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75D08E6-DED2-4B2B-93FB-926707C55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86" y="2857470"/>
            <a:ext cx="4904385" cy="2536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740112B3-68FC-4C4F-A705-2FB57E6724DB}"/>
              </a:ext>
            </a:extLst>
          </p:cNvPr>
          <p:cNvSpPr/>
          <p:nvPr/>
        </p:nvSpPr>
        <p:spPr>
          <a:xfrm>
            <a:off x="4899008" y="4718566"/>
            <a:ext cx="1258511" cy="973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F72FD9-189C-498B-9D93-0B2F6A58A5C8}"/>
              </a:ext>
            </a:extLst>
          </p:cNvPr>
          <p:cNvSpPr/>
          <p:nvPr/>
        </p:nvSpPr>
        <p:spPr>
          <a:xfrm>
            <a:off x="838199" y="4991450"/>
            <a:ext cx="3331129" cy="42735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AFE7190-8B04-48F7-B9C5-F9D6695F67CF}"/>
              </a:ext>
            </a:extLst>
          </p:cNvPr>
          <p:cNvSpPr/>
          <p:nvPr/>
        </p:nvSpPr>
        <p:spPr>
          <a:xfrm>
            <a:off x="6241086" y="4991449"/>
            <a:ext cx="3331129" cy="427359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13B92A7-EE43-4B9F-A66B-B6871576C357}"/>
              </a:ext>
            </a:extLst>
          </p:cNvPr>
          <p:cNvSpPr txBox="1"/>
          <p:nvPr/>
        </p:nvSpPr>
        <p:spPr>
          <a:xfrm>
            <a:off x="971550" y="1690688"/>
            <a:ext cx="964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ここまで対応すると、技術的には対応が完了しているため、端末は安全になったといえる。</a:t>
            </a:r>
            <a:endParaRPr kumimoji="1" lang="en-US" altLang="ja-JP" dirty="0"/>
          </a:p>
          <a:p>
            <a:r>
              <a:rPr lang="ja-JP" altLang="en-US" dirty="0"/>
              <a:t>その時点で</a:t>
            </a:r>
            <a:r>
              <a:rPr lang="en-US" altLang="ja-JP" dirty="0"/>
              <a:t>Status</a:t>
            </a:r>
            <a:r>
              <a:rPr lang="ja-JP" altLang="en-US" dirty="0"/>
              <a:t>アイコンがグリーンになる。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993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CF4C2-7C74-467F-81D1-91B3A5665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83" y="472664"/>
            <a:ext cx="11033234" cy="1325563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Reconnect To Network(</a:t>
            </a:r>
            <a:r>
              <a:rPr kumimoji="1" lang="ja-JP" altLang="en-US" sz="4000" dirty="0"/>
              <a:t>ネットワーク隔離解除</a:t>
            </a:r>
            <a:r>
              <a:rPr kumimoji="1" lang="en-US" altLang="ja-JP" sz="4000" dirty="0"/>
              <a:t>)</a:t>
            </a:r>
            <a:endParaRPr kumimoji="1" lang="ja-JP" altLang="en-US" sz="4000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29002D46-AEF3-4B57-AA39-62C439739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480" y="2294100"/>
            <a:ext cx="3148506" cy="377592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3519A2-924D-4BE0-9668-DAA5E78ADC6E}"/>
              </a:ext>
            </a:extLst>
          </p:cNvPr>
          <p:cNvSpPr/>
          <p:nvPr/>
        </p:nvSpPr>
        <p:spPr>
          <a:xfrm>
            <a:off x="1313134" y="3969228"/>
            <a:ext cx="1792672" cy="425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8488B2A-06C0-4304-881B-0FE0962A71B3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105806" y="3969228"/>
            <a:ext cx="2171044" cy="212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1F31070E-50F5-4B38-BE3D-7018DC6AF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2873853"/>
            <a:ext cx="4495800" cy="21907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F91915-E896-4124-A40C-E8A95D29C913}"/>
              </a:ext>
            </a:extLst>
          </p:cNvPr>
          <p:cNvSpPr txBox="1"/>
          <p:nvPr/>
        </p:nvSpPr>
        <p:spPr>
          <a:xfrm>
            <a:off x="5651481" y="2329729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外部に</a:t>
            </a:r>
            <a:r>
              <a:rPr kumimoji="1" lang="en-US" altLang="ja-JP" dirty="0"/>
              <a:t>PING</a:t>
            </a:r>
            <a:r>
              <a:rPr kumimoji="1" lang="ja-JP" altLang="en-US" dirty="0"/>
              <a:t>疎通できるようになる</a:t>
            </a:r>
          </a:p>
        </p:txBody>
      </p:sp>
    </p:spTree>
    <p:extLst>
      <p:ext uri="{BB962C8B-B14F-4D97-AF65-F5344CB8AC3E}">
        <p14:creationId xmlns:p14="http://schemas.microsoft.com/office/powerpoint/2010/main" val="383636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54EA5-46FB-4A4E-9B1C-742FACDA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解決済にする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74076B4C-EADE-4B14-AA37-76F4011D6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490" y="2968494"/>
            <a:ext cx="4924425" cy="370522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4EB1A9B-1FF3-402F-A9CE-EA27C319D7AC}"/>
              </a:ext>
            </a:extLst>
          </p:cNvPr>
          <p:cNvSpPr/>
          <p:nvPr/>
        </p:nvSpPr>
        <p:spPr>
          <a:xfrm>
            <a:off x="4333066" y="3722404"/>
            <a:ext cx="1535186" cy="436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630ED4-C2B1-41E2-AD42-E3955AEC58AC}"/>
              </a:ext>
            </a:extLst>
          </p:cNvPr>
          <p:cNvSpPr txBox="1"/>
          <p:nvPr/>
        </p:nvSpPr>
        <p:spPr>
          <a:xfrm>
            <a:off x="838200" y="1444467"/>
            <a:ext cx="8380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インシデント対応が完了したら、</a:t>
            </a:r>
            <a:r>
              <a:rPr lang="en-US" altLang="ja-JP" sz="2000" dirty="0"/>
              <a:t>Resolved(</a:t>
            </a:r>
            <a:r>
              <a:rPr lang="ja-JP" altLang="en-US" sz="2000" dirty="0"/>
              <a:t>解決済</a:t>
            </a:r>
            <a:r>
              <a:rPr lang="en-US" altLang="ja-JP" sz="2000" dirty="0"/>
              <a:t>)</a:t>
            </a:r>
            <a:r>
              <a:rPr lang="ja-JP" altLang="en-US" sz="2000" dirty="0"/>
              <a:t>のフラグを立てる。</a:t>
            </a:r>
            <a:endParaRPr lang="en-US" altLang="ja-JP" sz="2000" dirty="0"/>
          </a:p>
          <a:p>
            <a:r>
              <a:rPr kumimoji="1" lang="ja-JP" altLang="en-US" sz="2000" dirty="0"/>
              <a:t>技術的な対応ではなく、タスク管理的な指標となる。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C75B831-0C51-4C27-A69B-DDED87178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227" y="3155552"/>
            <a:ext cx="3579515" cy="279670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035F364-8250-44CA-A0F0-90AD31942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340" y="3774586"/>
            <a:ext cx="938123" cy="9986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E0EC291A-7EC3-46ED-9179-CE26D2D8282B}"/>
              </a:ext>
            </a:extLst>
          </p:cNvPr>
          <p:cNvSpPr/>
          <p:nvPr/>
        </p:nvSpPr>
        <p:spPr>
          <a:xfrm>
            <a:off x="8308425" y="3887822"/>
            <a:ext cx="441435" cy="666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3E9F5B-84BF-4A29-BE40-93BCCB696409}"/>
              </a:ext>
            </a:extLst>
          </p:cNvPr>
          <p:cNvSpPr txBox="1"/>
          <p:nvPr/>
        </p:nvSpPr>
        <p:spPr>
          <a:xfrm>
            <a:off x="7116340" y="253172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ダッシュボードのアラートが減る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A38E35E-6BAD-4EF9-80C8-603A1C1EA8E5}"/>
              </a:ext>
            </a:extLst>
          </p:cNvPr>
          <p:cNvSpPr txBox="1"/>
          <p:nvPr/>
        </p:nvSpPr>
        <p:spPr>
          <a:xfrm>
            <a:off x="1066938" y="250682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Mark</a:t>
            </a:r>
            <a:r>
              <a:rPr lang="ja-JP" altLang="en-US" sz="2400" dirty="0"/>
              <a:t> </a:t>
            </a:r>
            <a:r>
              <a:rPr lang="en-US" altLang="ja-JP" sz="2400" dirty="0"/>
              <a:t>as</a:t>
            </a:r>
            <a:r>
              <a:rPr lang="ja-JP" altLang="en-US" sz="2400" dirty="0"/>
              <a:t> </a:t>
            </a:r>
            <a:r>
              <a:rPr lang="en-US" altLang="ja-JP" sz="2400" dirty="0"/>
              <a:t>resolved</a:t>
            </a:r>
          </a:p>
          <a:p>
            <a:r>
              <a:rPr lang="ja-JP" altLang="en-US" sz="2400" dirty="0"/>
              <a:t>（解決済にマーク）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680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5080B2-E9F2-413D-A774-E77BF4C6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1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オートメーションポリシー（自動化）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C32196EB-3C08-4C80-A951-68D2097A3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253" y="1816037"/>
            <a:ext cx="7677808" cy="440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BBF79D-A061-4103-B14B-5AB04F4A6CC2}"/>
              </a:ext>
            </a:extLst>
          </p:cNvPr>
          <p:cNvSpPr txBox="1"/>
          <p:nvPr/>
        </p:nvSpPr>
        <p:spPr>
          <a:xfrm>
            <a:off x="838200" y="1182413"/>
            <a:ext cx="8477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一連のオペレーションは、</a:t>
            </a:r>
            <a:r>
              <a:rPr lang="en-US" altLang="ja-JP" sz="2400" dirty="0"/>
              <a:t>AI</a:t>
            </a:r>
            <a:r>
              <a:rPr lang="ja-JP" altLang="en-US" sz="2400" dirty="0"/>
              <a:t>処理により自動化する事が可能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5AE4A39-D894-4713-BB1B-10CF811FA115}"/>
              </a:ext>
            </a:extLst>
          </p:cNvPr>
          <p:cNvSpPr/>
          <p:nvPr/>
        </p:nvSpPr>
        <p:spPr>
          <a:xfrm>
            <a:off x="3263454" y="3192516"/>
            <a:ext cx="1008993" cy="1016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F1A9CDC-A040-4AB7-AD84-D1066030BB08}"/>
              </a:ext>
            </a:extLst>
          </p:cNvPr>
          <p:cNvSpPr/>
          <p:nvPr/>
        </p:nvSpPr>
        <p:spPr>
          <a:xfrm>
            <a:off x="2543494" y="5694101"/>
            <a:ext cx="5087008" cy="463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D014DE-9ED5-4A51-8D9E-3923A2C75953}"/>
              </a:ext>
            </a:extLst>
          </p:cNvPr>
          <p:cNvSpPr txBox="1"/>
          <p:nvPr/>
        </p:nvSpPr>
        <p:spPr>
          <a:xfrm>
            <a:off x="2752287" y="2642268"/>
            <a:ext cx="20313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7030A0"/>
                </a:solidFill>
              </a:rPr>
              <a:t>処理の自動化設定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57226F-089B-41AC-9255-5DF70C3FDB26}"/>
              </a:ext>
            </a:extLst>
          </p:cNvPr>
          <p:cNvSpPr txBox="1"/>
          <p:nvPr/>
        </p:nvSpPr>
        <p:spPr>
          <a:xfrm>
            <a:off x="942302" y="6344669"/>
            <a:ext cx="704551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7030A0"/>
                </a:solidFill>
              </a:rPr>
              <a:t>自動化レベル</a:t>
            </a:r>
            <a:r>
              <a:rPr kumimoji="1" lang="en-US" altLang="ja-JP" b="1" dirty="0">
                <a:solidFill>
                  <a:srgbClr val="7030A0"/>
                </a:solidFill>
              </a:rPr>
              <a:t>:</a:t>
            </a:r>
            <a:r>
              <a:rPr kumimoji="1" lang="ja-JP" altLang="en-US" b="1" dirty="0">
                <a:solidFill>
                  <a:srgbClr val="7030A0"/>
                </a:solidFill>
              </a:rPr>
              <a:t>　</a:t>
            </a:r>
            <a:r>
              <a:rPr lang="en-US" altLang="ja-JP" b="1" dirty="0">
                <a:solidFill>
                  <a:srgbClr val="7030A0"/>
                </a:solidFill>
              </a:rPr>
              <a:t>Kill&amp;</a:t>
            </a:r>
            <a:r>
              <a:rPr lang="ja-JP" altLang="en-US" b="1" dirty="0">
                <a:solidFill>
                  <a:srgbClr val="7030A0"/>
                </a:solidFill>
              </a:rPr>
              <a:t>隔離</a:t>
            </a:r>
            <a:r>
              <a:rPr kumimoji="1" lang="ja-JP" altLang="en-US" b="1" dirty="0">
                <a:solidFill>
                  <a:srgbClr val="7030A0"/>
                </a:solidFill>
              </a:rPr>
              <a:t>　　</a:t>
            </a:r>
            <a:r>
              <a:rPr kumimoji="1" lang="en-US" altLang="ja-JP" b="1" dirty="0">
                <a:solidFill>
                  <a:srgbClr val="7030A0"/>
                </a:solidFill>
              </a:rPr>
              <a:t>|</a:t>
            </a:r>
            <a:r>
              <a:rPr kumimoji="1" lang="ja-JP" altLang="en-US" b="1" dirty="0">
                <a:solidFill>
                  <a:srgbClr val="7030A0"/>
                </a:solidFill>
              </a:rPr>
              <a:t>　　　修復　　　</a:t>
            </a:r>
            <a:r>
              <a:rPr kumimoji="1" lang="en-US" altLang="ja-JP" b="1" dirty="0">
                <a:solidFill>
                  <a:srgbClr val="7030A0"/>
                </a:solidFill>
              </a:rPr>
              <a:t>| </a:t>
            </a:r>
            <a:r>
              <a:rPr kumimoji="1" lang="ja-JP" altLang="en-US" b="1" dirty="0">
                <a:solidFill>
                  <a:srgbClr val="7030A0"/>
                </a:solidFill>
              </a:rPr>
              <a:t>　ファイル復元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4168737-7F56-47D2-B8CD-1184D234A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798" y="3351247"/>
            <a:ext cx="3895204" cy="62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E1BD37-7C7D-4D84-BD81-A500B0CD1B3A}"/>
              </a:ext>
            </a:extLst>
          </p:cNvPr>
          <p:cNvSpPr txBox="1"/>
          <p:nvPr/>
        </p:nvSpPr>
        <p:spPr>
          <a:xfrm>
            <a:off x="9176737" y="2776681"/>
            <a:ext cx="249299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7030A0"/>
                </a:solidFill>
              </a:rPr>
              <a:t>自動ネットワーク隔離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CBC19AD-2DA2-4630-8432-93AA8DB69992}"/>
              </a:ext>
            </a:extLst>
          </p:cNvPr>
          <p:cNvSpPr/>
          <p:nvPr/>
        </p:nvSpPr>
        <p:spPr>
          <a:xfrm>
            <a:off x="2902857" y="1874093"/>
            <a:ext cx="696686" cy="385567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683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A4956-DA9E-4808-A350-1681841F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75" y="313690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事後分析</a:t>
            </a:r>
          </a:p>
        </p:txBody>
      </p:sp>
    </p:spTree>
    <p:extLst>
      <p:ext uri="{BB962C8B-B14F-4D97-AF65-F5344CB8AC3E}">
        <p14:creationId xmlns:p14="http://schemas.microsoft.com/office/powerpoint/2010/main" val="3427498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365A1-57DF-45FC-B49E-52D77559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アタックシナリオ解析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341CAC2-7AC1-4902-9BCB-9700AC3B4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137" y="1825625"/>
            <a:ext cx="6841726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1EC6AA-435D-46D6-93BF-72D626696EDF}"/>
              </a:ext>
            </a:extLst>
          </p:cNvPr>
          <p:cNvSpPr txBox="1"/>
          <p:nvPr/>
        </p:nvSpPr>
        <p:spPr>
          <a:xfrm>
            <a:off x="967740" y="1396643"/>
            <a:ext cx="667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ie</a:t>
            </a:r>
            <a:r>
              <a:rPr lang="en-US" altLang="ja-JP" dirty="0"/>
              <a:t>plore.exe(Internet Explore)</a:t>
            </a:r>
            <a:r>
              <a:rPr lang="ja-JP" altLang="en-US" dirty="0"/>
              <a:t>に寄生するタイプの脅威だと判明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5769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DE2B8-3C11-4AAE-9092-AB946FC3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データ書き込み動作の追跡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C57CDA8-21E6-451D-B206-9D2CCE299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061" y="1848485"/>
            <a:ext cx="10477878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79585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D8E17-1BBD-4432-9268-94553FB3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プロセス解析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7FA56218-039A-456D-97E6-CEBC7131C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291" y="1840865"/>
            <a:ext cx="10339417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9755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FE9335-6B54-44A2-AB25-DA62F185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サイトを選択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7BB7E45B-296C-45D9-A26D-883B9A1FE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8181"/>
            <a:ext cx="6048375" cy="408622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4F8B81C-D470-47AD-B1E9-6BE94E95EFD6}"/>
              </a:ext>
            </a:extLst>
          </p:cNvPr>
          <p:cNvSpPr/>
          <p:nvPr/>
        </p:nvSpPr>
        <p:spPr>
          <a:xfrm>
            <a:off x="693683" y="3121572"/>
            <a:ext cx="819807" cy="583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2467F6-99A3-427D-A8A2-B3BC7BE721A3}"/>
              </a:ext>
            </a:extLst>
          </p:cNvPr>
          <p:cNvSpPr/>
          <p:nvPr/>
        </p:nvSpPr>
        <p:spPr>
          <a:xfrm>
            <a:off x="1560787" y="4009697"/>
            <a:ext cx="2569779" cy="231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AC63400-DAC7-4996-832D-25F6D3DBF669}"/>
              </a:ext>
            </a:extLst>
          </p:cNvPr>
          <p:cNvSpPr txBox="1"/>
          <p:nvPr/>
        </p:nvSpPr>
        <p:spPr>
          <a:xfrm>
            <a:off x="838200" y="1441009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マルウェア解析シナリオ用のユーザーを用意してあります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D8A7803-9109-4C83-883E-2B99CDA5EF55}"/>
              </a:ext>
            </a:extLst>
          </p:cNvPr>
          <p:cNvSpPr/>
          <p:nvPr/>
        </p:nvSpPr>
        <p:spPr>
          <a:xfrm>
            <a:off x="1560787" y="3717597"/>
            <a:ext cx="819807" cy="231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51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B2642C-14C7-4809-88D2-C956BB0A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ネットワークアクティビティ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FBE5FF4C-D930-49A7-84AD-5A9787547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31414"/>
            <a:ext cx="10515600" cy="1739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7E73D2-58C4-4FBD-B156-E6859EE9C66B}"/>
              </a:ext>
            </a:extLst>
          </p:cNvPr>
          <p:cNvSpPr txBox="1"/>
          <p:nvPr/>
        </p:nvSpPr>
        <p:spPr>
          <a:xfrm>
            <a:off x="838200" y="2164080"/>
            <a:ext cx="6814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ボットネット、ハッカーサイトなどへの接続をチェック</a:t>
            </a:r>
            <a:endParaRPr kumimoji="1" lang="en-US" altLang="ja-JP" dirty="0"/>
          </a:p>
          <a:p>
            <a:r>
              <a:rPr kumimoji="1" lang="ja-JP" altLang="en-US" dirty="0"/>
              <a:t>ここでは、</a:t>
            </a:r>
            <a:r>
              <a:rPr kumimoji="1" lang="en-US" altLang="ja-JP" dirty="0"/>
              <a:t>hxxp://47.88.216.248</a:t>
            </a:r>
            <a:r>
              <a:rPr kumimoji="1" lang="ja-JP" altLang="en-US" dirty="0"/>
              <a:t>へアクセスしている事がわかる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EAE54A-F682-4CFB-82A4-3DB19CBD2ECB}"/>
              </a:ext>
            </a:extLst>
          </p:cNvPr>
          <p:cNvSpPr/>
          <p:nvPr/>
        </p:nvSpPr>
        <p:spPr>
          <a:xfrm>
            <a:off x="10218420" y="3695700"/>
            <a:ext cx="967740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686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5FD80A-0260-4DB0-85F7-4222CCC2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Virustotal</a:t>
            </a:r>
            <a:r>
              <a:rPr kumimoji="1" lang="ja-JP" altLang="en-US" dirty="0"/>
              <a:t>リンクへ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6E7C547C-4F07-4D7F-BE26-BEDFA4461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0047" y="1935983"/>
            <a:ext cx="7303573" cy="435133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F7EF31A-82F6-46EF-BBD2-9583580D2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82" y="2357245"/>
            <a:ext cx="2741596" cy="1754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39F8A4-509B-4116-A948-8CBB0110A522}"/>
              </a:ext>
            </a:extLst>
          </p:cNvPr>
          <p:cNvSpPr/>
          <p:nvPr/>
        </p:nvSpPr>
        <p:spPr>
          <a:xfrm>
            <a:off x="1996440" y="2910840"/>
            <a:ext cx="655320" cy="205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174242A-EA95-4610-B5F5-4CB70FEEE1A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651760" y="2910840"/>
            <a:ext cx="1148287" cy="10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374142-6794-4593-AC9D-B767FFD5E6A5}"/>
              </a:ext>
            </a:extLst>
          </p:cNvPr>
          <p:cNvSpPr txBox="1"/>
          <p:nvPr/>
        </p:nvSpPr>
        <p:spPr>
          <a:xfrm>
            <a:off x="990600" y="1485900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他ベンダのアンチウィルス製品の検出状況と比較し、誤検知の有無を判断できる。</a:t>
            </a:r>
          </a:p>
        </p:txBody>
      </p:sp>
    </p:spTree>
    <p:extLst>
      <p:ext uri="{BB962C8B-B14F-4D97-AF65-F5344CB8AC3E}">
        <p14:creationId xmlns:p14="http://schemas.microsoft.com/office/powerpoint/2010/main" val="177413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7F57B8-DAC8-4637-8F3C-9E5D6383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未解決の脅威をクリック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1F11CE4F-1FB9-4F44-A2D4-46EA3D2F5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470" y="2039231"/>
            <a:ext cx="6055578" cy="412133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89AE2E4-CF7C-4E44-83A0-46606ADCCCB4}"/>
              </a:ext>
            </a:extLst>
          </p:cNvPr>
          <p:cNvSpPr/>
          <p:nvPr/>
        </p:nvSpPr>
        <p:spPr>
          <a:xfrm>
            <a:off x="4619290" y="5878045"/>
            <a:ext cx="2979689" cy="2982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6A400C-922E-4DAB-A9BF-5679BFF6D106}"/>
              </a:ext>
            </a:extLst>
          </p:cNvPr>
          <p:cNvSpPr txBox="1"/>
          <p:nvPr/>
        </p:nvSpPr>
        <p:spPr>
          <a:xfrm>
            <a:off x="977462" y="1481959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ここでは</a:t>
            </a:r>
            <a:r>
              <a:rPr kumimoji="1" lang="en-US" altLang="ja-JP" dirty="0"/>
              <a:t>3002.exe</a:t>
            </a:r>
            <a:r>
              <a:rPr kumimoji="1" lang="ja-JP" altLang="en-US" dirty="0"/>
              <a:t>を解析します</a:t>
            </a:r>
          </a:p>
        </p:txBody>
      </p:sp>
    </p:spTree>
    <p:extLst>
      <p:ext uri="{BB962C8B-B14F-4D97-AF65-F5344CB8AC3E}">
        <p14:creationId xmlns:p14="http://schemas.microsoft.com/office/powerpoint/2010/main" val="46787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F08ECDDF-A09D-4053-96C9-F877CBB09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082" y="854995"/>
            <a:ext cx="9581835" cy="580274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B28E25-7E71-4692-A971-312BAB41789A}"/>
              </a:ext>
            </a:extLst>
          </p:cNvPr>
          <p:cNvSpPr txBox="1"/>
          <p:nvPr/>
        </p:nvSpPr>
        <p:spPr>
          <a:xfrm>
            <a:off x="1305082" y="20026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未解決の脅威</a:t>
            </a:r>
            <a:r>
              <a:rPr kumimoji="1" lang="ja-JP" altLang="en-US" sz="2800" dirty="0"/>
              <a:t>の概要</a:t>
            </a:r>
          </a:p>
        </p:txBody>
      </p:sp>
    </p:spTree>
    <p:extLst>
      <p:ext uri="{BB962C8B-B14F-4D97-AF65-F5344CB8AC3E}">
        <p14:creationId xmlns:p14="http://schemas.microsoft.com/office/powerpoint/2010/main" val="15529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EB6B6-1356-4C87-8D20-7C75B34C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対応状況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D26A017B-D363-421F-80B1-4DFF5A512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452" y="3743801"/>
            <a:ext cx="8172450" cy="2505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5D3085-1E62-49FA-8F9A-A4E708B102C2}"/>
              </a:ext>
            </a:extLst>
          </p:cNvPr>
          <p:cNvSpPr txBox="1"/>
          <p:nvPr/>
        </p:nvSpPr>
        <p:spPr>
          <a:xfrm>
            <a:off x="919326" y="1690688"/>
            <a:ext cx="9708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AI</a:t>
            </a:r>
            <a:r>
              <a:rPr lang="ja-JP" altLang="en-US" sz="2400" dirty="0"/>
              <a:t>によって対応が自動化されているため、アラート発生時は対応済に</a:t>
            </a:r>
            <a:endParaRPr lang="en-US" altLang="ja-JP" sz="2400" dirty="0"/>
          </a:p>
          <a:p>
            <a:r>
              <a:rPr lang="ja-JP" altLang="en-US" sz="2400" dirty="0"/>
              <a:t>なっている事がほとんど。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089E7B-F0A9-4C9A-B931-95731BC4C079}"/>
              </a:ext>
            </a:extLst>
          </p:cNvPr>
          <p:cNvSpPr txBox="1"/>
          <p:nvPr/>
        </p:nvSpPr>
        <p:spPr>
          <a:xfrm>
            <a:off x="438342" y="3032962"/>
            <a:ext cx="960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Kill (</a:t>
            </a:r>
            <a:r>
              <a:rPr kumimoji="1" lang="ja-JP" altLang="en-US" dirty="0"/>
              <a:t>プロセス終了</a:t>
            </a:r>
            <a:r>
              <a:rPr kumimoji="1" lang="en-US" altLang="ja-JP" dirty="0"/>
              <a:t>) </a:t>
            </a:r>
            <a:r>
              <a:rPr lang="ja-JP" altLang="en-US" dirty="0"/>
              <a:t>→</a:t>
            </a:r>
            <a:r>
              <a:rPr kumimoji="1" lang="en-US" altLang="ja-JP" dirty="0"/>
              <a:t>    Quarantine (</a:t>
            </a:r>
            <a:r>
              <a:rPr kumimoji="1" lang="ja-JP" altLang="en-US" dirty="0"/>
              <a:t>隔離</a:t>
            </a:r>
            <a:r>
              <a:rPr kumimoji="1" lang="en-US" altLang="ja-JP" dirty="0"/>
              <a:t>) </a:t>
            </a:r>
            <a:r>
              <a:rPr kumimoji="1" lang="ja-JP" altLang="en-US" dirty="0"/>
              <a:t>→</a:t>
            </a:r>
            <a:r>
              <a:rPr kumimoji="1" lang="en-US" altLang="ja-JP" dirty="0"/>
              <a:t>    Remediate (</a:t>
            </a:r>
            <a:r>
              <a:rPr kumimoji="1" lang="ja-JP" altLang="en-US" dirty="0"/>
              <a:t>修復</a:t>
            </a:r>
            <a:r>
              <a:rPr kumimoji="1" lang="en-US" altLang="ja-JP" dirty="0"/>
              <a:t>)</a:t>
            </a:r>
            <a:r>
              <a:rPr kumimoji="1" lang="ja-JP" altLang="en-US" dirty="0"/>
              <a:t>→</a:t>
            </a:r>
            <a:r>
              <a:rPr lang="en-US" altLang="ja-JP" dirty="0"/>
              <a:t>     </a:t>
            </a:r>
            <a:r>
              <a:rPr kumimoji="1" lang="en-US" altLang="ja-JP" dirty="0"/>
              <a:t>Rollback(</a:t>
            </a:r>
            <a:r>
              <a:rPr kumimoji="1" lang="ja-JP" altLang="en-US" dirty="0"/>
              <a:t>復元</a:t>
            </a:r>
            <a:r>
              <a:rPr kumimoji="1" lang="en-US" altLang="ja-JP" dirty="0"/>
              <a:t>)</a:t>
            </a:r>
            <a:r>
              <a:rPr lang="ja-JP" altLang="en-US" dirty="0"/>
              <a:t>     </a:t>
            </a:r>
            <a:r>
              <a:rPr lang="en-US" altLang="ja-JP" dirty="0"/>
              <a:t>|</a:t>
            </a:r>
            <a:r>
              <a:rPr lang="ja-JP" altLang="en-US" dirty="0"/>
              <a:t>  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A0D86F-BA22-47A5-ACAF-B85D725A2627}"/>
              </a:ext>
            </a:extLst>
          </p:cNvPr>
          <p:cNvSpPr txBox="1"/>
          <p:nvPr/>
        </p:nvSpPr>
        <p:spPr>
          <a:xfrm>
            <a:off x="9981138" y="2759021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Disconnect</a:t>
            </a:r>
          </a:p>
          <a:p>
            <a:r>
              <a:rPr lang="en-US" altLang="ja-JP" dirty="0"/>
              <a:t>From</a:t>
            </a:r>
            <a:r>
              <a:rPr lang="ja-JP" altLang="en-US" dirty="0"/>
              <a:t> </a:t>
            </a:r>
            <a:r>
              <a:rPr lang="en-US" altLang="ja-JP" dirty="0"/>
              <a:t>Network</a:t>
            </a:r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ネットワーク隔離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6A18CA-76B0-415E-AB26-88EDB6DD38E4}"/>
              </a:ext>
            </a:extLst>
          </p:cNvPr>
          <p:cNvSpPr txBox="1"/>
          <p:nvPr/>
        </p:nvSpPr>
        <p:spPr>
          <a:xfrm>
            <a:off x="9029700" y="47506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8FE6F05-7F22-4469-8955-B8B3E265C199}"/>
              </a:ext>
            </a:extLst>
          </p:cNvPr>
          <p:cNvSpPr txBox="1"/>
          <p:nvPr/>
        </p:nvSpPr>
        <p:spPr>
          <a:xfrm>
            <a:off x="3609975" y="498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7030A0"/>
                </a:solidFill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F2E86E-4EE8-4DDF-8D8B-DFED6A77872E}"/>
              </a:ext>
            </a:extLst>
          </p:cNvPr>
          <p:cNvSpPr txBox="1"/>
          <p:nvPr/>
        </p:nvSpPr>
        <p:spPr>
          <a:xfrm>
            <a:off x="4942639" y="49819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7030A0"/>
                </a:solidFill>
              </a:rPr>
              <a:t>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B14375-CEB0-4152-A253-31F71BB2AD34}"/>
              </a:ext>
            </a:extLst>
          </p:cNvPr>
          <p:cNvSpPr txBox="1"/>
          <p:nvPr/>
        </p:nvSpPr>
        <p:spPr>
          <a:xfrm>
            <a:off x="6250249" y="498264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7030A0"/>
                </a:solidFill>
              </a:rPr>
              <a:t>④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21B907-DC31-46A4-87A9-ACC67D8957D2}"/>
              </a:ext>
            </a:extLst>
          </p:cNvPr>
          <p:cNvSpPr txBox="1"/>
          <p:nvPr/>
        </p:nvSpPr>
        <p:spPr>
          <a:xfrm>
            <a:off x="7582913" y="498190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7030A0"/>
                </a:solidFill>
              </a:rPr>
              <a:t>⑤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ECB68B-BB80-4922-8811-C934E96877CB}"/>
              </a:ext>
            </a:extLst>
          </p:cNvPr>
          <p:cNvSpPr txBox="1"/>
          <p:nvPr/>
        </p:nvSpPr>
        <p:spPr>
          <a:xfrm>
            <a:off x="9732230" y="27529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57045F3-9A96-46A0-871C-A7E2FD7BDD43}"/>
              </a:ext>
            </a:extLst>
          </p:cNvPr>
          <p:cNvSpPr txBox="1"/>
          <p:nvPr/>
        </p:nvSpPr>
        <p:spPr>
          <a:xfrm>
            <a:off x="152400" y="30404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7030A0"/>
                </a:solidFill>
              </a:rPr>
              <a:t>②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4B4DCAF-FB77-406B-B9A4-8720A6FA1E71}"/>
              </a:ext>
            </a:extLst>
          </p:cNvPr>
          <p:cNvSpPr txBox="1"/>
          <p:nvPr/>
        </p:nvSpPr>
        <p:spPr>
          <a:xfrm>
            <a:off x="2694739" y="30370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7030A0"/>
                </a:solidFill>
              </a:rPr>
              <a:t>③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430C7B-0352-4A0A-8270-74EBE7B64D7E}"/>
              </a:ext>
            </a:extLst>
          </p:cNvPr>
          <p:cNvSpPr txBox="1"/>
          <p:nvPr/>
        </p:nvSpPr>
        <p:spPr>
          <a:xfrm>
            <a:off x="5110454" y="3017442"/>
            <a:ext cx="3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7030A0"/>
                </a:solidFill>
              </a:rPr>
              <a:t>④</a:t>
            </a:r>
            <a:endParaRPr lang="en-US" altLang="ja-JP" b="1" dirty="0">
              <a:solidFill>
                <a:srgbClr val="7030A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E7EA1B-3D8B-4945-A38E-B4C255E01E11}"/>
              </a:ext>
            </a:extLst>
          </p:cNvPr>
          <p:cNvSpPr txBox="1"/>
          <p:nvPr/>
        </p:nvSpPr>
        <p:spPr>
          <a:xfrm>
            <a:off x="7480209" y="301625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7030A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8318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7153C-8BCE-4D76-BBF8-75FA8E47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セキュリティ</a:t>
            </a:r>
            <a:r>
              <a:rPr kumimoji="1" lang="ja-JP" altLang="en-US" sz="3600" dirty="0"/>
              <a:t>インシデント発生時、まずやる事</a:t>
            </a:r>
            <a:br>
              <a:rPr lang="en-US" altLang="ja-JP" sz="3600" dirty="0"/>
            </a:br>
            <a:r>
              <a:rPr kumimoji="1" lang="en-US" altLang="ja-JP" sz="3600" b="1" dirty="0"/>
              <a:t>LAN</a:t>
            </a:r>
            <a:r>
              <a:rPr kumimoji="1" lang="ja-JP" altLang="en-US" sz="3600" b="1" dirty="0"/>
              <a:t>抜線 </a:t>
            </a:r>
            <a:r>
              <a:rPr lang="ja-JP" altLang="en-US" sz="3600" dirty="0"/>
              <a:t>（</a:t>
            </a:r>
            <a:r>
              <a:rPr kumimoji="1" lang="ja-JP" altLang="en-US" sz="3600" dirty="0"/>
              <a:t>ネットワーク</a:t>
            </a:r>
            <a:r>
              <a:rPr lang="ja-JP" altLang="en-US" sz="3600" dirty="0"/>
              <a:t>隔離）</a:t>
            </a:r>
            <a:endParaRPr kumimoji="1" lang="ja-JP" altLang="en-US" sz="3600" dirty="0"/>
          </a:p>
        </p:txBody>
      </p:sp>
      <p:pic>
        <p:nvPicPr>
          <p:cNvPr id="1026" name="Picture 2" descr="ãLANã±ã¼ãã«ãæããã®ç»åæ¤ç´¢çµæ">
            <a:extLst>
              <a:ext uri="{FF2B5EF4-FFF2-40B4-BE49-F238E27FC236}">
                <a16:creationId xmlns:a16="http://schemas.microsoft.com/office/drawing/2014/main" id="{D257DE79-B571-4C87-8F2D-519F854ADA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332" y="2592214"/>
            <a:ext cx="5734050" cy="380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F36D69-F5B4-46F3-A7DA-EB2F24EA0B3D}"/>
              </a:ext>
            </a:extLst>
          </p:cNvPr>
          <p:cNvSpPr txBox="1"/>
          <p:nvPr/>
        </p:nvSpPr>
        <p:spPr>
          <a:xfrm>
            <a:off x="838200" y="169068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情シスなら当たり前！</a:t>
            </a:r>
          </a:p>
        </p:txBody>
      </p:sp>
    </p:spTree>
    <p:extLst>
      <p:ext uri="{BB962C8B-B14F-4D97-AF65-F5344CB8AC3E}">
        <p14:creationId xmlns:p14="http://schemas.microsoft.com/office/powerpoint/2010/main" val="133680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298B7-42AE-444A-8F37-F865553C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400049"/>
            <a:ext cx="11101388" cy="1325563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rgbClr val="00B050"/>
                </a:solidFill>
              </a:rPr>
              <a:t>①</a:t>
            </a:r>
            <a:r>
              <a:rPr kumimoji="1" lang="en-US" altLang="ja-JP" sz="4000" dirty="0"/>
              <a:t>Disconnect From Networks</a:t>
            </a:r>
            <a:r>
              <a:rPr lang="en-US" altLang="ja-JP" sz="4000" dirty="0"/>
              <a:t>(</a:t>
            </a:r>
            <a:r>
              <a:rPr lang="ja-JP" altLang="en-US" sz="4000" dirty="0"/>
              <a:t>ネットワーク隔離</a:t>
            </a:r>
            <a:r>
              <a:rPr lang="en-US" altLang="ja-JP" sz="4000" dirty="0"/>
              <a:t>)</a:t>
            </a:r>
            <a:endParaRPr kumimoji="1" lang="ja-JP" altLang="en-US" sz="4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79769FA-78EE-449A-B351-FB94082B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457450"/>
            <a:ext cx="5505450" cy="205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F18EC1B-518B-478F-803F-319D9FFF46D3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257425" y="2795588"/>
            <a:ext cx="3663432" cy="1340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F821E68-11FD-4FCB-988D-5DE9045FA9E9}"/>
              </a:ext>
            </a:extLst>
          </p:cNvPr>
          <p:cNvSpPr/>
          <p:nvPr/>
        </p:nvSpPr>
        <p:spPr>
          <a:xfrm>
            <a:off x="1104900" y="2657475"/>
            <a:ext cx="1152525" cy="27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FA8F9F2-1F21-4859-871B-AB5D852D6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0857" y="2657475"/>
            <a:ext cx="2445785" cy="29567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789EE4-7D5F-4089-A37C-059AC0C749B7}"/>
              </a:ext>
            </a:extLst>
          </p:cNvPr>
          <p:cNvSpPr/>
          <p:nvPr/>
        </p:nvSpPr>
        <p:spPr>
          <a:xfrm>
            <a:off x="6096000" y="4629150"/>
            <a:ext cx="1743075" cy="27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1804EDB-3F53-4F70-95E4-4F003842906B}"/>
              </a:ext>
            </a:extLst>
          </p:cNvPr>
          <p:cNvSpPr/>
          <p:nvPr/>
        </p:nvSpPr>
        <p:spPr>
          <a:xfrm>
            <a:off x="1038225" y="3700462"/>
            <a:ext cx="2295525" cy="276225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8CDCB83-1341-484A-A555-20DED574D210}"/>
              </a:ext>
            </a:extLst>
          </p:cNvPr>
          <p:cNvSpPr txBox="1"/>
          <p:nvPr/>
        </p:nvSpPr>
        <p:spPr>
          <a:xfrm>
            <a:off x="971550" y="1771650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自動対応を設定していない場合、手動でネットワーク隔離を手動実行できる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55A5403-CDD5-4E02-93DD-0FD614554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6520" y="4629150"/>
            <a:ext cx="2846420" cy="158328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43E26C-8598-49F7-B025-B937850CA2D6}"/>
              </a:ext>
            </a:extLst>
          </p:cNvPr>
          <p:cNvSpPr txBox="1"/>
          <p:nvPr/>
        </p:nvSpPr>
        <p:spPr>
          <a:xfrm>
            <a:off x="8666653" y="4029114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PC</a:t>
            </a:r>
            <a:r>
              <a:rPr kumimoji="1" lang="ja-JP" altLang="en-US" dirty="0"/>
              <a:t>側で</a:t>
            </a:r>
            <a:r>
              <a:rPr kumimoji="1" lang="en-US" altLang="ja-JP" dirty="0"/>
              <a:t>PING</a:t>
            </a:r>
            <a:r>
              <a:rPr kumimoji="1" lang="ja-JP" altLang="en-US" dirty="0"/>
              <a:t>疎通できなくなる</a:t>
            </a:r>
          </a:p>
        </p:txBody>
      </p:sp>
    </p:spTree>
    <p:extLst>
      <p:ext uri="{BB962C8B-B14F-4D97-AF65-F5344CB8AC3E}">
        <p14:creationId xmlns:p14="http://schemas.microsoft.com/office/powerpoint/2010/main" val="409644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12E38AF8-2B7A-4F68-ABE7-1E6E955D6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105" y="5081285"/>
            <a:ext cx="5984819" cy="1506061"/>
          </a:xfrm>
          <a:prstGeom prst="rect">
            <a:avLst/>
          </a:prstGeom>
        </p:spPr>
      </p:pic>
      <p:pic>
        <p:nvPicPr>
          <p:cNvPr id="5" name="コンテンツ プレースホルダー 3">
            <a:extLst>
              <a:ext uri="{FF2B5EF4-FFF2-40B4-BE49-F238E27FC236}">
                <a16:creationId xmlns:a16="http://schemas.microsoft.com/office/drawing/2014/main" id="{78F6E5FF-94C8-4078-AFE0-C3FBD2C84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838" y="2105082"/>
            <a:ext cx="6169567" cy="1891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4EC3A60-9DCD-44B1-91C5-7F183443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r>
              <a:rPr lang="ja-JP" altLang="en-US" dirty="0"/>
              <a:t>プロセスの手動</a:t>
            </a:r>
            <a:r>
              <a:rPr lang="en-US" altLang="ja-JP" dirty="0"/>
              <a:t>kill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61E92912-21C3-4A0A-9E70-E768625AB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22959" y="3935764"/>
            <a:ext cx="3746281" cy="107240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B964DECD-4B90-4418-AD83-0B5B8C95C62E}"/>
              </a:ext>
            </a:extLst>
          </p:cNvPr>
          <p:cNvSpPr/>
          <p:nvPr/>
        </p:nvSpPr>
        <p:spPr>
          <a:xfrm>
            <a:off x="3127485" y="3151396"/>
            <a:ext cx="735067" cy="555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4036148-19A6-4640-9510-23408E92E202}"/>
              </a:ext>
            </a:extLst>
          </p:cNvPr>
          <p:cNvCxnSpPr>
            <a:cxnSpLocks/>
            <a:stCxn id="6" idx="6"/>
            <a:endCxn id="4" idx="0"/>
          </p:cNvCxnSpPr>
          <p:nvPr/>
        </p:nvCxnSpPr>
        <p:spPr>
          <a:xfrm>
            <a:off x="3862552" y="3429000"/>
            <a:ext cx="1733548" cy="506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72F292E-20C8-4D69-8195-B5AFA71D0C02}"/>
              </a:ext>
            </a:extLst>
          </p:cNvPr>
          <p:cNvSpPr txBox="1"/>
          <p:nvPr/>
        </p:nvSpPr>
        <p:spPr>
          <a:xfrm>
            <a:off x="838200" y="1690688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自動対応を設定していない場合、プロセスの遮断を手動実行できる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50E8EA02-3C40-4437-BF33-5DF8F011CBF9}"/>
              </a:ext>
            </a:extLst>
          </p:cNvPr>
          <p:cNvSpPr/>
          <p:nvPr/>
        </p:nvSpPr>
        <p:spPr>
          <a:xfrm>
            <a:off x="3862552" y="5644055"/>
            <a:ext cx="1245476" cy="84882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68F18987-CD7B-4C57-9E8E-D49353D02953}"/>
              </a:ext>
            </a:extLst>
          </p:cNvPr>
          <p:cNvSpPr/>
          <p:nvPr/>
        </p:nvSpPr>
        <p:spPr>
          <a:xfrm>
            <a:off x="3946714" y="5001430"/>
            <a:ext cx="1245476" cy="445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31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A815F6DC-9519-4ABD-9B07-30A98CC4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6" y="5030522"/>
            <a:ext cx="7210425" cy="1771650"/>
          </a:xfrm>
          <a:prstGeom prst="rect">
            <a:avLst/>
          </a:prstGeom>
        </p:spPr>
      </p:pic>
      <p:pic>
        <p:nvPicPr>
          <p:cNvPr id="5" name="コンテンツ プレースホルダー 3">
            <a:extLst>
              <a:ext uri="{FF2B5EF4-FFF2-40B4-BE49-F238E27FC236}">
                <a16:creationId xmlns:a16="http://schemas.microsoft.com/office/drawing/2014/main" id="{78F6E5FF-94C8-4078-AFE0-C3FBD2C84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837" y="1921034"/>
            <a:ext cx="6169567" cy="1891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4EC3A60-9DCD-44B1-91C5-7F183443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7030A0"/>
                </a:solidFill>
              </a:rPr>
              <a:t>③</a:t>
            </a:r>
            <a:r>
              <a:rPr kumimoji="1" lang="ja-JP" altLang="en-US" dirty="0"/>
              <a:t>ファイルの手動隔離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964DECD-4B90-4418-AD83-0B5B8C95C62E}"/>
              </a:ext>
            </a:extLst>
          </p:cNvPr>
          <p:cNvSpPr/>
          <p:nvPr/>
        </p:nvSpPr>
        <p:spPr>
          <a:xfrm>
            <a:off x="4099118" y="3086447"/>
            <a:ext cx="735067" cy="555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4036148-19A6-4640-9510-23408E92E202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4834185" y="3364051"/>
            <a:ext cx="1261815" cy="3425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72F292E-20C8-4D69-8195-B5AFA71D0C02}"/>
              </a:ext>
            </a:extLst>
          </p:cNvPr>
          <p:cNvSpPr txBox="1"/>
          <p:nvPr/>
        </p:nvSpPr>
        <p:spPr>
          <a:xfrm>
            <a:off x="838200" y="1453336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自動対応を設定していない場合、ファイルの隔離を手動実行できる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028E9FA-6919-4035-8251-45C6C3D33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054" y="3706604"/>
            <a:ext cx="4119891" cy="118161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50E8EA02-3C40-4437-BF33-5DF8F011CBF9}"/>
              </a:ext>
            </a:extLst>
          </p:cNvPr>
          <p:cNvSpPr/>
          <p:nvPr/>
        </p:nvSpPr>
        <p:spPr>
          <a:xfrm>
            <a:off x="5231192" y="5670938"/>
            <a:ext cx="1245476" cy="84882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68F18987-CD7B-4C57-9E8E-D49353D02953}"/>
              </a:ext>
            </a:extLst>
          </p:cNvPr>
          <p:cNvSpPr/>
          <p:nvPr/>
        </p:nvSpPr>
        <p:spPr>
          <a:xfrm>
            <a:off x="5157621" y="4943116"/>
            <a:ext cx="1245476" cy="445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27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447</Words>
  <Application>Microsoft Office PowerPoint</Application>
  <PresentationFormat>ワイド画面</PresentationFormat>
  <Paragraphs>67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SentinelOne脅威分析 インシデント対応例</vt:lpstr>
      <vt:lpstr>サイトを選択</vt:lpstr>
      <vt:lpstr>未解決の脅威をクリック</vt:lpstr>
      <vt:lpstr>PowerPoint プレゼンテーション</vt:lpstr>
      <vt:lpstr>対応状況</vt:lpstr>
      <vt:lpstr>セキュリティインシデント発生時、まずやる事 LAN抜線 （ネットワーク隔離）</vt:lpstr>
      <vt:lpstr>①Disconnect From Networks(ネットワーク隔離)</vt:lpstr>
      <vt:lpstr>②プロセスの手動kill</vt:lpstr>
      <vt:lpstr>③ファイルの手動隔離</vt:lpstr>
      <vt:lpstr>④システム修復の手動実行</vt:lpstr>
      <vt:lpstr>⑤ファイルの復元の手動実行</vt:lpstr>
      <vt:lpstr>ステータスがグリーンに（対処済）</vt:lpstr>
      <vt:lpstr>Reconnect To Network(ネットワーク隔離解除)</vt:lpstr>
      <vt:lpstr>解決済にする</vt:lpstr>
      <vt:lpstr>オートメーションポリシー（自動化）</vt:lpstr>
      <vt:lpstr>事後分析</vt:lpstr>
      <vt:lpstr>アタックシナリオ解析</vt:lpstr>
      <vt:lpstr>データ書き込み動作の追跡</vt:lpstr>
      <vt:lpstr>プロセス解析</vt:lpstr>
      <vt:lpstr>ネットワークアクティビティ</vt:lpstr>
      <vt:lpstr>Virustotalリンクへ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智 山口</dc:creator>
  <cp:lastModifiedBy>智 山口</cp:lastModifiedBy>
  <cp:revision>17</cp:revision>
  <dcterms:created xsi:type="dcterms:W3CDTF">2019-09-17T05:49:56Z</dcterms:created>
  <dcterms:modified xsi:type="dcterms:W3CDTF">2019-10-09T09:02:54Z</dcterms:modified>
</cp:coreProperties>
</file>