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307" r:id="rId3"/>
    <p:sldId id="309" r:id="rId4"/>
    <p:sldId id="314" r:id="rId5"/>
    <p:sldId id="311" r:id="rId6"/>
    <p:sldId id="312" r:id="rId7"/>
    <p:sldId id="315" r:id="rId8"/>
    <p:sldId id="320" r:id="rId9"/>
    <p:sldId id="322" r:id="rId10"/>
    <p:sldId id="316" r:id="rId11"/>
    <p:sldId id="317" r:id="rId12"/>
    <p:sldId id="319" r:id="rId13"/>
    <p:sldId id="321" r:id="rId14"/>
    <p:sldId id="318" r:id="rId15"/>
    <p:sldId id="305" r:id="rId16"/>
    <p:sldId id="323" r:id="rId17"/>
    <p:sldId id="32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4" autoAdjust="0"/>
    <p:restoredTop sz="85662" autoAdjust="0"/>
  </p:normalViewPr>
  <p:slideViewPr>
    <p:cSldViewPr snapToGrid="0">
      <p:cViewPr varScale="1">
        <p:scale>
          <a:sx n="129" d="100"/>
          <a:sy n="129" d="100"/>
        </p:scale>
        <p:origin x="3564" y="114"/>
      </p:cViewPr>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59" d="100"/>
          <a:sy n="59" d="100"/>
        </p:scale>
        <p:origin x="3012"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572729-AEA4-48F8-ADBD-C2455136D5EB}" type="datetimeFigureOut">
              <a:rPr lang="en-US" smtClean="0"/>
              <a:t>12/18/18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61EB3E-1D88-47C4-8AAF-37E009E424AF}" type="slidenum">
              <a:rPr lang="en-US" smtClean="0"/>
              <a:t>‹#›</a:t>
            </a:fld>
            <a:endParaRPr lang="en-US"/>
          </a:p>
        </p:txBody>
      </p:sp>
    </p:spTree>
    <p:extLst>
      <p:ext uri="{BB962C8B-B14F-4D97-AF65-F5344CB8AC3E}">
        <p14:creationId xmlns:p14="http://schemas.microsoft.com/office/powerpoint/2010/main" val="33345917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Alternate definitions:</a:t>
            </a:r>
          </a:p>
          <a:p>
            <a:r>
              <a:rPr lang="en-US" dirty="0"/>
              <a:t>https://www.tutorialspoint.com/log4j/log4j_logging_levels</a:t>
            </a:r>
            <a:r>
              <a:rPr lang="en-US"/>
              <a:t>.htm </a:t>
            </a:r>
            <a:endParaRPr lang="en-US" dirty="0"/>
          </a:p>
        </p:txBody>
      </p:sp>
      <p:sp>
        <p:nvSpPr>
          <p:cNvPr id="4" name="Slide Number Placeholder 3"/>
          <p:cNvSpPr>
            <a:spLocks noGrp="1"/>
          </p:cNvSpPr>
          <p:nvPr>
            <p:ph type="sldNum" sz="quarter" idx="10"/>
          </p:nvPr>
        </p:nvSpPr>
        <p:spPr/>
        <p:txBody>
          <a:bodyPr/>
          <a:lstStyle/>
          <a:p>
            <a:fld id="{2461EB3E-1D88-47C4-8AAF-37E009E424AF}" type="slidenum">
              <a:rPr lang="en-US" smtClean="0"/>
              <a:t>3</a:t>
            </a:fld>
            <a:endParaRPr lang="en-US"/>
          </a:p>
        </p:txBody>
      </p:sp>
    </p:spTree>
    <p:extLst>
      <p:ext uri="{BB962C8B-B14F-4D97-AF65-F5344CB8AC3E}">
        <p14:creationId xmlns:p14="http://schemas.microsoft.com/office/powerpoint/2010/main" val="24914811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GUI apps, it’s important that an exception doesn’t just crash and write to </a:t>
            </a:r>
            <a:r>
              <a:rPr lang="en-US" dirty="0" err="1"/>
              <a:t>stdout</a:t>
            </a:r>
            <a:r>
              <a:rPr lang="en-US" dirty="0"/>
              <a:t>/stderr.  It’ll act like a regular program crash, but you’ll loose your exception and stack information.</a:t>
            </a:r>
          </a:p>
          <a:p>
            <a:r>
              <a:rPr lang="en-US" dirty="0"/>
              <a:t>Also, Balsa provides an Error callback that allows for clean program termination.</a:t>
            </a:r>
          </a:p>
          <a:p>
            <a:r>
              <a:rPr lang="en-US" dirty="0"/>
              <a:t>Note: Balsa doesn’t currently do this, but for some ‘consumer’ apps the developer may want to suppress the </a:t>
            </a:r>
            <a:r>
              <a:rPr lang="en-US" dirty="0" err="1"/>
              <a:t>exc_info</a:t>
            </a:r>
            <a:r>
              <a:rPr lang="en-US" dirty="0"/>
              <a:t> and </a:t>
            </a:r>
            <a:r>
              <a:rPr lang="en-US" dirty="0" err="1"/>
              <a:t>stack_info</a:t>
            </a:r>
            <a:r>
              <a:rPr lang="en-US" dirty="0"/>
              <a:t> from being presented to the user.  This would be a Balsa enhancement from </a:t>
            </a:r>
            <a:r>
              <a:rPr lang="en-US"/>
              <a:t>the current code.</a:t>
            </a:r>
            <a:endParaRPr lang="en-US" dirty="0"/>
          </a:p>
        </p:txBody>
      </p:sp>
      <p:sp>
        <p:nvSpPr>
          <p:cNvPr id="4" name="Slide Number Placeholder 3"/>
          <p:cNvSpPr>
            <a:spLocks noGrp="1"/>
          </p:cNvSpPr>
          <p:nvPr>
            <p:ph type="sldNum" sz="quarter" idx="5"/>
          </p:nvPr>
        </p:nvSpPr>
        <p:spPr/>
        <p:txBody>
          <a:bodyPr/>
          <a:lstStyle/>
          <a:p>
            <a:fld id="{2461EB3E-1D88-47C4-8AAF-37E009E424AF}" type="slidenum">
              <a:rPr lang="en-US" smtClean="0"/>
              <a:t>10</a:t>
            </a:fld>
            <a:endParaRPr lang="en-US"/>
          </a:p>
        </p:txBody>
      </p:sp>
    </p:spTree>
    <p:extLst>
      <p:ext uri="{BB962C8B-B14F-4D97-AF65-F5344CB8AC3E}">
        <p14:creationId xmlns:p14="http://schemas.microsoft.com/office/powerpoint/2010/main" val="12787662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A7E42F8A-3D39-453B-97B3-448A71AE72F9}" type="datetimeFigureOut">
              <a:rPr lang="en-US" smtClean="0"/>
              <a:t>12/18/18</a:t>
            </a:fld>
            <a:endParaRPr lang="en-US"/>
          </a:p>
        </p:txBody>
      </p:sp>
      <p:sp>
        <p:nvSpPr>
          <p:cNvPr id="5" name="Footer Placeholder 4"/>
          <p:cNvSpPr>
            <a:spLocks noGrp="1"/>
          </p:cNvSpPr>
          <p:nvPr>
            <p:ph type="ftr" sz="quarter" idx="11"/>
          </p:nvPr>
        </p:nvSpPr>
        <p:spPr>
          <a:xfrm>
            <a:off x="4038600" y="6356349"/>
            <a:ext cx="4114800" cy="365125"/>
          </a:xfrm>
        </p:spPr>
        <p:txBody>
          <a:bodyPr/>
          <a:lstStyle/>
          <a:p>
            <a:endParaRPr lang="en-US" dirty="0"/>
          </a:p>
        </p:txBody>
      </p:sp>
      <p:sp>
        <p:nvSpPr>
          <p:cNvPr id="6" name="Slide Number Placeholder 5"/>
          <p:cNvSpPr>
            <a:spLocks noGrp="1"/>
          </p:cNvSpPr>
          <p:nvPr>
            <p:ph type="sldNum" sz="quarter" idx="12"/>
          </p:nvPr>
        </p:nvSpPr>
        <p:spPr/>
        <p:txBody>
          <a:bodyPr/>
          <a:lstStyle/>
          <a:p>
            <a:fld id="{9B56AF5C-696B-4F49-8771-84290E72D274}" type="slidenum">
              <a:rPr lang="en-US" smtClean="0"/>
              <a:t>‹#›</a:t>
            </a:fld>
            <a:endParaRPr lang="en-US"/>
          </a:p>
        </p:txBody>
      </p:sp>
    </p:spTree>
    <p:extLst>
      <p:ext uri="{BB962C8B-B14F-4D97-AF65-F5344CB8AC3E}">
        <p14:creationId xmlns:p14="http://schemas.microsoft.com/office/powerpoint/2010/main" val="31885497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7E42F8A-3D39-453B-97B3-448A71AE72F9}" type="datetimeFigureOut">
              <a:rPr lang="en-US" smtClean="0"/>
              <a:t>12/18/18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56AF5C-696B-4F49-8771-84290E72D274}" type="slidenum">
              <a:rPr lang="en-US" smtClean="0"/>
              <a:t>‹#›</a:t>
            </a:fld>
            <a:endParaRPr lang="en-US"/>
          </a:p>
        </p:txBody>
      </p:sp>
    </p:spTree>
    <p:extLst>
      <p:ext uri="{BB962C8B-B14F-4D97-AF65-F5344CB8AC3E}">
        <p14:creationId xmlns:p14="http://schemas.microsoft.com/office/powerpoint/2010/main" val="13106097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7E42F8A-3D39-453B-97B3-448A71AE72F9}" type="datetimeFigureOut">
              <a:rPr lang="en-US" smtClean="0"/>
              <a:t>12/18/18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56AF5C-696B-4F49-8771-84290E72D274}" type="slidenum">
              <a:rPr lang="en-US" smtClean="0"/>
              <a:t>‹#›</a:t>
            </a:fld>
            <a:endParaRPr lang="en-US"/>
          </a:p>
        </p:txBody>
      </p:sp>
    </p:spTree>
    <p:extLst>
      <p:ext uri="{BB962C8B-B14F-4D97-AF65-F5344CB8AC3E}">
        <p14:creationId xmlns:p14="http://schemas.microsoft.com/office/powerpoint/2010/main" val="20694702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7E42F8A-3D39-453B-97B3-448A71AE72F9}" type="datetimeFigureOut">
              <a:rPr lang="en-US" smtClean="0"/>
              <a:t>12/18/18</a:t>
            </a:fld>
            <a:endParaRPr lang="en-US"/>
          </a:p>
        </p:txBody>
      </p:sp>
      <p:sp>
        <p:nvSpPr>
          <p:cNvPr id="5" name="Footer Placeholder 4"/>
          <p:cNvSpPr>
            <a:spLocks noGrp="1"/>
          </p:cNvSpPr>
          <p:nvPr>
            <p:ph type="ftr" sz="quarter" idx="11"/>
          </p:nvPr>
        </p:nvSpPr>
        <p:spPr>
          <a:xfrm>
            <a:off x="4038600" y="6356350"/>
            <a:ext cx="4114800" cy="365125"/>
          </a:xfrm>
        </p:spPr>
        <p:txBody>
          <a:bodyPr/>
          <a:lstStyle/>
          <a:p>
            <a:endParaRPr lang="en-US" dirty="0"/>
          </a:p>
        </p:txBody>
      </p:sp>
      <p:sp>
        <p:nvSpPr>
          <p:cNvPr id="6" name="Slide Number Placeholder 5"/>
          <p:cNvSpPr>
            <a:spLocks noGrp="1"/>
          </p:cNvSpPr>
          <p:nvPr>
            <p:ph type="sldNum" sz="quarter" idx="12"/>
          </p:nvPr>
        </p:nvSpPr>
        <p:spPr/>
        <p:txBody>
          <a:bodyPr/>
          <a:lstStyle/>
          <a:p>
            <a:fld id="{9B56AF5C-696B-4F49-8771-84290E72D274}" type="slidenum">
              <a:rPr lang="en-US" smtClean="0"/>
              <a:t>‹#›</a:t>
            </a:fld>
            <a:endParaRPr lang="en-US"/>
          </a:p>
        </p:txBody>
      </p:sp>
    </p:spTree>
    <p:extLst>
      <p:ext uri="{BB962C8B-B14F-4D97-AF65-F5344CB8AC3E}">
        <p14:creationId xmlns:p14="http://schemas.microsoft.com/office/powerpoint/2010/main" val="23940348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7E42F8A-3D39-453B-97B3-448A71AE72F9}" type="datetimeFigureOut">
              <a:rPr lang="en-US" smtClean="0"/>
              <a:t>12/18/18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56AF5C-696B-4F49-8771-84290E72D274}" type="slidenum">
              <a:rPr lang="en-US" smtClean="0"/>
              <a:t>‹#›</a:t>
            </a:fld>
            <a:endParaRPr lang="en-US"/>
          </a:p>
        </p:txBody>
      </p:sp>
    </p:spTree>
    <p:extLst>
      <p:ext uri="{BB962C8B-B14F-4D97-AF65-F5344CB8AC3E}">
        <p14:creationId xmlns:p14="http://schemas.microsoft.com/office/powerpoint/2010/main" val="42882189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7E42F8A-3D39-453B-97B3-448A71AE72F9}" type="datetimeFigureOut">
              <a:rPr lang="en-US" smtClean="0"/>
              <a:t>12/18/18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56AF5C-696B-4F49-8771-84290E72D274}" type="slidenum">
              <a:rPr lang="en-US" smtClean="0"/>
              <a:t>‹#›</a:t>
            </a:fld>
            <a:endParaRPr lang="en-US"/>
          </a:p>
        </p:txBody>
      </p:sp>
    </p:spTree>
    <p:extLst>
      <p:ext uri="{BB962C8B-B14F-4D97-AF65-F5344CB8AC3E}">
        <p14:creationId xmlns:p14="http://schemas.microsoft.com/office/powerpoint/2010/main" val="36439583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7E42F8A-3D39-453B-97B3-448A71AE72F9}" type="datetimeFigureOut">
              <a:rPr lang="en-US" smtClean="0"/>
              <a:t>12/18/18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56AF5C-696B-4F49-8771-84290E72D274}" type="slidenum">
              <a:rPr lang="en-US" smtClean="0"/>
              <a:t>‹#›</a:t>
            </a:fld>
            <a:endParaRPr lang="en-US"/>
          </a:p>
        </p:txBody>
      </p:sp>
    </p:spTree>
    <p:extLst>
      <p:ext uri="{BB962C8B-B14F-4D97-AF65-F5344CB8AC3E}">
        <p14:creationId xmlns:p14="http://schemas.microsoft.com/office/powerpoint/2010/main" val="1372364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7E42F8A-3D39-453B-97B3-448A71AE72F9}" type="datetimeFigureOut">
              <a:rPr lang="en-US" smtClean="0"/>
              <a:t>12/18/18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56AF5C-696B-4F49-8771-84290E72D274}" type="slidenum">
              <a:rPr lang="en-US" smtClean="0"/>
              <a:t>‹#›</a:t>
            </a:fld>
            <a:endParaRPr lang="en-US"/>
          </a:p>
        </p:txBody>
      </p:sp>
    </p:spTree>
    <p:extLst>
      <p:ext uri="{BB962C8B-B14F-4D97-AF65-F5344CB8AC3E}">
        <p14:creationId xmlns:p14="http://schemas.microsoft.com/office/powerpoint/2010/main" val="22154105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E42F8A-3D39-453B-97B3-448A71AE72F9}" type="datetimeFigureOut">
              <a:rPr lang="en-US" smtClean="0"/>
              <a:t>12/18/18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56AF5C-696B-4F49-8771-84290E72D274}" type="slidenum">
              <a:rPr lang="en-US" smtClean="0"/>
              <a:t>‹#›</a:t>
            </a:fld>
            <a:endParaRPr lang="en-US"/>
          </a:p>
        </p:txBody>
      </p:sp>
    </p:spTree>
    <p:extLst>
      <p:ext uri="{BB962C8B-B14F-4D97-AF65-F5344CB8AC3E}">
        <p14:creationId xmlns:p14="http://schemas.microsoft.com/office/powerpoint/2010/main" val="3212463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7E42F8A-3D39-453B-97B3-448A71AE72F9}" type="datetimeFigureOut">
              <a:rPr lang="en-US" smtClean="0"/>
              <a:t>12/18/18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56AF5C-696B-4F49-8771-84290E72D274}" type="slidenum">
              <a:rPr lang="en-US" smtClean="0"/>
              <a:t>‹#›</a:t>
            </a:fld>
            <a:endParaRPr lang="en-US"/>
          </a:p>
        </p:txBody>
      </p:sp>
    </p:spTree>
    <p:extLst>
      <p:ext uri="{BB962C8B-B14F-4D97-AF65-F5344CB8AC3E}">
        <p14:creationId xmlns:p14="http://schemas.microsoft.com/office/powerpoint/2010/main" val="17175829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7E42F8A-3D39-453B-97B3-448A71AE72F9}" type="datetimeFigureOut">
              <a:rPr lang="en-US" smtClean="0"/>
              <a:t>12/18/18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56AF5C-696B-4F49-8771-84290E72D274}" type="slidenum">
              <a:rPr lang="en-US" smtClean="0"/>
              <a:t>‹#›</a:t>
            </a:fld>
            <a:endParaRPr lang="en-US"/>
          </a:p>
        </p:txBody>
      </p:sp>
    </p:spTree>
    <p:extLst>
      <p:ext uri="{BB962C8B-B14F-4D97-AF65-F5344CB8AC3E}">
        <p14:creationId xmlns:p14="http://schemas.microsoft.com/office/powerpoint/2010/main" val="33768205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hyperlink" Target="http://www.abel.co/" TargetMode="Externa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hyperlink" Target="http://www.github.com/jamesabel/balsa"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E42F8A-3D39-453B-97B3-448A71AE72F9}" type="datetimeFigureOut">
              <a:rPr lang="en-US" smtClean="0"/>
              <a:t>12/18/18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James Abel – </a:t>
            </a:r>
            <a:r>
              <a:rPr lang="en-US" dirty="0" err="1"/>
              <a:t>PyBay</a:t>
            </a:r>
            <a:r>
              <a:rPr lang="en-US" dirty="0"/>
              <a:t> 2016</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56AF5C-696B-4F49-8771-84290E72D274}" type="slidenum">
              <a:rPr lang="en-US" smtClean="0"/>
              <a:t>‹#›</a:t>
            </a:fld>
            <a:endParaRPr lang="en-US" dirty="0"/>
          </a:p>
        </p:txBody>
      </p:sp>
      <p:sp>
        <p:nvSpPr>
          <p:cNvPr id="7" name="TextBox 6"/>
          <p:cNvSpPr txBox="1"/>
          <p:nvPr userDrawn="1"/>
        </p:nvSpPr>
        <p:spPr>
          <a:xfrm>
            <a:off x="2266950" y="6371106"/>
            <a:ext cx="8668427" cy="369332"/>
          </a:xfrm>
          <a:prstGeom prst="rect">
            <a:avLst/>
          </a:prstGeom>
          <a:solidFill>
            <a:schemeClr val="bg1"/>
          </a:solidFill>
        </p:spPr>
        <p:txBody>
          <a:bodyPr wrap="square" rtlCol="0">
            <a:spAutoFit/>
          </a:bodyPr>
          <a:lstStyle/>
          <a:p>
            <a:r>
              <a:rPr lang="en-US" dirty="0">
                <a:solidFill>
                  <a:schemeClr val="tx1"/>
                </a:solidFill>
                <a:hlinkClick r:id="rId13">
                  <a:extLst>
                    <a:ext uri="{A12FA001-AC4F-418D-AE19-62706E023703}">
                      <ahyp:hlinkClr xmlns:ahyp="http://schemas.microsoft.com/office/drawing/2018/hyperlinkcolor" val="tx"/>
                    </a:ext>
                  </a:extLst>
                </a:hlinkClick>
              </a:rPr>
              <a:t>www.abel.co</a:t>
            </a:r>
            <a:r>
              <a:rPr lang="en-US" dirty="0">
                <a:solidFill>
                  <a:schemeClr val="tx1"/>
                </a:solidFill>
              </a:rPr>
              <a:t>   @</a:t>
            </a:r>
            <a:r>
              <a:rPr lang="en-US" dirty="0" err="1">
                <a:solidFill>
                  <a:schemeClr val="tx1"/>
                </a:solidFill>
              </a:rPr>
              <a:t>jamesabel</a:t>
            </a:r>
            <a:r>
              <a:rPr lang="en-US" dirty="0">
                <a:solidFill>
                  <a:schemeClr val="tx1"/>
                </a:solidFill>
              </a:rPr>
              <a:t>   </a:t>
            </a:r>
            <a:r>
              <a:rPr lang="en-US" dirty="0">
                <a:solidFill>
                  <a:schemeClr val="tx1"/>
                </a:solidFill>
                <a:hlinkClick r:id="rId14"/>
              </a:rPr>
              <a:t>www.github.com/jamesabel/balsa</a:t>
            </a:r>
            <a:r>
              <a:rPr lang="en-US" dirty="0">
                <a:solidFill>
                  <a:schemeClr val="tx1"/>
                </a:solidFill>
              </a:rPr>
              <a:t>   Pyninsula Dec 2018</a:t>
            </a:r>
          </a:p>
        </p:txBody>
      </p:sp>
    </p:spTree>
    <p:extLst>
      <p:ext uri="{BB962C8B-B14F-4D97-AF65-F5344CB8AC3E}">
        <p14:creationId xmlns:p14="http://schemas.microsoft.com/office/powerpoint/2010/main" val="51713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mailto:j@abel.co" TargetMode="External"/><Relationship Id="rId1" Type="http://schemas.openxmlformats.org/officeDocument/2006/relationships/slideLayout" Target="../slideLayouts/slideLayout1.xml"/><Relationship Id="rId4" Type="http://schemas.openxmlformats.org/officeDocument/2006/relationships/hyperlink" Target="https://www.turbosquid.com/3d-models/blend-balsa-wood-toy-airplane/608014"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sentry.io/"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docs.python.org/3/library/logging.html"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jamesabel/balsa"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balsa.readthedocs.io/"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docs.python.org/library/logging.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docs.python.org/howto/logging.html"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76274" y="408214"/>
            <a:ext cx="10525125" cy="1592036"/>
          </a:xfrm>
        </p:spPr>
        <p:txBody>
          <a:bodyPr>
            <a:normAutofit/>
          </a:bodyPr>
          <a:lstStyle/>
          <a:p>
            <a:r>
              <a:rPr lang="en-US" b="1" dirty="0"/>
              <a:t>Balsa</a:t>
            </a:r>
            <a:br>
              <a:rPr lang="en-US" b="1" dirty="0"/>
            </a:br>
            <a:r>
              <a:rPr lang="en-US" sz="3200" b="1" dirty="0"/>
              <a:t>Lightweight Python Logging</a:t>
            </a:r>
            <a:endParaRPr lang="en-US" b="1" dirty="0"/>
          </a:p>
        </p:txBody>
      </p:sp>
      <p:sp>
        <p:nvSpPr>
          <p:cNvPr id="3" name="Subtitle 2"/>
          <p:cNvSpPr>
            <a:spLocks noGrp="1"/>
          </p:cNvSpPr>
          <p:nvPr>
            <p:ph type="subTitle" idx="1"/>
          </p:nvPr>
        </p:nvSpPr>
        <p:spPr>
          <a:xfrm>
            <a:off x="1609241" y="4857750"/>
            <a:ext cx="9144000" cy="1492715"/>
          </a:xfrm>
        </p:spPr>
        <p:txBody>
          <a:bodyPr>
            <a:normAutofit/>
          </a:bodyPr>
          <a:lstStyle/>
          <a:p>
            <a:r>
              <a:rPr lang="en-US" dirty="0"/>
              <a:t>James Abel</a:t>
            </a:r>
          </a:p>
          <a:p>
            <a:r>
              <a:rPr lang="en-US" dirty="0"/>
              <a:t>Dec 18, 2018</a:t>
            </a:r>
          </a:p>
          <a:p>
            <a:r>
              <a:rPr lang="en-US" dirty="0">
                <a:hlinkClick r:id="rId2"/>
              </a:rPr>
              <a:t>j@abel.co</a:t>
            </a:r>
            <a:endParaRPr lang="en-US" dirty="0"/>
          </a:p>
        </p:txBody>
      </p:sp>
      <p:pic>
        <p:nvPicPr>
          <p:cNvPr id="5" name="Picture 4">
            <a:extLst>
              <a:ext uri="{FF2B5EF4-FFF2-40B4-BE49-F238E27FC236}">
                <a16:creationId xmlns:a16="http://schemas.microsoft.com/office/drawing/2014/main" id="{D3A0B9EB-FADD-4E73-AC07-1F32312E89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32269" y="2000250"/>
            <a:ext cx="4813134" cy="2707388"/>
          </a:xfrm>
          <a:prstGeom prst="rect">
            <a:avLst/>
          </a:prstGeom>
        </p:spPr>
      </p:pic>
      <p:sp>
        <p:nvSpPr>
          <p:cNvPr id="4" name="TextBox 3">
            <a:extLst>
              <a:ext uri="{FF2B5EF4-FFF2-40B4-BE49-F238E27FC236}">
                <a16:creationId xmlns:a16="http://schemas.microsoft.com/office/drawing/2014/main" id="{843A4638-50FD-45D3-8204-F39653A7A80C}"/>
              </a:ext>
            </a:extLst>
          </p:cNvPr>
          <p:cNvSpPr txBox="1"/>
          <p:nvPr/>
        </p:nvSpPr>
        <p:spPr>
          <a:xfrm>
            <a:off x="3436543" y="4649837"/>
            <a:ext cx="3151825" cy="200055"/>
          </a:xfrm>
          <a:prstGeom prst="rect">
            <a:avLst/>
          </a:prstGeom>
          <a:noFill/>
        </p:spPr>
        <p:txBody>
          <a:bodyPr wrap="none" rtlCol="0">
            <a:spAutoFit/>
          </a:bodyPr>
          <a:lstStyle/>
          <a:p>
            <a:r>
              <a:rPr lang="en-US" sz="700" dirty="0">
                <a:hlinkClick r:id="rId4"/>
              </a:rPr>
              <a:t>https://www.turbosquid.com/3d-models/blend-balsa-wood-toy-airplane/608014</a:t>
            </a:r>
            <a:r>
              <a:rPr lang="en-US" sz="700" dirty="0"/>
              <a:t> </a:t>
            </a:r>
          </a:p>
        </p:txBody>
      </p:sp>
    </p:spTree>
    <p:extLst>
      <p:ext uri="{BB962C8B-B14F-4D97-AF65-F5344CB8AC3E}">
        <p14:creationId xmlns:p14="http://schemas.microsoft.com/office/powerpoint/2010/main" val="10907095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13ECF-EA21-412C-ADE1-582960A3D96A}"/>
              </a:ext>
            </a:extLst>
          </p:cNvPr>
          <p:cNvSpPr>
            <a:spLocks noGrp="1"/>
          </p:cNvSpPr>
          <p:nvPr>
            <p:ph type="title"/>
          </p:nvPr>
        </p:nvSpPr>
        <p:spPr/>
        <p:txBody>
          <a:bodyPr/>
          <a:lstStyle/>
          <a:p>
            <a:r>
              <a:rPr lang="en-US" dirty="0"/>
              <a:t>Catch-All </a:t>
            </a:r>
            <a:r>
              <a:rPr lang="en-US" dirty="0">
                <a:latin typeface="Courier New" panose="02070309020205020404" pitchFamily="49" charset="0"/>
                <a:cs typeface="Courier New" panose="02070309020205020404" pitchFamily="49" charset="0"/>
              </a:rPr>
              <a:t>try/except</a:t>
            </a:r>
          </a:p>
        </p:txBody>
      </p:sp>
      <p:sp>
        <p:nvSpPr>
          <p:cNvPr id="3" name="Content Placeholder 2">
            <a:extLst>
              <a:ext uri="{FF2B5EF4-FFF2-40B4-BE49-F238E27FC236}">
                <a16:creationId xmlns:a16="http://schemas.microsoft.com/office/drawing/2014/main" id="{9F16C3F3-143D-40FA-ACF7-A9D94802848B}"/>
              </a:ext>
            </a:extLst>
          </p:cNvPr>
          <p:cNvSpPr>
            <a:spLocks noGrp="1"/>
          </p:cNvSpPr>
          <p:nvPr>
            <p:ph idx="1"/>
          </p:nvPr>
        </p:nvSpPr>
        <p:spPr>
          <a:xfrm>
            <a:off x="741556" y="2056083"/>
            <a:ext cx="10515600" cy="4351338"/>
          </a:xfrm>
        </p:spPr>
        <p:txBody>
          <a:bodyPr/>
          <a:lstStyle/>
          <a:p>
            <a:pPr marL="0" indent="0">
              <a:buNone/>
            </a:pPr>
            <a:r>
              <a:rPr lang="en-US" dirty="0">
                <a:latin typeface="Courier New" panose="02070309020205020404" pitchFamily="49" charset="0"/>
                <a:cs typeface="Courier New" panose="02070309020205020404" pitchFamily="49" charset="0"/>
              </a:rPr>
              <a:t>try:</a:t>
            </a:r>
          </a:p>
          <a:p>
            <a:pPr marL="0" indent="0">
              <a:buNone/>
            </a:pPr>
            <a:r>
              <a:rPr lang="en-US" dirty="0">
                <a:latin typeface="Courier New" panose="02070309020205020404" pitchFamily="49" charset="0"/>
                <a:cs typeface="Courier New" panose="02070309020205020404" pitchFamily="49" charset="0"/>
              </a:rPr>
              <a:t>    main()  # your program</a:t>
            </a:r>
          </a:p>
          <a:p>
            <a:pPr marL="0" indent="0">
              <a:buNone/>
            </a:pPr>
            <a:r>
              <a:rPr lang="en-US" dirty="0">
                <a:latin typeface="Courier New" panose="02070309020205020404" pitchFamily="49" charset="0"/>
                <a:cs typeface="Courier New" panose="02070309020205020404" pitchFamily="49" charset="0"/>
              </a:rPr>
              <a:t>except Exception as e:</a:t>
            </a:r>
          </a:p>
          <a:p>
            <a:pPr marL="0" indent="0">
              <a:buNone/>
            </a:pPr>
            <a:r>
              <a:rPr lang="en-US" dirty="0">
                <a:latin typeface="Courier New" panose="02070309020205020404" pitchFamily="49" charset="0"/>
                <a:cs typeface="Courier New" panose="02070309020205020404" pitchFamily="49" charset="0"/>
              </a:rPr>
              <a:t>    # catch all exceptions</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log.error</a:t>
            </a:r>
            <a:r>
              <a:rPr lang="en-US" dirty="0">
                <a:latin typeface="Courier New" panose="02070309020205020404" pitchFamily="49" charset="0"/>
                <a:cs typeface="Courier New" panose="02070309020205020404" pitchFamily="49" charset="0"/>
              </a:rPr>
              <a:t>(e, </a:t>
            </a:r>
            <a:r>
              <a:rPr lang="en-US" dirty="0" err="1">
                <a:latin typeface="Courier New" panose="02070309020205020404" pitchFamily="49" charset="0"/>
                <a:cs typeface="Courier New" panose="02070309020205020404" pitchFamily="49" charset="0"/>
              </a:rPr>
              <a:t>exc_info</a:t>
            </a:r>
            <a:r>
              <a:rPr lang="en-US" dirty="0">
                <a:latin typeface="Courier New" panose="02070309020205020404" pitchFamily="49" charset="0"/>
                <a:cs typeface="Courier New" panose="02070309020205020404" pitchFamily="49" charset="0"/>
              </a:rPr>
              <a:t>=True, </a:t>
            </a:r>
            <a:r>
              <a:rPr lang="en-US" dirty="0" err="1">
                <a:latin typeface="Courier New" panose="02070309020205020404" pitchFamily="49" charset="0"/>
                <a:cs typeface="Courier New" panose="02070309020205020404" pitchFamily="49" charset="0"/>
              </a:rPr>
              <a:t>stack_info</a:t>
            </a:r>
            <a:r>
              <a:rPr lang="en-US" dirty="0">
                <a:latin typeface="Courier New" panose="02070309020205020404" pitchFamily="49" charset="0"/>
                <a:cs typeface="Courier New" panose="02070309020205020404" pitchFamily="49" charset="0"/>
              </a:rPr>
              <a:t>=True)</a:t>
            </a:r>
          </a:p>
        </p:txBody>
      </p:sp>
      <p:sp>
        <p:nvSpPr>
          <p:cNvPr id="4" name="Oval 3">
            <a:extLst>
              <a:ext uri="{FF2B5EF4-FFF2-40B4-BE49-F238E27FC236}">
                <a16:creationId xmlns:a16="http://schemas.microsoft.com/office/drawing/2014/main" id="{7338F61B-F70E-4251-A0F9-F525DCB6A405}"/>
              </a:ext>
            </a:extLst>
          </p:cNvPr>
          <p:cNvSpPr/>
          <p:nvPr/>
        </p:nvSpPr>
        <p:spPr>
          <a:xfrm>
            <a:off x="4230029" y="3999571"/>
            <a:ext cx="7027127" cy="698810"/>
          </a:xfrm>
          <a:prstGeom prst="ellipse">
            <a:avLst/>
          </a:prstGeom>
          <a:noFill/>
          <a:ln>
            <a:solidFill>
              <a:srgbClr val="FF0000">
                <a:alpha val="50000"/>
              </a:srgb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CE2663CF-9A3A-404F-8535-648FBA2733CD}"/>
              </a:ext>
            </a:extLst>
          </p:cNvPr>
          <p:cNvSpPr txBox="1"/>
          <p:nvPr/>
        </p:nvSpPr>
        <p:spPr>
          <a:xfrm>
            <a:off x="4316477" y="5137809"/>
            <a:ext cx="2794418" cy="830997"/>
          </a:xfrm>
          <a:prstGeom prst="rect">
            <a:avLst/>
          </a:prstGeom>
          <a:solidFill>
            <a:schemeClr val="bg1">
              <a:lumMod val="85000"/>
            </a:schemeClr>
          </a:solidFill>
          <a:ln w="19050">
            <a:solidFill>
              <a:schemeClr val="tx1"/>
            </a:solidFill>
          </a:ln>
        </p:spPr>
        <p:txBody>
          <a:bodyPr wrap="none" rtlCol="0">
            <a:spAutoFit/>
          </a:bodyPr>
          <a:lstStyle/>
          <a:p>
            <a:pPr algn="ctr"/>
            <a:r>
              <a:rPr lang="en-US" sz="2400" b="1" dirty="0"/>
              <a:t>Useful for all apps</a:t>
            </a:r>
          </a:p>
          <a:p>
            <a:pPr algn="ctr"/>
            <a:r>
              <a:rPr lang="en-US" sz="2400" b="1" dirty="0"/>
              <a:t>Critical for GUI apps </a:t>
            </a:r>
          </a:p>
        </p:txBody>
      </p:sp>
    </p:spTree>
    <p:extLst>
      <p:ext uri="{BB962C8B-B14F-4D97-AF65-F5344CB8AC3E}">
        <p14:creationId xmlns:p14="http://schemas.microsoft.com/office/powerpoint/2010/main" val="12246333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A1DC3-E112-460E-9D8A-E30414605589}"/>
              </a:ext>
            </a:extLst>
          </p:cNvPr>
          <p:cNvSpPr>
            <a:spLocks noGrp="1"/>
          </p:cNvSpPr>
          <p:nvPr>
            <p:ph type="title"/>
          </p:nvPr>
        </p:nvSpPr>
        <p:spPr>
          <a:xfrm>
            <a:off x="602166" y="365125"/>
            <a:ext cx="10751634" cy="1325563"/>
          </a:xfrm>
        </p:spPr>
        <p:txBody>
          <a:bodyPr/>
          <a:lstStyle/>
          <a:p>
            <a:r>
              <a:rPr lang="en-US" dirty="0"/>
              <a:t>Balsa uses </a:t>
            </a:r>
            <a:r>
              <a:rPr lang="en-US" dirty="0" err="1"/>
              <a:t>attrs</a:t>
            </a:r>
            <a:endParaRPr lang="en-US" dirty="0"/>
          </a:p>
        </p:txBody>
      </p:sp>
      <p:sp>
        <p:nvSpPr>
          <p:cNvPr id="3" name="Content Placeholder 2">
            <a:extLst>
              <a:ext uri="{FF2B5EF4-FFF2-40B4-BE49-F238E27FC236}">
                <a16:creationId xmlns:a16="http://schemas.microsoft.com/office/drawing/2014/main" id="{64E7DEE9-4009-45D5-B566-AD8F07C197BE}"/>
              </a:ext>
            </a:extLst>
          </p:cNvPr>
          <p:cNvSpPr>
            <a:spLocks noGrp="1"/>
          </p:cNvSpPr>
          <p:nvPr>
            <p:ph idx="1"/>
          </p:nvPr>
        </p:nvSpPr>
        <p:spPr>
          <a:xfrm>
            <a:off x="602166" y="1825625"/>
            <a:ext cx="11180956" cy="4351338"/>
          </a:xfrm>
        </p:spPr>
        <p:txBody>
          <a:bodyPr>
            <a:normAutofit/>
          </a:bodyPr>
          <a:lstStyle/>
          <a:p>
            <a:pPr marL="0" indent="0">
              <a:buNone/>
            </a:pPr>
            <a:r>
              <a:rPr lang="en-US" sz="2400" dirty="0">
                <a:latin typeface="Courier New" panose="02070309020205020404" pitchFamily="49" charset="0"/>
                <a:cs typeface="Courier New" panose="02070309020205020404" pitchFamily="49" charset="0"/>
              </a:rPr>
              <a:t>balsa = Balsa(</a:t>
            </a:r>
            <a:r>
              <a:rPr lang="en-US" sz="2400" dirty="0" err="1">
                <a:latin typeface="Courier New" panose="02070309020205020404" pitchFamily="49" charset="0"/>
                <a:cs typeface="Courier New" panose="02070309020205020404" pitchFamily="49" charset="0"/>
              </a:rPr>
              <a:t>application_name</a:t>
            </a:r>
            <a:r>
              <a:rPr lang="en-US" sz="2400" dirty="0">
                <a:latin typeface="Courier New" panose="02070309020205020404" pitchFamily="49" charset="0"/>
                <a:cs typeface="Courier New" panose="02070309020205020404" pitchFamily="49" charset="0"/>
              </a:rPr>
              <a:t>, author, verbose=True)</a:t>
            </a:r>
          </a:p>
          <a:p>
            <a:pPr marL="0" indent="0">
              <a:buNone/>
            </a:pPr>
            <a:r>
              <a:rPr lang="en-US" sz="2400" dirty="0" err="1">
                <a:latin typeface="Courier New" panose="02070309020205020404" pitchFamily="49" charset="0"/>
                <a:cs typeface="Courier New" panose="02070309020205020404" pitchFamily="49" charset="0"/>
              </a:rPr>
              <a:t>balsa.backup_count</a:t>
            </a:r>
            <a:r>
              <a:rPr lang="en-US" sz="2400" dirty="0">
                <a:latin typeface="Courier New" panose="02070309020205020404" pitchFamily="49" charset="0"/>
                <a:cs typeface="Courier New" panose="02070309020205020404" pitchFamily="49" charset="0"/>
              </a:rPr>
              <a:t> = 20  # lots of logging!</a:t>
            </a:r>
          </a:p>
          <a:p>
            <a:pPr marL="0" indent="0">
              <a:buNone/>
            </a:pPr>
            <a:r>
              <a:rPr lang="en-US" sz="2400" dirty="0" err="1">
                <a:latin typeface="Courier New" panose="02070309020205020404" pitchFamily="49" charset="0"/>
                <a:cs typeface="Courier New" panose="02070309020205020404" pitchFamily="49" charset="0"/>
              </a:rPr>
              <a:t>balsa.init_logger</a:t>
            </a:r>
            <a:r>
              <a:rPr lang="en-US" sz="2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3254509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87D2872-A825-4F58-ABCE-3959B8D058B3}"/>
              </a:ext>
            </a:extLst>
          </p:cNvPr>
          <p:cNvSpPr>
            <a:spLocks noGrp="1"/>
          </p:cNvSpPr>
          <p:nvPr>
            <p:ph idx="1"/>
          </p:nvPr>
        </p:nvSpPr>
        <p:spPr>
          <a:xfrm>
            <a:off x="734122" y="1263804"/>
            <a:ext cx="10515600" cy="5114693"/>
          </a:xfrm>
        </p:spPr>
        <p:txBody>
          <a:bodyPr>
            <a:normAutofit fontScale="55000" lnSpcReduction="20000"/>
          </a:bodyPr>
          <a:lstStyle/>
          <a:p>
            <a:pPr marL="0" indent="0">
              <a:buNone/>
            </a:pPr>
            <a:r>
              <a:rPr lang="en-US" dirty="0">
                <a:latin typeface="Courier New" panose="02070309020205020404" pitchFamily="49" charset="0"/>
                <a:cs typeface="Courier New" panose="02070309020205020404" pitchFamily="49" charset="0"/>
              </a:rPr>
              <a:t>name = </a:t>
            </a:r>
            <a:r>
              <a:rPr lang="en-US" dirty="0" err="1">
                <a:latin typeface="Courier New" panose="02070309020205020404" pitchFamily="49" charset="0"/>
                <a:cs typeface="Courier New" panose="02070309020205020404" pitchFamily="49" charset="0"/>
              </a:rPr>
              <a:t>attrib</a:t>
            </a:r>
            <a:r>
              <a:rPr lang="en-US" dirty="0">
                <a:latin typeface="Courier New" panose="02070309020205020404" pitchFamily="49" charset="0"/>
                <a:cs typeface="Courier New" panose="02070309020205020404" pitchFamily="49" charset="0"/>
              </a:rPr>
              <a:t>(default=None)</a:t>
            </a:r>
          </a:p>
          <a:p>
            <a:pPr marL="0" indent="0">
              <a:buNone/>
            </a:pPr>
            <a:r>
              <a:rPr lang="en-US" dirty="0">
                <a:latin typeface="Courier New" panose="02070309020205020404" pitchFamily="49" charset="0"/>
                <a:cs typeface="Courier New" panose="02070309020205020404" pitchFamily="49" charset="0"/>
              </a:rPr>
              <a:t>author = </a:t>
            </a:r>
            <a:r>
              <a:rPr lang="en-US" dirty="0" err="1">
                <a:latin typeface="Courier New" panose="02070309020205020404" pitchFamily="49" charset="0"/>
                <a:cs typeface="Courier New" panose="02070309020205020404" pitchFamily="49" charset="0"/>
              </a:rPr>
              <a:t>attrib</a:t>
            </a:r>
            <a:r>
              <a:rPr lang="en-US" dirty="0">
                <a:latin typeface="Courier New" panose="02070309020205020404" pitchFamily="49" charset="0"/>
                <a:cs typeface="Courier New" panose="02070309020205020404" pitchFamily="49" charset="0"/>
              </a:rPr>
              <a:t>(default=None)</a:t>
            </a:r>
          </a:p>
          <a:p>
            <a:pPr marL="0" indent="0">
              <a:buNone/>
            </a:pPr>
            <a:r>
              <a:rPr lang="en-US" dirty="0">
                <a:latin typeface="Courier New" panose="02070309020205020404" pitchFamily="49" charset="0"/>
                <a:cs typeface="Courier New" panose="02070309020205020404" pitchFamily="49" charset="0"/>
              </a:rPr>
              <a:t>verbose = </a:t>
            </a:r>
            <a:r>
              <a:rPr lang="en-US" dirty="0" err="1">
                <a:latin typeface="Courier New" panose="02070309020205020404" pitchFamily="49" charset="0"/>
                <a:cs typeface="Courier New" panose="02070309020205020404" pitchFamily="49" charset="0"/>
              </a:rPr>
              <a:t>attrib</a:t>
            </a:r>
            <a:r>
              <a:rPr lang="en-US" dirty="0">
                <a:latin typeface="Courier New" panose="02070309020205020404" pitchFamily="49" charset="0"/>
                <a:cs typeface="Courier New" panose="02070309020205020404" pitchFamily="49" charset="0"/>
              </a:rPr>
              <a:t>(default=False)</a:t>
            </a:r>
          </a:p>
          <a:p>
            <a:pPr marL="0" indent="0">
              <a:buNone/>
            </a:pPr>
            <a:r>
              <a:rPr lang="en-US" dirty="0" err="1">
                <a:latin typeface="Courier New" panose="02070309020205020404" pitchFamily="49" charset="0"/>
                <a:cs typeface="Courier New" panose="02070309020205020404" pitchFamily="49" charset="0"/>
              </a:rPr>
              <a:t>gui</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attrib</a:t>
            </a:r>
            <a:r>
              <a:rPr lang="en-US" dirty="0">
                <a:latin typeface="Courier New" panose="02070309020205020404" pitchFamily="49" charset="0"/>
                <a:cs typeface="Courier New" panose="02070309020205020404" pitchFamily="49" charset="0"/>
              </a:rPr>
              <a:t>(default=False)</a:t>
            </a:r>
          </a:p>
          <a:p>
            <a:pPr marL="0" indent="0">
              <a:buNone/>
            </a:pPr>
            <a:r>
              <a:rPr lang="en-US" dirty="0" err="1">
                <a:latin typeface="Courier New" panose="02070309020205020404" pitchFamily="49" charset="0"/>
                <a:cs typeface="Courier New" panose="02070309020205020404" pitchFamily="49" charset="0"/>
              </a:rPr>
              <a:t>delete_existing_log_files</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attrib</a:t>
            </a:r>
            <a:r>
              <a:rPr lang="en-US" dirty="0">
                <a:latin typeface="Courier New" panose="02070309020205020404" pitchFamily="49" charset="0"/>
                <a:cs typeface="Courier New" panose="02070309020205020404" pitchFamily="49" charset="0"/>
              </a:rPr>
              <a:t>(default=False)</a:t>
            </a:r>
          </a:p>
          <a:p>
            <a:pPr marL="0" indent="0">
              <a:buNone/>
            </a:pPr>
            <a:r>
              <a:rPr lang="en-US" dirty="0" err="1">
                <a:latin typeface="Courier New" panose="02070309020205020404" pitchFamily="49" charset="0"/>
                <a:cs typeface="Courier New" panose="02070309020205020404" pitchFamily="49" charset="0"/>
              </a:rPr>
              <a:t>max_bytes</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attrib</a:t>
            </a:r>
            <a:r>
              <a:rPr lang="en-US" dirty="0">
                <a:latin typeface="Courier New" panose="02070309020205020404" pitchFamily="49" charset="0"/>
                <a:cs typeface="Courier New" panose="02070309020205020404" pitchFamily="49" charset="0"/>
              </a:rPr>
              <a:t>(default=100 * 1e6)  # max size per log file</a:t>
            </a:r>
          </a:p>
          <a:p>
            <a:pPr marL="0" indent="0">
              <a:buNone/>
            </a:pPr>
            <a:r>
              <a:rPr lang="en-US" dirty="0" err="1">
                <a:latin typeface="Courier New" panose="02070309020205020404" pitchFamily="49" charset="0"/>
                <a:cs typeface="Courier New" panose="02070309020205020404" pitchFamily="49" charset="0"/>
              </a:rPr>
              <a:t>backup_count</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attrib</a:t>
            </a:r>
            <a:r>
              <a:rPr lang="en-US" dirty="0">
                <a:latin typeface="Courier New" panose="02070309020205020404" pitchFamily="49" charset="0"/>
                <a:cs typeface="Courier New" panose="02070309020205020404" pitchFamily="49" charset="0"/>
              </a:rPr>
              <a:t>(default=3)  # max number of log files</a:t>
            </a:r>
          </a:p>
          <a:p>
            <a:pPr marL="0" indent="0">
              <a:buNone/>
            </a:pPr>
            <a:r>
              <a:rPr lang="en-US" dirty="0" err="1">
                <a:latin typeface="Courier New" panose="02070309020205020404" pitchFamily="49" charset="0"/>
                <a:cs typeface="Courier New" panose="02070309020205020404" pitchFamily="49" charset="0"/>
              </a:rPr>
              <a:t>error_callback</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attrib</a:t>
            </a:r>
            <a:r>
              <a:rPr lang="en-US" dirty="0">
                <a:latin typeface="Courier New" panose="02070309020205020404" pitchFamily="49" charset="0"/>
                <a:cs typeface="Courier New" panose="02070309020205020404" pitchFamily="49" charset="0"/>
              </a:rPr>
              <a:t>(default=None)  # called on error or above</a:t>
            </a:r>
          </a:p>
          <a:p>
            <a:pPr marL="0" indent="0">
              <a:buNone/>
            </a:pPr>
            <a:r>
              <a:rPr lang="en-US" dirty="0" err="1">
                <a:latin typeface="Courier New" panose="02070309020205020404" pitchFamily="49" charset="0"/>
                <a:cs typeface="Courier New" panose="02070309020205020404" pitchFamily="49" charset="0"/>
              </a:rPr>
              <a:t>max_string_list_entries</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attrib</a:t>
            </a:r>
            <a:r>
              <a:rPr lang="en-US" dirty="0">
                <a:latin typeface="Courier New" panose="02070309020205020404" pitchFamily="49" charset="0"/>
                <a:cs typeface="Courier New" panose="02070309020205020404" pitchFamily="49" charset="0"/>
              </a:rPr>
              <a:t>(default=100)  # string buffer internal to Balsa</a:t>
            </a:r>
          </a:p>
          <a:p>
            <a:pPr marL="0" indent="0">
              <a:buNone/>
            </a:pPr>
            <a:r>
              <a:rPr lang="en-US" dirty="0" err="1">
                <a:latin typeface="Courier New" panose="02070309020205020404" pitchFamily="49" charset="0"/>
                <a:cs typeface="Courier New" panose="02070309020205020404" pitchFamily="49" charset="0"/>
              </a:rPr>
              <a:t>log_directory</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attrib</a:t>
            </a:r>
            <a:r>
              <a:rPr lang="en-US" dirty="0">
                <a:latin typeface="Courier New" panose="02070309020205020404" pitchFamily="49" charset="0"/>
                <a:cs typeface="Courier New" panose="02070309020205020404" pitchFamily="49" charset="0"/>
              </a:rPr>
              <a:t>(default=None)</a:t>
            </a:r>
          </a:p>
          <a:p>
            <a:pPr marL="0" indent="0">
              <a:buNone/>
            </a:pPr>
            <a:r>
              <a:rPr lang="en-US" dirty="0" err="1">
                <a:latin typeface="Courier New" panose="02070309020205020404" pitchFamily="49" charset="0"/>
                <a:cs typeface="Courier New" panose="02070309020205020404" pitchFamily="49" charset="0"/>
              </a:rPr>
              <a:t>log_extension</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attrib</a:t>
            </a:r>
            <a:r>
              <a:rPr lang="en-US" dirty="0">
                <a:latin typeface="Courier New" panose="02070309020205020404" pitchFamily="49" charset="0"/>
                <a:cs typeface="Courier New" panose="02070309020205020404" pitchFamily="49" charset="0"/>
              </a:rPr>
              <a:t>(default=".log")</a:t>
            </a:r>
          </a:p>
          <a:p>
            <a:pPr marL="0" indent="0">
              <a:buNone/>
            </a:pPr>
            <a:r>
              <a:rPr lang="en-US" dirty="0" err="1">
                <a:latin typeface="Courier New" panose="02070309020205020404" pitchFamily="49" charset="0"/>
                <a:cs typeface="Courier New" panose="02070309020205020404" pitchFamily="49" charset="0"/>
              </a:rPr>
              <a:t>log_formatter</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attrib</a:t>
            </a:r>
            <a:r>
              <a:rPr lang="en-US" dirty="0">
                <a:latin typeface="Courier New" panose="02070309020205020404" pitchFamily="49" charset="0"/>
                <a:cs typeface="Courier New" panose="02070309020205020404" pitchFamily="49" charset="0"/>
              </a:rPr>
              <a:t>(default=</a:t>
            </a:r>
            <a:r>
              <a:rPr lang="en-US" dirty="0" err="1">
                <a:latin typeface="Courier New" panose="02070309020205020404" pitchFamily="49" charset="0"/>
                <a:cs typeface="Courier New" panose="02070309020205020404" pitchFamily="49" charset="0"/>
              </a:rPr>
              <a:t>logging.Formatter</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asctime</a:t>
            </a:r>
            <a:r>
              <a:rPr lang="en-US" dirty="0">
                <a:latin typeface="Courier New" panose="02070309020205020404" pitchFamily="49" charset="0"/>
                <a:cs typeface="Courier New" panose="02070309020205020404" pitchFamily="49" charset="0"/>
              </a:rPr>
              <a:t>)s - %(name)s - %(filename)s - %(</a:t>
            </a:r>
            <a:r>
              <a:rPr lang="en-US" dirty="0" err="1">
                <a:latin typeface="Courier New" panose="02070309020205020404" pitchFamily="49" charset="0"/>
                <a:cs typeface="Courier New" panose="02070309020205020404" pitchFamily="49" charset="0"/>
              </a:rPr>
              <a:t>lineno</a:t>
            </a:r>
            <a:r>
              <a:rPr lang="en-US" dirty="0">
                <a:latin typeface="Courier New" panose="02070309020205020404" pitchFamily="49" charset="0"/>
                <a:cs typeface="Courier New" panose="02070309020205020404" pitchFamily="49" charset="0"/>
              </a:rPr>
              <a:t>)s - %(</a:t>
            </a:r>
            <a:r>
              <a:rPr lang="en-US" dirty="0" err="1">
                <a:latin typeface="Courier New" panose="02070309020205020404" pitchFamily="49" charset="0"/>
                <a:cs typeface="Courier New" panose="02070309020205020404" pitchFamily="49" charset="0"/>
              </a:rPr>
              <a:t>funcName</a:t>
            </a:r>
            <a:r>
              <a:rPr lang="en-US" dirty="0">
                <a:latin typeface="Courier New" panose="02070309020205020404" pitchFamily="49" charset="0"/>
                <a:cs typeface="Courier New" panose="02070309020205020404" pitchFamily="49" charset="0"/>
              </a:rPr>
              <a:t>)s - %(</a:t>
            </a:r>
            <a:r>
              <a:rPr lang="en-US" dirty="0" err="1">
                <a:latin typeface="Courier New" panose="02070309020205020404" pitchFamily="49" charset="0"/>
                <a:cs typeface="Courier New" panose="02070309020205020404" pitchFamily="49" charset="0"/>
              </a:rPr>
              <a:t>levelname</a:t>
            </a:r>
            <a:r>
              <a:rPr lang="en-US" dirty="0">
                <a:latin typeface="Courier New" panose="02070309020205020404" pitchFamily="49" charset="0"/>
                <a:cs typeface="Courier New" panose="02070309020205020404" pitchFamily="49" charset="0"/>
              </a:rPr>
              <a:t>)s - %(message)s"))</a:t>
            </a:r>
          </a:p>
          <a:p>
            <a:pPr marL="0" indent="0">
              <a:buNone/>
            </a:pPr>
            <a:r>
              <a:rPr lang="en-US" dirty="0" err="1">
                <a:latin typeface="Courier New" panose="02070309020205020404" pitchFamily="49" charset="0"/>
                <a:cs typeface="Courier New" panose="02070309020205020404" pitchFamily="49" charset="0"/>
              </a:rPr>
              <a:t>is_root</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attrib</a:t>
            </a:r>
            <a:r>
              <a:rPr lang="en-US" dirty="0">
                <a:latin typeface="Courier New" panose="02070309020205020404" pitchFamily="49" charset="0"/>
                <a:cs typeface="Courier New" panose="02070309020205020404" pitchFamily="49" charset="0"/>
              </a:rPr>
              <a:t>(default=True)</a:t>
            </a:r>
          </a:p>
          <a:p>
            <a:pPr marL="0" indent="0">
              <a:buNone/>
            </a:pPr>
            <a:r>
              <a:rPr lang="en-US" dirty="0">
                <a:latin typeface="Courier New" panose="02070309020205020404" pitchFamily="49" charset="0"/>
                <a:cs typeface="Courier New" panose="02070309020205020404" pitchFamily="49" charset="0"/>
              </a:rPr>
              <a:t>propagate = </a:t>
            </a:r>
            <a:r>
              <a:rPr lang="en-US" dirty="0" err="1">
                <a:latin typeface="Courier New" panose="02070309020205020404" pitchFamily="49" charset="0"/>
                <a:cs typeface="Courier New" panose="02070309020205020404" pitchFamily="49" charset="0"/>
              </a:rPr>
              <a:t>attrib</a:t>
            </a:r>
            <a:r>
              <a:rPr lang="en-US" dirty="0">
                <a:latin typeface="Courier New" panose="02070309020205020404" pitchFamily="49" charset="0"/>
                <a:cs typeface="Courier New" panose="02070309020205020404" pitchFamily="49" charset="0"/>
              </a:rPr>
              <a:t>(default=True)  # False for this logger to be independent of parent(s)</a:t>
            </a:r>
          </a:p>
          <a:p>
            <a:pPr marL="0" indent="0">
              <a:buNone/>
            </a:pPr>
            <a:r>
              <a:rPr lang="en-US" dirty="0" err="1">
                <a:latin typeface="Courier New" panose="02070309020205020404" pitchFamily="49" charset="0"/>
                <a:cs typeface="Courier New" panose="02070309020205020404" pitchFamily="49" charset="0"/>
              </a:rPr>
              <a:t>inhibit_cloud_services</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attrib</a:t>
            </a:r>
            <a:r>
              <a:rPr lang="en-US" dirty="0">
                <a:latin typeface="Courier New" panose="02070309020205020404" pitchFamily="49" charset="0"/>
                <a:cs typeface="Courier New" panose="02070309020205020404" pitchFamily="49" charset="0"/>
              </a:rPr>
              <a:t>(default=False)</a:t>
            </a:r>
          </a:p>
          <a:p>
            <a:pPr marL="0" indent="0">
              <a:buNone/>
            </a:pPr>
            <a:r>
              <a:rPr lang="en-US" dirty="0" err="1">
                <a:latin typeface="Courier New" panose="02070309020205020404" pitchFamily="49" charset="0"/>
                <a:cs typeface="Courier New" panose="02070309020205020404" pitchFamily="49" charset="0"/>
              </a:rPr>
              <a:t>use_sentry</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attrib</a:t>
            </a:r>
            <a:r>
              <a:rPr lang="en-US" dirty="0">
                <a:latin typeface="Courier New" panose="02070309020205020404" pitchFamily="49" charset="0"/>
                <a:cs typeface="Courier New" panose="02070309020205020404" pitchFamily="49" charset="0"/>
              </a:rPr>
              <a:t>(default=False)</a:t>
            </a:r>
          </a:p>
          <a:p>
            <a:pPr marL="0" indent="0">
              <a:buNone/>
            </a:pPr>
            <a:r>
              <a:rPr lang="en-US" dirty="0" err="1">
                <a:latin typeface="Courier New" panose="02070309020205020404" pitchFamily="49" charset="0"/>
                <a:cs typeface="Courier New" panose="02070309020205020404" pitchFamily="49" charset="0"/>
              </a:rPr>
              <a:t>sentry_dsn</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attrib</a:t>
            </a:r>
            <a:r>
              <a:rPr lang="en-US" dirty="0">
                <a:latin typeface="Courier New" panose="02070309020205020404" pitchFamily="49" charset="0"/>
                <a:cs typeface="Courier New" panose="02070309020205020404" pitchFamily="49" charset="0"/>
              </a:rPr>
              <a:t>(default=None)  # get your project DSN at </a:t>
            </a:r>
            <a:r>
              <a:rPr lang="en-US" dirty="0">
                <a:latin typeface="Courier New" panose="02070309020205020404" pitchFamily="49" charset="0"/>
                <a:cs typeface="Courier New" panose="02070309020205020404" pitchFamily="49" charset="0"/>
                <a:hlinkClick r:id="rId2"/>
              </a:rPr>
              <a:t>https://sentry.io</a:t>
            </a:r>
            <a:r>
              <a:rPr lang="en-US" dirty="0">
                <a:latin typeface="Courier New" panose="02070309020205020404" pitchFamily="49" charset="0"/>
                <a:cs typeface="Courier New" panose="02070309020205020404" pitchFamily="49" charset="0"/>
              </a:rPr>
              <a:t> </a:t>
            </a:r>
          </a:p>
        </p:txBody>
      </p:sp>
      <p:sp>
        <p:nvSpPr>
          <p:cNvPr id="4" name="Title 1">
            <a:extLst>
              <a:ext uri="{FF2B5EF4-FFF2-40B4-BE49-F238E27FC236}">
                <a16:creationId xmlns:a16="http://schemas.microsoft.com/office/drawing/2014/main" id="{4B372855-809D-48B2-8314-10415771DA78}"/>
              </a:ext>
            </a:extLst>
          </p:cNvPr>
          <p:cNvSpPr>
            <a:spLocks noGrp="1"/>
          </p:cNvSpPr>
          <p:nvPr>
            <p:ph type="title"/>
          </p:nvPr>
        </p:nvSpPr>
        <p:spPr>
          <a:xfrm>
            <a:off x="734121" y="204864"/>
            <a:ext cx="10039815" cy="831773"/>
          </a:xfrm>
        </p:spPr>
        <p:txBody>
          <a:bodyPr/>
          <a:lstStyle/>
          <a:p>
            <a:r>
              <a:rPr lang="en-US" dirty="0"/>
              <a:t>Options!</a:t>
            </a:r>
          </a:p>
        </p:txBody>
      </p:sp>
    </p:spTree>
    <p:extLst>
      <p:ext uri="{BB962C8B-B14F-4D97-AF65-F5344CB8AC3E}">
        <p14:creationId xmlns:p14="http://schemas.microsoft.com/office/powerpoint/2010/main" val="1667191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0B45B-875F-49C1-B195-E13A4E94A660}"/>
              </a:ext>
            </a:extLst>
          </p:cNvPr>
          <p:cNvSpPr>
            <a:spLocks noGrp="1"/>
          </p:cNvSpPr>
          <p:nvPr>
            <p:ph type="title"/>
          </p:nvPr>
        </p:nvSpPr>
        <p:spPr>
          <a:xfrm>
            <a:off x="310376" y="134666"/>
            <a:ext cx="10515600" cy="1325563"/>
          </a:xfrm>
        </p:spPr>
        <p:txBody>
          <a:bodyPr/>
          <a:lstStyle/>
          <a:p>
            <a:r>
              <a:rPr lang="en-US" dirty="0"/>
              <a:t>propagate</a:t>
            </a:r>
          </a:p>
        </p:txBody>
      </p:sp>
      <p:sp>
        <p:nvSpPr>
          <p:cNvPr id="3" name="Content Placeholder 2">
            <a:extLst>
              <a:ext uri="{FF2B5EF4-FFF2-40B4-BE49-F238E27FC236}">
                <a16:creationId xmlns:a16="http://schemas.microsoft.com/office/drawing/2014/main" id="{44E1D45B-4C45-40B6-B438-BED2FA32FF6D}"/>
              </a:ext>
            </a:extLst>
          </p:cNvPr>
          <p:cNvSpPr>
            <a:spLocks noGrp="1"/>
          </p:cNvSpPr>
          <p:nvPr>
            <p:ph idx="1"/>
          </p:nvPr>
        </p:nvSpPr>
        <p:spPr>
          <a:xfrm>
            <a:off x="838200" y="1390184"/>
            <a:ext cx="10515600" cy="4140007"/>
          </a:xfrm>
        </p:spPr>
        <p:txBody>
          <a:bodyPr>
            <a:normAutofit fontScale="92500" lnSpcReduction="20000"/>
          </a:bodyPr>
          <a:lstStyle/>
          <a:p>
            <a:pPr marL="0" indent="0">
              <a:buNone/>
            </a:pPr>
            <a:r>
              <a:rPr lang="en-US" dirty="0">
                <a:latin typeface="Courier New" panose="02070309020205020404" pitchFamily="49" charset="0"/>
                <a:cs typeface="Courier New" panose="02070309020205020404" pitchFamily="49" charset="0"/>
                <a:hlinkClick r:id="rId2"/>
              </a:rPr>
              <a:t>https://docs.python.org/3/library/logging.html</a:t>
            </a:r>
            <a:endParaRPr lang="en-US" dirty="0">
              <a:latin typeface="Courier New" panose="02070309020205020404" pitchFamily="49" charset="0"/>
              <a:cs typeface="Courier New" panose="02070309020205020404" pitchFamily="49" charset="0"/>
            </a:endParaRP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If this attribute evaluates to true, events logged to this logger will be passed to the handlers of higher level (ancestor) loggers, in addition to any handlers attached to this logger. Messages are passed directly to the ancestor loggers’ handlers - neither the level nor filters of the ancestor loggers in question are considered.</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If this evaluates to false, logging messages are not passed to the handlers of ancestor loggers.</a:t>
            </a:r>
          </a:p>
        </p:txBody>
      </p:sp>
      <p:sp>
        <p:nvSpPr>
          <p:cNvPr id="4" name="TextBox 3">
            <a:extLst>
              <a:ext uri="{FF2B5EF4-FFF2-40B4-BE49-F238E27FC236}">
                <a16:creationId xmlns:a16="http://schemas.microsoft.com/office/drawing/2014/main" id="{DD6B1D0F-BB75-437C-8D48-FA41007553C9}"/>
              </a:ext>
            </a:extLst>
          </p:cNvPr>
          <p:cNvSpPr txBox="1"/>
          <p:nvPr/>
        </p:nvSpPr>
        <p:spPr>
          <a:xfrm>
            <a:off x="1480794" y="5789845"/>
            <a:ext cx="9544408" cy="461665"/>
          </a:xfrm>
          <a:prstGeom prst="rect">
            <a:avLst/>
          </a:prstGeom>
          <a:solidFill>
            <a:schemeClr val="bg1">
              <a:lumMod val="85000"/>
            </a:schemeClr>
          </a:solidFill>
          <a:ln w="19050">
            <a:solidFill>
              <a:schemeClr val="tx1"/>
            </a:solidFill>
          </a:ln>
        </p:spPr>
        <p:txBody>
          <a:bodyPr wrap="none" rtlCol="0">
            <a:spAutoFit/>
          </a:bodyPr>
          <a:lstStyle/>
          <a:p>
            <a:r>
              <a:rPr lang="en-US" sz="2400" b="1" dirty="0"/>
              <a:t>Set </a:t>
            </a:r>
            <a:r>
              <a:rPr lang="en-US" sz="2400" b="1" dirty="0">
                <a:latin typeface="Courier New" panose="02070309020205020404" pitchFamily="49" charset="0"/>
                <a:cs typeface="Courier New" panose="02070309020205020404" pitchFamily="49" charset="0"/>
              </a:rPr>
              <a:t>propagate</a:t>
            </a:r>
            <a:r>
              <a:rPr lang="en-US" sz="2400" b="1" dirty="0"/>
              <a:t> to </a:t>
            </a:r>
            <a:r>
              <a:rPr lang="en-US" sz="2400" b="1" dirty="0">
                <a:latin typeface="Courier New" panose="02070309020205020404" pitchFamily="49" charset="0"/>
                <a:cs typeface="Courier New" panose="02070309020205020404" pitchFamily="49" charset="0"/>
              </a:rPr>
              <a:t>False</a:t>
            </a:r>
            <a:r>
              <a:rPr lang="en-US" sz="2400" b="1" dirty="0"/>
              <a:t> for independent loggers such as a log window</a:t>
            </a:r>
          </a:p>
        </p:txBody>
      </p:sp>
    </p:spTree>
    <p:extLst>
      <p:ext uri="{BB962C8B-B14F-4D97-AF65-F5344CB8AC3E}">
        <p14:creationId xmlns:p14="http://schemas.microsoft.com/office/powerpoint/2010/main" val="27794589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E586D-5DAF-4A59-945D-CD1538A49EF6}"/>
              </a:ext>
            </a:extLst>
          </p:cNvPr>
          <p:cNvSpPr>
            <a:spLocks noGrp="1"/>
          </p:cNvSpPr>
          <p:nvPr>
            <p:ph type="title"/>
          </p:nvPr>
        </p:nvSpPr>
        <p:spPr>
          <a:xfrm>
            <a:off x="280639" y="171837"/>
            <a:ext cx="10515600" cy="1325563"/>
          </a:xfrm>
        </p:spPr>
        <p:txBody>
          <a:bodyPr/>
          <a:lstStyle/>
          <a:p>
            <a:r>
              <a:rPr lang="en-US" dirty="0"/>
              <a:t>Built-in CLI support with </a:t>
            </a:r>
            <a:r>
              <a:rPr lang="en-US" dirty="0" err="1"/>
              <a:t>argparse</a:t>
            </a:r>
            <a:endParaRPr lang="en-US" dirty="0"/>
          </a:p>
        </p:txBody>
      </p:sp>
      <p:sp>
        <p:nvSpPr>
          <p:cNvPr id="3" name="Content Placeholder 2">
            <a:extLst>
              <a:ext uri="{FF2B5EF4-FFF2-40B4-BE49-F238E27FC236}">
                <a16:creationId xmlns:a16="http://schemas.microsoft.com/office/drawing/2014/main" id="{09742535-D79A-451F-A95C-A2B6F6762C5D}"/>
              </a:ext>
            </a:extLst>
          </p:cNvPr>
          <p:cNvSpPr>
            <a:spLocks noGrp="1"/>
          </p:cNvSpPr>
          <p:nvPr>
            <p:ph idx="1"/>
          </p:nvPr>
        </p:nvSpPr>
        <p:spPr>
          <a:xfrm>
            <a:off x="795454" y="1825625"/>
            <a:ext cx="11270165" cy="4351338"/>
          </a:xfrm>
        </p:spPr>
        <p:txBody>
          <a:bodyPr>
            <a:normAutofit/>
          </a:bodyPr>
          <a:lstStyle/>
          <a:p>
            <a:pPr marL="0" indent="0">
              <a:buNone/>
            </a:pPr>
            <a:r>
              <a:rPr lang="en-US" sz="1400" dirty="0">
                <a:latin typeface="Courier New" panose="02070309020205020404" pitchFamily="49" charset="0"/>
                <a:cs typeface="Courier New" panose="02070309020205020404" pitchFamily="49" charset="0"/>
              </a:rPr>
              <a:t>from balsa import </a:t>
            </a:r>
            <a:r>
              <a:rPr lang="en-US" sz="1400" dirty="0" err="1">
                <a:latin typeface="Courier New" panose="02070309020205020404" pitchFamily="49" charset="0"/>
                <a:cs typeface="Courier New" panose="02070309020205020404" pitchFamily="49" charset="0"/>
              </a:rPr>
              <a:t>delete_existing_arg_string</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log_dir_arg_string</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verbose_arg_string</a:t>
            </a:r>
            <a:endParaRPr lang="en-US" sz="1400" dirty="0">
              <a:latin typeface="Courier New" panose="02070309020205020404" pitchFamily="49" charset="0"/>
              <a:cs typeface="Courier New" panose="02070309020205020404" pitchFamily="49" charset="0"/>
            </a:endParaRPr>
          </a:p>
          <a:p>
            <a:pPr marL="0" indent="0">
              <a:buNone/>
            </a:pPr>
            <a:endParaRPr lang="en-US" sz="1400" dirty="0">
              <a:latin typeface="Courier New" panose="02070309020205020404" pitchFamily="49" charset="0"/>
              <a:cs typeface="Courier New" panose="02070309020205020404" pitchFamily="49" charset="0"/>
            </a:endParaRPr>
          </a:p>
          <a:p>
            <a:pPr marL="0" indent="0">
              <a:buNone/>
            </a:pPr>
            <a:r>
              <a:rPr lang="en-US" sz="1400" dirty="0">
                <a:latin typeface="Courier New" panose="02070309020205020404" pitchFamily="49" charset="0"/>
                <a:cs typeface="Courier New" panose="02070309020205020404" pitchFamily="49" charset="0"/>
              </a:rPr>
              <a:t>parser = </a:t>
            </a:r>
            <a:r>
              <a:rPr lang="en-US" sz="1400" dirty="0" err="1">
                <a:latin typeface="Courier New" panose="02070309020205020404" pitchFamily="49" charset="0"/>
                <a:cs typeface="Courier New" panose="02070309020205020404" pitchFamily="49" charset="0"/>
              </a:rPr>
              <a:t>argparse.ArgumentParser</a:t>
            </a:r>
            <a:r>
              <a:rPr lang="en-US" sz="1400" dirty="0">
                <a:latin typeface="Courier New" panose="02070309020205020404" pitchFamily="49" charset="0"/>
                <a:cs typeface="Courier New" panose="02070309020205020404" pitchFamily="49" charset="0"/>
              </a:rPr>
              <a:t>()</a:t>
            </a:r>
          </a:p>
          <a:p>
            <a:pPr marL="0" indent="0">
              <a:buNone/>
            </a:pPr>
            <a:r>
              <a:rPr lang="en-US" sz="1400" dirty="0" err="1">
                <a:latin typeface="Courier New" panose="02070309020205020404" pitchFamily="49" charset="0"/>
                <a:cs typeface="Courier New" panose="02070309020205020404" pitchFamily="49" charset="0"/>
              </a:rPr>
              <a:t>parser.add_argument</a:t>
            </a:r>
            <a:r>
              <a:rPr lang="en-US" sz="1400" dirty="0">
                <a:latin typeface="Courier New" panose="02070309020205020404" pitchFamily="49" charset="0"/>
                <a:cs typeface="Courier New" panose="02070309020205020404" pitchFamily="49" charset="0"/>
              </a:rPr>
              <a:t>("-v", f"--{</a:t>
            </a:r>
            <a:r>
              <a:rPr lang="en-US" sz="1400" dirty="0" err="1">
                <a:latin typeface="Courier New" panose="02070309020205020404" pitchFamily="49" charset="0"/>
                <a:cs typeface="Courier New" panose="02070309020205020404" pitchFamily="49" charset="0"/>
              </a:rPr>
              <a:t>verbose_arg_string</a:t>
            </a:r>
            <a:r>
              <a:rPr lang="en-US" sz="1400" dirty="0">
                <a:latin typeface="Courier New" panose="02070309020205020404" pitchFamily="49" charset="0"/>
                <a:cs typeface="Courier New" panose="02070309020205020404" pitchFamily="49" charset="0"/>
              </a:rPr>
              <a:t>}", action="</a:t>
            </a:r>
            <a:r>
              <a:rPr lang="en-US" sz="1400" dirty="0" err="1">
                <a:latin typeface="Courier New" panose="02070309020205020404" pitchFamily="49" charset="0"/>
                <a:cs typeface="Courier New" panose="02070309020205020404" pitchFamily="49" charset="0"/>
              </a:rPr>
              <a:t>store_true</a:t>
            </a:r>
            <a:r>
              <a:rPr lang="en-US" sz="1400" dirty="0">
                <a:latin typeface="Courier New" panose="02070309020205020404" pitchFamily="49" charset="0"/>
                <a:cs typeface="Courier New" panose="02070309020205020404" pitchFamily="49" charset="0"/>
              </a:rPr>
              <a:t>", help=“verbose")</a:t>
            </a:r>
          </a:p>
          <a:p>
            <a:pPr marL="0" indent="0">
              <a:buNone/>
            </a:pPr>
            <a:r>
              <a:rPr lang="en-US" sz="1400" dirty="0" err="1">
                <a:latin typeface="Courier New" panose="02070309020205020404" pitchFamily="49" charset="0"/>
                <a:cs typeface="Courier New" panose="02070309020205020404" pitchFamily="49" charset="0"/>
              </a:rPr>
              <a:t>parser.add_argument</a:t>
            </a:r>
            <a:r>
              <a:rPr lang="en-US" sz="1400" dirty="0">
                <a:latin typeface="Courier New" panose="02070309020205020404" pitchFamily="49" charset="0"/>
                <a:cs typeface="Courier New" panose="02070309020205020404" pitchFamily="49" charset="0"/>
              </a:rPr>
              <a:t>("-d", f"--{</a:t>
            </a:r>
            <a:r>
              <a:rPr lang="en-US" sz="1400" dirty="0" err="1">
                <a:latin typeface="Courier New" panose="02070309020205020404" pitchFamily="49" charset="0"/>
                <a:cs typeface="Courier New" panose="02070309020205020404" pitchFamily="49" charset="0"/>
              </a:rPr>
              <a:t>delete_existing_arg_string</a:t>
            </a:r>
            <a:r>
              <a:rPr lang="en-US" sz="1400" dirty="0">
                <a:latin typeface="Courier New" panose="02070309020205020404" pitchFamily="49" charset="0"/>
                <a:cs typeface="Courier New" panose="02070309020205020404" pitchFamily="49" charset="0"/>
              </a:rPr>
              <a:t>}", action="</a:t>
            </a:r>
            <a:r>
              <a:rPr lang="en-US" sz="1400" dirty="0" err="1">
                <a:latin typeface="Courier New" panose="02070309020205020404" pitchFamily="49" charset="0"/>
                <a:cs typeface="Courier New" panose="02070309020205020404" pitchFamily="49" charset="0"/>
              </a:rPr>
              <a:t>store_true</a:t>
            </a:r>
            <a:r>
              <a:rPr lang="en-US" sz="1400" dirty="0">
                <a:latin typeface="Courier New" panose="02070309020205020404" pitchFamily="49" charset="0"/>
                <a:cs typeface="Courier New" panose="02070309020205020404" pitchFamily="49" charset="0"/>
              </a:rPr>
              <a:t>", help="delete log")</a:t>
            </a:r>
          </a:p>
          <a:p>
            <a:pPr marL="0" indent="0">
              <a:buNone/>
            </a:pPr>
            <a:r>
              <a:rPr lang="en-US" sz="1400" dirty="0" err="1">
                <a:latin typeface="Courier New" panose="02070309020205020404" pitchFamily="49" charset="0"/>
                <a:cs typeface="Courier New" panose="02070309020205020404" pitchFamily="49" charset="0"/>
              </a:rPr>
              <a:t>parser.add_argument</a:t>
            </a:r>
            <a:r>
              <a:rPr lang="en-US" sz="1400" dirty="0">
                <a:latin typeface="Courier New" panose="02070309020205020404" pitchFamily="49" charset="0"/>
                <a:cs typeface="Courier New" panose="02070309020205020404" pitchFamily="49" charset="0"/>
              </a:rPr>
              <a:t>("-l", f"--{</a:t>
            </a:r>
            <a:r>
              <a:rPr lang="en-US" sz="1400" dirty="0" err="1">
                <a:latin typeface="Courier New" panose="02070309020205020404" pitchFamily="49" charset="0"/>
                <a:cs typeface="Courier New" panose="02070309020205020404" pitchFamily="49" charset="0"/>
              </a:rPr>
              <a:t>log_dir_arg_string</a:t>
            </a:r>
            <a:r>
              <a:rPr lang="en-US" sz="1400" dirty="0">
                <a:latin typeface="Courier New" panose="02070309020205020404" pitchFamily="49" charset="0"/>
                <a:cs typeface="Courier New" panose="02070309020205020404" pitchFamily="49" charset="0"/>
              </a:rPr>
              <a:t>}", help="log directory")</a:t>
            </a:r>
          </a:p>
          <a:p>
            <a:pPr marL="0" indent="0">
              <a:buNone/>
            </a:pPr>
            <a:r>
              <a:rPr lang="en-US" sz="1400" dirty="0" err="1">
                <a:latin typeface="Courier New" panose="02070309020205020404" pitchFamily="49" charset="0"/>
                <a:cs typeface="Courier New" panose="02070309020205020404" pitchFamily="49" charset="0"/>
              </a:rPr>
              <a:t>args</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parser.parse_args</a:t>
            </a:r>
            <a:r>
              <a:rPr lang="en-US" sz="1400" dirty="0">
                <a:latin typeface="Courier New" panose="02070309020205020404" pitchFamily="49" charset="0"/>
                <a:cs typeface="Courier New" panose="02070309020205020404" pitchFamily="49" charset="0"/>
              </a:rPr>
              <a:t>()</a:t>
            </a:r>
          </a:p>
          <a:p>
            <a:pPr marL="0" indent="0">
              <a:buNone/>
            </a:pPr>
            <a:endParaRPr lang="en-US" sz="1400" dirty="0">
              <a:latin typeface="Courier New" panose="02070309020205020404" pitchFamily="49" charset="0"/>
              <a:cs typeface="Courier New" panose="02070309020205020404" pitchFamily="49" charset="0"/>
            </a:endParaRPr>
          </a:p>
          <a:p>
            <a:pPr marL="0" indent="0">
              <a:buNone/>
            </a:pPr>
            <a:r>
              <a:rPr lang="en-US" sz="1400" dirty="0">
                <a:latin typeface="Courier New" panose="02070309020205020404" pitchFamily="49" charset="0"/>
                <a:cs typeface="Courier New" panose="02070309020205020404" pitchFamily="49" charset="0"/>
              </a:rPr>
              <a:t>balsa = Balsa(</a:t>
            </a:r>
            <a:r>
              <a:rPr lang="en-US" sz="1400" dirty="0" err="1">
                <a:latin typeface="Courier New" panose="02070309020205020404" pitchFamily="49" charset="0"/>
                <a:cs typeface="Courier New" panose="02070309020205020404" pitchFamily="49" charset="0"/>
              </a:rPr>
              <a:t>application_name</a:t>
            </a:r>
            <a:r>
              <a:rPr lang="en-US" sz="1400" dirty="0">
                <a:latin typeface="Courier New" panose="02070309020205020404" pitchFamily="49" charset="0"/>
                <a:cs typeface="Courier New" panose="02070309020205020404" pitchFamily="49" charset="0"/>
              </a:rPr>
              <a:t>, author)</a:t>
            </a:r>
          </a:p>
          <a:p>
            <a:pPr marL="0" indent="0">
              <a:buNone/>
            </a:pPr>
            <a:r>
              <a:rPr lang="en-US" sz="1400" dirty="0" err="1">
                <a:latin typeface="Courier New" panose="02070309020205020404" pitchFamily="49" charset="0"/>
                <a:cs typeface="Courier New" panose="02070309020205020404" pitchFamily="49" charset="0"/>
              </a:rPr>
              <a:t>balsa.init_logger_from_args</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args</a:t>
            </a:r>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8453247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E763B-B414-4DBA-A3B9-DC4369EB3806}"/>
              </a:ext>
            </a:extLst>
          </p:cNvPr>
          <p:cNvSpPr>
            <a:spLocks noGrp="1"/>
          </p:cNvSpPr>
          <p:nvPr>
            <p:ph type="title"/>
          </p:nvPr>
        </p:nvSpPr>
        <p:spPr>
          <a:xfrm>
            <a:off x="638695" y="251761"/>
            <a:ext cx="10515600" cy="1325563"/>
          </a:xfrm>
        </p:spPr>
        <p:txBody>
          <a:bodyPr/>
          <a:lstStyle/>
          <a:p>
            <a:r>
              <a:rPr lang="en-US" dirty="0"/>
              <a:t>Summary and Thank You</a:t>
            </a:r>
          </a:p>
        </p:txBody>
      </p:sp>
      <p:pic>
        <p:nvPicPr>
          <p:cNvPr id="6" name="Picture 5">
            <a:extLst>
              <a:ext uri="{FF2B5EF4-FFF2-40B4-BE49-F238E27FC236}">
                <a16:creationId xmlns:a16="http://schemas.microsoft.com/office/drawing/2014/main" id="{EA96BCB4-2488-41F4-B3CE-0699BBAB5C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65892" y="355105"/>
            <a:ext cx="4687413" cy="2636670"/>
          </a:xfrm>
          <a:prstGeom prst="rect">
            <a:avLst/>
          </a:prstGeom>
        </p:spPr>
      </p:pic>
      <p:sp>
        <p:nvSpPr>
          <p:cNvPr id="3" name="Content Placeholder 2">
            <a:extLst>
              <a:ext uri="{FF2B5EF4-FFF2-40B4-BE49-F238E27FC236}">
                <a16:creationId xmlns:a16="http://schemas.microsoft.com/office/drawing/2014/main" id="{644C2511-FDBE-44D5-871D-1830AD58C120}"/>
              </a:ext>
            </a:extLst>
          </p:cNvPr>
          <p:cNvSpPr>
            <a:spLocks noGrp="1"/>
          </p:cNvSpPr>
          <p:nvPr>
            <p:ph idx="1"/>
          </p:nvPr>
        </p:nvSpPr>
        <p:spPr>
          <a:xfrm>
            <a:off x="571500" y="2328513"/>
            <a:ext cx="11049000" cy="3741248"/>
          </a:xfrm>
        </p:spPr>
        <p:txBody>
          <a:bodyPr>
            <a:normAutofit/>
          </a:bodyPr>
          <a:lstStyle/>
          <a:p>
            <a:r>
              <a:rPr lang="en-US" dirty="0"/>
              <a:t>Balsa is lightweight logging!</a:t>
            </a:r>
          </a:p>
          <a:p>
            <a:r>
              <a:rPr lang="en-US" dirty="0"/>
              <a:t>Try balsa!</a:t>
            </a:r>
          </a:p>
          <a:p>
            <a:pPr marL="457200" lvl="1" indent="0">
              <a:buNone/>
            </a:pPr>
            <a:r>
              <a:rPr lang="en-US" b="1" dirty="0">
                <a:latin typeface="Courier New" panose="02070309020205020404" pitchFamily="49" charset="0"/>
                <a:cs typeface="Courier New" panose="02070309020205020404" pitchFamily="49" charset="0"/>
              </a:rPr>
              <a:t>pip install balsa</a:t>
            </a:r>
          </a:p>
          <a:p>
            <a:pPr marL="457200" lvl="1" indent="0">
              <a:buNone/>
            </a:pPr>
            <a:r>
              <a:rPr lang="en-US" dirty="0">
                <a:hlinkClick r:id="rId3"/>
              </a:rPr>
              <a:t>https://github.com/jamesabel/balsa</a:t>
            </a:r>
            <a:r>
              <a:rPr lang="en-US" dirty="0"/>
              <a:t> </a:t>
            </a:r>
          </a:p>
          <a:p>
            <a:pPr marL="457200" lvl="1" indent="0">
              <a:buNone/>
            </a:pPr>
            <a:r>
              <a:rPr lang="en-US" dirty="0">
                <a:hlinkClick r:id="rId4"/>
              </a:rPr>
              <a:t>http://balsa.readthedocs.io/</a:t>
            </a:r>
            <a:r>
              <a:rPr lang="en-US" dirty="0"/>
              <a:t> </a:t>
            </a:r>
          </a:p>
          <a:p>
            <a:r>
              <a:rPr lang="en-US" dirty="0"/>
              <a:t>Please provide feedback, issues, PRs, …</a:t>
            </a:r>
          </a:p>
          <a:p>
            <a:r>
              <a:rPr lang="en-US" dirty="0"/>
              <a:t>Thanks to Mark Rice (@MRice88) for testing and feedback</a:t>
            </a:r>
            <a:endParaRPr lang="en-US" sz="2800" dirty="0"/>
          </a:p>
        </p:txBody>
      </p:sp>
    </p:spTree>
    <p:extLst>
      <p:ext uri="{BB962C8B-B14F-4D97-AF65-F5344CB8AC3E}">
        <p14:creationId xmlns:p14="http://schemas.microsoft.com/office/powerpoint/2010/main" val="41819668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C876182-14AA-41B6-BA56-9D930A4EB4DD}"/>
              </a:ext>
            </a:extLst>
          </p:cNvPr>
          <p:cNvSpPr>
            <a:spLocks noGrp="1"/>
          </p:cNvSpPr>
          <p:nvPr>
            <p:ph type="title"/>
          </p:nvPr>
        </p:nvSpPr>
        <p:spPr/>
        <p:txBody>
          <a:bodyPr/>
          <a:lstStyle/>
          <a:p>
            <a:r>
              <a:rPr lang="en-US" dirty="0"/>
              <a:t>BACKUP</a:t>
            </a:r>
          </a:p>
        </p:txBody>
      </p:sp>
      <p:sp>
        <p:nvSpPr>
          <p:cNvPr id="5" name="Text Placeholder 4">
            <a:extLst>
              <a:ext uri="{FF2B5EF4-FFF2-40B4-BE49-F238E27FC236}">
                <a16:creationId xmlns:a16="http://schemas.microsoft.com/office/drawing/2014/main" id="{F71B6B72-0EA0-4F8B-A47B-54D3F6E9079A}"/>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3803046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009AF-A667-49AA-B1B2-2608E714AF9E}"/>
              </a:ext>
            </a:extLst>
          </p:cNvPr>
          <p:cNvSpPr>
            <a:spLocks noGrp="1"/>
          </p:cNvSpPr>
          <p:nvPr>
            <p:ph type="title"/>
          </p:nvPr>
        </p:nvSpPr>
        <p:spPr/>
        <p:txBody>
          <a:bodyPr/>
          <a:lstStyle/>
          <a:p>
            <a:r>
              <a:rPr lang="en-US" dirty="0"/>
              <a:t>Verbose</a:t>
            </a:r>
          </a:p>
        </p:txBody>
      </p:sp>
      <p:graphicFrame>
        <p:nvGraphicFramePr>
          <p:cNvPr id="4" name="Table 3">
            <a:extLst>
              <a:ext uri="{FF2B5EF4-FFF2-40B4-BE49-F238E27FC236}">
                <a16:creationId xmlns:a16="http://schemas.microsoft.com/office/drawing/2014/main" id="{5DEA2C56-6919-4EDE-B68B-BB88B165770E}"/>
              </a:ext>
            </a:extLst>
          </p:cNvPr>
          <p:cNvGraphicFramePr>
            <a:graphicFrameLocks noGrp="1"/>
          </p:cNvGraphicFramePr>
          <p:nvPr>
            <p:extLst>
              <p:ext uri="{D42A27DB-BD31-4B8C-83A1-F6EECF244321}">
                <p14:modId xmlns:p14="http://schemas.microsoft.com/office/powerpoint/2010/main" val="417715701"/>
              </p:ext>
            </p:extLst>
          </p:nvPr>
        </p:nvGraphicFramePr>
        <p:xfrm>
          <a:off x="773151" y="1568605"/>
          <a:ext cx="10348332" cy="4475357"/>
        </p:xfrm>
        <a:graphic>
          <a:graphicData uri="http://schemas.openxmlformats.org/drawingml/2006/table">
            <a:tbl>
              <a:tblPr firstRow="1" bandRow="1">
                <a:tableStyleId>{5C22544A-7EE6-4342-B048-85BDC9FD1C3A}</a:tableStyleId>
              </a:tblPr>
              <a:tblGrid>
                <a:gridCol w="3449444">
                  <a:extLst>
                    <a:ext uri="{9D8B030D-6E8A-4147-A177-3AD203B41FA5}">
                      <a16:colId xmlns:a16="http://schemas.microsoft.com/office/drawing/2014/main" val="2889655799"/>
                    </a:ext>
                  </a:extLst>
                </a:gridCol>
                <a:gridCol w="3449444">
                  <a:extLst>
                    <a:ext uri="{9D8B030D-6E8A-4147-A177-3AD203B41FA5}">
                      <a16:colId xmlns:a16="http://schemas.microsoft.com/office/drawing/2014/main" val="1302968537"/>
                    </a:ext>
                  </a:extLst>
                </a:gridCol>
                <a:gridCol w="3449444">
                  <a:extLst>
                    <a:ext uri="{9D8B030D-6E8A-4147-A177-3AD203B41FA5}">
                      <a16:colId xmlns:a16="http://schemas.microsoft.com/office/drawing/2014/main" val="866959562"/>
                    </a:ext>
                  </a:extLst>
                </a:gridCol>
              </a:tblGrid>
              <a:tr h="623751">
                <a:tc>
                  <a:txBody>
                    <a:bodyPr/>
                    <a:lstStyle/>
                    <a:p>
                      <a:endParaRPr lang="en-US" dirty="0"/>
                    </a:p>
                  </a:txBody>
                  <a:tcPr/>
                </a:tc>
                <a:tc>
                  <a:txBody>
                    <a:bodyPr/>
                    <a:lstStyle/>
                    <a:p>
                      <a:r>
                        <a:rPr lang="en-US" dirty="0"/>
                        <a:t>Default</a:t>
                      </a:r>
                    </a:p>
                  </a:txBody>
                  <a:tcPr/>
                </a:tc>
                <a:tc>
                  <a:txBody>
                    <a:bodyPr/>
                    <a:lstStyle/>
                    <a:p>
                      <a:r>
                        <a:rPr lang="en-US" dirty="0"/>
                        <a:t>Verbose</a:t>
                      </a:r>
                    </a:p>
                  </a:txBody>
                  <a:tcPr/>
                </a:tc>
                <a:extLst>
                  <a:ext uri="{0D108BD9-81ED-4DB2-BD59-A6C34878D82A}">
                    <a16:rowId xmlns:a16="http://schemas.microsoft.com/office/drawing/2014/main" val="940304224"/>
                  </a:ext>
                </a:extLst>
              </a:tr>
              <a:tr h="623751">
                <a:tc>
                  <a:txBody>
                    <a:bodyPr/>
                    <a:lstStyle/>
                    <a:p>
                      <a:r>
                        <a:rPr lang="en-US" dirty="0"/>
                        <a:t>debug</a:t>
                      </a:r>
                    </a:p>
                  </a:txBody>
                  <a:tcPr/>
                </a:tc>
                <a:tc>
                  <a:txBody>
                    <a:bodyPr/>
                    <a:lstStyle/>
                    <a:p>
                      <a:endParaRPr lang="en-US" dirty="0"/>
                    </a:p>
                  </a:txBody>
                  <a:tcPr/>
                </a:tc>
                <a:tc>
                  <a:txBody>
                    <a:bodyPr/>
                    <a:lstStyle/>
                    <a:p>
                      <a:r>
                        <a:rPr lang="en-US" dirty="0"/>
                        <a:t>file</a:t>
                      </a:r>
                    </a:p>
                  </a:txBody>
                  <a:tcPr/>
                </a:tc>
                <a:extLst>
                  <a:ext uri="{0D108BD9-81ED-4DB2-BD59-A6C34878D82A}">
                    <a16:rowId xmlns:a16="http://schemas.microsoft.com/office/drawing/2014/main" val="3824866264"/>
                  </a:ext>
                </a:extLst>
              </a:tr>
              <a:tr h="1344939">
                <a:tc>
                  <a:txBody>
                    <a:bodyPr/>
                    <a:lstStyle/>
                    <a:p>
                      <a:r>
                        <a:rPr lang="en-US" dirty="0"/>
                        <a:t>info</a:t>
                      </a:r>
                    </a:p>
                  </a:txBody>
                  <a:tcPr/>
                </a:tc>
                <a:tc>
                  <a:txBody>
                    <a:bodyPr/>
                    <a:lstStyle/>
                    <a:p>
                      <a:r>
                        <a:rPr lang="en-US" dirty="0"/>
                        <a:t>file, string buffer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UI (</a:t>
                      </a:r>
                      <a:r>
                        <a:rPr lang="en-US" dirty="0" err="1"/>
                        <a:t>stdout</a:t>
                      </a:r>
                      <a:r>
                        <a:rPr lang="en-US" dirty="0"/>
                        <a:t>/stderr/GUI), string buffer</a:t>
                      </a:r>
                    </a:p>
                  </a:txBody>
                  <a:tcPr/>
                </a:tc>
                <a:extLst>
                  <a:ext uri="{0D108BD9-81ED-4DB2-BD59-A6C34878D82A}">
                    <a16:rowId xmlns:a16="http://schemas.microsoft.com/office/drawing/2014/main" val="2014668466"/>
                  </a:ext>
                </a:extLst>
              </a:tr>
              <a:tr h="941458">
                <a:tc>
                  <a:txBody>
                    <a:bodyPr/>
                    <a:lstStyle/>
                    <a:p>
                      <a:r>
                        <a:rPr lang="en-US" dirty="0"/>
                        <a:t>warning</a:t>
                      </a:r>
                    </a:p>
                  </a:txBody>
                  <a:tcPr/>
                </a:tc>
                <a:tc>
                  <a:txBody>
                    <a:bodyPr/>
                    <a:lstStyle/>
                    <a:p>
                      <a:r>
                        <a:rPr lang="en-US" dirty="0"/>
                        <a:t>UI (</a:t>
                      </a:r>
                      <a:r>
                        <a:rPr lang="en-US" dirty="0" err="1"/>
                        <a:t>stdout</a:t>
                      </a:r>
                      <a:r>
                        <a:rPr lang="en-US" dirty="0"/>
                        <a:t>/stderr/GUI)</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1696870665"/>
                  </a:ext>
                </a:extLst>
              </a:tr>
              <a:tr h="941458">
                <a:tc>
                  <a:txBody>
                    <a:bodyPr/>
                    <a:lstStyle/>
                    <a:p>
                      <a:r>
                        <a:rPr lang="en-US" dirty="0"/>
                        <a:t>error</a:t>
                      </a:r>
                    </a:p>
                  </a:txBody>
                  <a:tcPr/>
                </a:tc>
                <a:tc>
                  <a:txBody>
                    <a:bodyPr/>
                    <a:lstStyle/>
                    <a:p>
                      <a:r>
                        <a:rPr lang="en-US" dirty="0"/>
                        <a:t>Exception services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Exception services</a:t>
                      </a:r>
                    </a:p>
                    <a:p>
                      <a:endParaRPr lang="en-US" dirty="0"/>
                    </a:p>
                  </a:txBody>
                  <a:tcPr/>
                </a:tc>
                <a:extLst>
                  <a:ext uri="{0D108BD9-81ED-4DB2-BD59-A6C34878D82A}">
                    <a16:rowId xmlns:a16="http://schemas.microsoft.com/office/drawing/2014/main" val="992794096"/>
                  </a:ext>
                </a:extLst>
              </a:tr>
            </a:tbl>
          </a:graphicData>
        </a:graphic>
      </p:graphicFrame>
    </p:spTree>
    <p:extLst>
      <p:ext uri="{BB962C8B-B14F-4D97-AF65-F5344CB8AC3E}">
        <p14:creationId xmlns:p14="http://schemas.microsoft.com/office/powerpoint/2010/main" val="30064557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9C0B2-8439-477F-B6A9-94B9A45F6EBF}"/>
              </a:ext>
            </a:extLst>
          </p:cNvPr>
          <p:cNvSpPr>
            <a:spLocks noGrp="1"/>
          </p:cNvSpPr>
          <p:nvPr>
            <p:ph type="title"/>
          </p:nvPr>
        </p:nvSpPr>
        <p:spPr>
          <a:xfrm>
            <a:off x="350004" y="209849"/>
            <a:ext cx="10515600" cy="1325563"/>
          </a:xfrm>
        </p:spPr>
        <p:txBody>
          <a:bodyPr/>
          <a:lstStyle/>
          <a:p>
            <a:r>
              <a:rPr lang="en-US" dirty="0"/>
              <a:t>The </a:t>
            </a:r>
            <a:r>
              <a:rPr lang="en-US" dirty="0">
                <a:latin typeface="Courier New" panose="02070309020205020404" pitchFamily="49" charset="0"/>
                <a:cs typeface="Courier New" panose="02070309020205020404" pitchFamily="49" charset="0"/>
              </a:rPr>
              <a:t>logging</a:t>
            </a:r>
            <a:r>
              <a:rPr lang="en-US" dirty="0"/>
              <a:t> module</a:t>
            </a:r>
          </a:p>
        </p:txBody>
      </p:sp>
      <p:sp>
        <p:nvSpPr>
          <p:cNvPr id="3" name="Content Placeholder 2">
            <a:extLst>
              <a:ext uri="{FF2B5EF4-FFF2-40B4-BE49-F238E27FC236}">
                <a16:creationId xmlns:a16="http://schemas.microsoft.com/office/drawing/2014/main" id="{2583E56C-CD45-43A1-A49B-1ECB0C26C682}"/>
              </a:ext>
            </a:extLst>
          </p:cNvPr>
          <p:cNvSpPr>
            <a:spLocks noGrp="1"/>
          </p:cNvSpPr>
          <p:nvPr>
            <p:ph idx="1"/>
          </p:nvPr>
        </p:nvSpPr>
        <p:spPr>
          <a:xfrm>
            <a:off x="752959" y="1605447"/>
            <a:ext cx="10515600" cy="4486275"/>
          </a:xfrm>
        </p:spPr>
        <p:txBody>
          <a:bodyPr>
            <a:normAutofit lnSpcReduction="10000"/>
          </a:bodyPr>
          <a:lstStyle/>
          <a:p>
            <a:r>
              <a:rPr lang="en-US" dirty="0"/>
              <a:t>The </a:t>
            </a:r>
            <a:r>
              <a:rPr lang="en-US" dirty="0">
                <a:latin typeface="Courier New" panose="02070309020205020404" pitchFamily="49" charset="0"/>
                <a:cs typeface="Courier New" panose="02070309020205020404" pitchFamily="49" charset="0"/>
              </a:rPr>
              <a:t>logging</a:t>
            </a:r>
            <a:r>
              <a:rPr lang="en-US" dirty="0"/>
              <a:t> module is awesome!</a:t>
            </a:r>
          </a:p>
          <a:p>
            <a:pPr lvl="1"/>
            <a:r>
              <a:rPr lang="en-US" dirty="0"/>
              <a:t>Handlers – stream (console), files, sockets, HTTP, custom, … many more!</a:t>
            </a:r>
          </a:p>
          <a:p>
            <a:pPr lvl="1"/>
            <a:r>
              <a:rPr lang="en-US" dirty="0"/>
              <a:t>Filters</a:t>
            </a:r>
          </a:p>
          <a:p>
            <a:pPr lvl="1"/>
            <a:r>
              <a:rPr lang="en-US" dirty="0"/>
              <a:t>Formatters</a:t>
            </a:r>
          </a:p>
          <a:p>
            <a:pPr lvl="1"/>
            <a:r>
              <a:rPr lang="en-US" dirty="0"/>
              <a:t>Hierarchal</a:t>
            </a:r>
          </a:p>
          <a:p>
            <a:pPr lvl="1"/>
            <a:r>
              <a:rPr lang="en-US" dirty="0"/>
              <a:t>Log Levels – debug, info, warning, error, critical</a:t>
            </a:r>
          </a:p>
          <a:p>
            <a:r>
              <a:rPr lang="en-US" dirty="0" err="1">
                <a:latin typeface="Courier New" panose="02070309020205020404" pitchFamily="49" charset="0"/>
                <a:cs typeface="Courier New" panose="02070309020205020404" pitchFamily="49" charset="0"/>
              </a:rPr>
              <a:t>logging.getLogger</a:t>
            </a:r>
            <a:r>
              <a:rPr lang="en-US" dirty="0">
                <a:latin typeface="Courier New" panose="02070309020205020404" pitchFamily="49" charset="0"/>
                <a:cs typeface="Courier New" panose="02070309020205020404" pitchFamily="49" charset="0"/>
              </a:rPr>
              <a:t>(name)</a:t>
            </a:r>
            <a:r>
              <a:rPr lang="en-US" dirty="0"/>
              <a:t>provides the logger associated with </a:t>
            </a:r>
            <a:r>
              <a:rPr lang="en-US" dirty="0">
                <a:latin typeface="Courier New" panose="02070309020205020404" pitchFamily="49" charset="0"/>
                <a:cs typeface="Courier New" panose="02070309020205020404" pitchFamily="49" charset="0"/>
              </a:rPr>
              <a:t>name</a:t>
            </a:r>
          </a:p>
          <a:p>
            <a:pPr lvl="1"/>
            <a:r>
              <a:rPr lang="en-US" dirty="0"/>
              <a:t>Can directly access a logger from anywhere in your program with just the </a:t>
            </a:r>
            <a:r>
              <a:rPr lang="en-US" dirty="0">
                <a:latin typeface="Courier New" panose="02070309020205020404" pitchFamily="49" charset="0"/>
                <a:cs typeface="Courier New" panose="02070309020205020404" pitchFamily="49" charset="0"/>
              </a:rPr>
              <a:t>name</a:t>
            </a:r>
            <a:r>
              <a:rPr lang="en-US" dirty="0"/>
              <a:t> string</a:t>
            </a:r>
          </a:p>
          <a:p>
            <a:r>
              <a:rPr lang="en-US" dirty="0">
                <a:hlinkClick r:id="rId2"/>
              </a:rPr>
              <a:t>https://docs.python.org/library/logging.html</a:t>
            </a:r>
            <a:r>
              <a:rPr lang="en-US" dirty="0"/>
              <a:t> </a:t>
            </a:r>
          </a:p>
          <a:p>
            <a:pPr lvl="1"/>
            <a:endParaRPr lang="en-US" dirty="0"/>
          </a:p>
        </p:txBody>
      </p:sp>
    </p:spTree>
    <p:extLst>
      <p:ext uri="{BB962C8B-B14F-4D97-AF65-F5344CB8AC3E}">
        <p14:creationId xmlns:p14="http://schemas.microsoft.com/office/powerpoint/2010/main" val="13411132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9C0B2-8439-477F-B6A9-94B9A45F6EBF}"/>
              </a:ext>
            </a:extLst>
          </p:cNvPr>
          <p:cNvSpPr>
            <a:spLocks noGrp="1"/>
          </p:cNvSpPr>
          <p:nvPr>
            <p:ph type="title"/>
          </p:nvPr>
        </p:nvSpPr>
        <p:spPr>
          <a:xfrm>
            <a:off x="350004" y="209849"/>
            <a:ext cx="10515600" cy="1325563"/>
          </a:xfrm>
        </p:spPr>
        <p:txBody>
          <a:bodyPr/>
          <a:lstStyle/>
          <a:p>
            <a:r>
              <a:rPr lang="en-US" dirty="0">
                <a:latin typeface="Courier New" panose="02070309020205020404" pitchFamily="49" charset="0"/>
                <a:cs typeface="Courier New" panose="02070309020205020404" pitchFamily="49" charset="0"/>
              </a:rPr>
              <a:t>logging</a:t>
            </a:r>
            <a:r>
              <a:rPr lang="en-US" dirty="0"/>
              <a:t> levels</a:t>
            </a:r>
          </a:p>
        </p:txBody>
      </p:sp>
      <p:graphicFrame>
        <p:nvGraphicFramePr>
          <p:cNvPr id="4" name="Table 3">
            <a:extLst>
              <a:ext uri="{FF2B5EF4-FFF2-40B4-BE49-F238E27FC236}">
                <a16:creationId xmlns:a16="http://schemas.microsoft.com/office/drawing/2014/main" id="{14AECD8F-ACF7-4109-950D-D262A198233A}"/>
              </a:ext>
            </a:extLst>
          </p:cNvPr>
          <p:cNvGraphicFramePr>
            <a:graphicFrameLocks noGrp="1"/>
          </p:cNvGraphicFramePr>
          <p:nvPr>
            <p:extLst>
              <p:ext uri="{D42A27DB-BD31-4B8C-83A1-F6EECF244321}">
                <p14:modId xmlns:p14="http://schemas.microsoft.com/office/powerpoint/2010/main" val="1230950782"/>
              </p:ext>
            </p:extLst>
          </p:nvPr>
        </p:nvGraphicFramePr>
        <p:xfrm>
          <a:off x="778790" y="1709482"/>
          <a:ext cx="10515600" cy="3291840"/>
        </p:xfrm>
        <a:graphic>
          <a:graphicData uri="http://schemas.openxmlformats.org/drawingml/2006/table">
            <a:tbl>
              <a:tblPr/>
              <a:tblGrid>
                <a:gridCol w="3072098">
                  <a:extLst>
                    <a:ext uri="{9D8B030D-6E8A-4147-A177-3AD203B41FA5}">
                      <a16:colId xmlns:a16="http://schemas.microsoft.com/office/drawing/2014/main" val="658487361"/>
                    </a:ext>
                  </a:extLst>
                </a:gridCol>
                <a:gridCol w="7443502">
                  <a:extLst>
                    <a:ext uri="{9D8B030D-6E8A-4147-A177-3AD203B41FA5}">
                      <a16:colId xmlns:a16="http://schemas.microsoft.com/office/drawing/2014/main" val="2963638219"/>
                    </a:ext>
                  </a:extLst>
                </a:gridCol>
              </a:tblGrid>
              <a:tr h="0">
                <a:tc>
                  <a:txBody>
                    <a:bodyPr/>
                    <a:lstStyle/>
                    <a:p>
                      <a:pPr algn="l"/>
                      <a:r>
                        <a:rPr lang="en-US" dirty="0">
                          <a:effectLst/>
                        </a:rPr>
                        <a:t>Level</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a:r>
                        <a:rPr lang="en-US">
                          <a:effectLst/>
                        </a:rPr>
                        <a:t>When it’s used</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3959815178"/>
                  </a:ext>
                </a:extLst>
              </a:tr>
              <a:tr h="0">
                <a:tc>
                  <a:txBody>
                    <a:bodyPr/>
                    <a:lstStyle/>
                    <a:p>
                      <a:pPr algn="l"/>
                      <a:r>
                        <a:rPr lang="en-US">
                          <a:effectLst/>
                        </a:rPr>
                        <a:t>DEBUG</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a:effectLst/>
                        </a:rPr>
                        <a:t>Detailed information, typically of interest only when diagnosing problems.</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725880701"/>
                  </a:ext>
                </a:extLst>
              </a:tr>
              <a:tr h="0">
                <a:tc>
                  <a:txBody>
                    <a:bodyPr/>
                    <a:lstStyle/>
                    <a:p>
                      <a:pPr algn="l"/>
                      <a:r>
                        <a:rPr lang="en-US">
                          <a:effectLst/>
                        </a:rPr>
                        <a:t>INFO</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a:effectLst/>
                        </a:rPr>
                        <a:t>Confirmation that things are working as expected.</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241173665"/>
                  </a:ext>
                </a:extLst>
              </a:tr>
              <a:tr h="0">
                <a:tc>
                  <a:txBody>
                    <a:bodyPr/>
                    <a:lstStyle/>
                    <a:p>
                      <a:pPr algn="l"/>
                      <a:r>
                        <a:rPr lang="en-US">
                          <a:effectLst/>
                        </a:rPr>
                        <a:t>WARNING</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a:effectLst/>
                        </a:rPr>
                        <a:t>An indication that something unexpected happened, or indicative of some problem in the near future (e.g. ‘disk space low’). The software is still working as expected.</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092475513"/>
                  </a:ext>
                </a:extLst>
              </a:tr>
              <a:tr h="0">
                <a:tc>
                  <a:txBody>
                    <a:bodyPr/>
                    <a:lstStyle/>
                    <a:p>
                      <a:pPr algn="l"/>
                      <a:r>
                        <a:rPr lang="en-US">
                          <a:effectLst/>
                        </a:rPr>
                        <a:t>ERROR</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a:effectLst/>
                        </a:rPr>
                        <a:t>Due to a more serious problem, the software has not been able to perform some function.</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819523196"/>
                  </a:ext>
                </a:extLst>
              </a:tr>
              <a:tr h="0">
                <a:tc>
                  <a:txBody>
                    <a:bodyPr/>
                    <a:lstStyle/>
                    <a:p>
                      <a:pPr algn="l"/>
                      <a:r>
                        <a:rPr lang="en-US">
                          <a:effectLst/>
                        </a:rPr>
                        <a:t>CRITICAL</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dirty="0">
                          <a:effectLst/>
                        </a:rPr>
                        <a:t>A serious error, indicating that the program itself may be unable to continue running.</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377531613"/>
                  </a:ext>
                </a:extLst>
              </a:tr>
            </a:tbl>
          </a:graphicData>
        </a:graphic>
      </p:graphicFrame>
      <p:sp>
        <p:nvSpPr>
          <p:cNvPr id="8" name="TextBox 7">
            <a:extLst>
              <a:ext uri="{FF2B5EF4-FFF2-40B4-BE49-F238E27FC236}">
                <a16:creationId xmlns:a16="http://schemas.microsoft.com/office/drawing/2014/main" id="{F8275067-1B98-421D-AD98-9B20F1581696}"/>
              </a:ext>
            </a:extLst>
          </p:cNvPr>
          <p:cNvSpPr txBox="1"/>
          <p:nvPr/>
        </p:nvSpPr>
        <p:spPr>
          <a:xfrm>
            <a:off x="473990" y="5501899"/>
            <a:ext cx="5847242" cy="461665"/>
          </a:xfrm>
          <a:prstGeom prst="rect">
            <a:avLst/>
          </a:prstGeom>
          <a:noFill/>
        </p:spPr>
        <p:txBody>
          <a:bodyPr wrap="none" rtlCol="0">
            <a:spAutoFit/>
          </a:bodyPr>
          <a:lstStyle/>
          <a:p>
            <a:r>
              <a:rPr lang="en-US" sz="2400" dirty="0">
                <a:hlinkClick r:id="rId3"/>
              </a:rPr>
              <a:t>https://docs.python.org/howto/logging.html</a:t>
            </a:r>
            <a:r>
              <a:rPr lang="en-US" sz="2400" dirty="0"/>
              <a:t> </a:t>
            </a:r>
          </a:p>
        </p:txBody>
      </p:sp>
    </p:spTree>
    <p:extLst>
      <p:ext uri="{BB962C8B-B14F-4D97-AF65-F5344CB8AC3E}">
        <p14:creationId xmlns:p14="http://schemas.microsoft.com/office/powerpoint/2010/main" val="35582114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7095C-E23F-4F25-9B6C-09A5ABAD310C}"/>
              </a:ext>
            </a:extLst>
          </p:cNvPr>
          <p:cNvSpPr>
            <a:spLocks noGrp="1"/>
          </p:cNvSpPr>
          <p:nvPr>
            <p:ph type="title"/>
          </p:nvPr>
        </p:nvSpPr>
        <p:spPr>
          <a:xfrm>
            <a:off x="418455" y="349627"/>
            <a:ext cx="10996046" cy="1153709"/>
          </a:xfrm>
        </p:spPr>
        <p:txBody>
          <a:bodyPr>
            <a:normAutofit fontScale="90000"/>
          </a:bodyPr>
          <a:lstStyle/>
          <a:p>
            <a:r>
              <a:rPr lang="en-US" dirty="0"/>
              <a:t>However, logging options and configurations can get rather involved for relatively simple apps</a:t>
            </a:r>
          </a:p>
        </p:txBody>
      </p:sp>
      <p:sp>
        <p:nvSpPr>
          <p:cNvPr id="3" name="Content Placeholder 2">
            <a:extLst>
              <a:ext uri="{FF2B5EF4-FFF2-40B4-BE49-F238E27FC236}">
                <a16:creationId xmlns:a16="http://schemas.microsoft.com/office/drawing/2014/main" id="{B9A9F54F-D2ED-42A2-B835-A82A2C65CF5B}"/>
              </a:ext>
            </a:extLst>
          </p:cNvPr>
          <p:cNvSpPr>
            <a:spLocks noGrp="1"/>
          </p:cNvSpPr>
          <p:nvPr>
            <p:ph idx="1"/>
          </p:nvPr>
        </p:nvSpPr>
        <p:spPr>
          <a:xfrm>
            <a:off x="1092632" y="1690688"/>
            <a:ext cx="10005446" cy="3663976"/>
          </a:xfrm>
        </p:spPr>
        <p:txBody>
          <a:bodyPr>
            <a:normAutofit/>
          </a:bodyPr>
          <a:lstStyle/>
          <a:p>
            <a:r>
              <a:rPr lang="en-US" dirty="0"/>
              <a:t>Log message format</a:t>
            </a:r>
          </a:p>
          <a:p>
            <a:r>
              <a:rPr lang="en-US" dirty="0"/>
              <a:t>Handers</a:t>
            </a:r>
          </a:p>
          <a:p>
            <a:r>
              <a:rPr lang="en-US" dirty="0"/>
              <a:t>Where to write log files?</a:t>
            </a:r>
          </a:p>
          <a:p>
            <a:r>
              <a:rPr lang="en-US" dirty="0"/>
              <a:t>Log levels for each handler</a:t>
            </a:r>
          </a:p>
          <a:p>
            <a:r>
              <a:rPr lang="en-US" dirty="0"/>
              <a:t>CLI vs. GUI</a:t>
            </a:r>
          </a:p>
          <a:p>
            <a:r>
              <a:rPr lang="en-US" dirty="0"/>
              <a:t>Tracebacks</a:t>
            </a:r>
          </a:p>
          <a:p>
            <a:r>
              <a:rPr lang="en-US" dirty="0"/>
              <a:t>Exception Services</a:t>
            </a:r>
          </a:p>
        </p:txBody>
      </p:sp>
      <p:sp>
        <p:nvSpPr>
          <p:cNvPr id="4" name="TextBox 3">
            <a:extLst>
              <a:ext uri="{FF2B5EF4-FFF2-40B4-BE49-F238E27FC236}">
                <a16:creationId xmlns:a16="http://schemas.microsoft.com/office/drawing/2014/main" id="{0DCF05C3-2F38-473D-B1A7-F771AC58DB6D}"/>
              </a:ext>
            </a:extLst>
          </p:cNvPr>
          <p:cNvSpPr txBox="1"/>
          <p:nvPr/>
        </p:nvSpPr>
        <p:spPr>
          <a:xfrm>
            <a:off x="1443319" y="5542016"/>
            <a:ext cx="9654759" cy="830997"/>
          </a:xfrm>
          <a:prstGeom prst="rect">
            <a:avLst/>
          </a:prstGeom>
          <a:solidFill>
            <a:schemeClr val="bg1">
              <a:lumMod val="85000"/>
            </a:schemeClr>
          </a:solidFill>
          <a:ln w="19050">
            <a:solidFill>
              <a:schemeClr val="tx1"/>
            </a:solidFill>
          </a:ln>
        </p:spPr>
        <p:txBody>
          <a:bodyPr wrap="none" rtlCol="0">
            <a:spAutoFit/>
          </a:bodyPr>
          <a:lstStyle/>
          <a:p>
            <a:pPr algn="ctr"/>
            <a:r>
              <a:rPr lang="en-US" sz="2400" b="1" dirty="0"/>
              <a:t>Setting up </a:t>
            </a:r>
            <a:r>
              <a:rPr lang="en-US" sz="2400" b="1" dirty="0">
                <a:latin typeface="Courier New" panose="02070309020205020404" pitchFamily="49" charset="0"/>
                <a:cs typeface="Courier New" panose="02070309020205020404" pitchFamily="49" charset="0"/>
              </a:rPr>
              <a:t>logging</a:t>
            </a:r>
            <a:r>
              <a:rPr lang="en-US" sz="2400" b="1" dirty="0"/>
              <a:t> Can Be A Significant Amount of Code and Complexity</a:t>
            </a:r>
          </a:p>
          <a:p>
            <a:pPr algn="ctr"/>
            <a:r>
              <a:rPr lang="en-US" sz="2400" b="1" dirty="0"/>
              <a:t>Use Balsa to avoid writing the same code over and over</a:t>
            </a:r>
          </a:p>
        </p:txBody>
      </p:sp>
    </p:spTree>
    <p:extLst>
      <p:ext uri="{BB962C8B-B14F-4D97-AF65-F5344CB8AC3E}">
        <p14:creationId xmlns:p14="http://schemas.microsoft.com/office/powerpoint/2010/main" val="41073901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BD641-E28A-42EA-9C87-DA4875B74D9C}"/>
              </a:ext>
            </a:extLst>
          </p:cNvPr>
          <p:cNvSpPr>
            <a:spLocks noGrp="1"/>
          </p:cNvSpPr>
          <p:nvPr>
            <p:ph type="title"/>
          </p:nvPr>
        </p:nvSpPr>
        <p:spPr>
          <a:xfrm>
            <a:off x="535982" y="347029"/>
            <a:ext cx="8143068" cy="1325563"/>
          </a:xfrm>
        </p:spPr>
        <p:txBody>
          <a:bodyPr/>
          <a:lstStyle/>
          <a:p>
            <a:r>
              <a:rPr lang="en-US" dirty="0"/>
              <a:t>Balsa – Lightweight Logging</a:t>
            </a:r>
          </a:p>
        </p:txBody>
      </p:sp>
      <p:sp>
        <p:nvSpPr>
          <p:cNvPr id="3" name="Content Placeholder 2">
            <a:extLst>
              <a:ext uri="{FF2B5EF4-FFF2-40B4-BE49-F238E27FC236}">
                <a16:creationId xmlns:a16="http://schemas.microsoft.com/office/drawing/2014/main" id="{1E91B84D-B7AF-449D-BD7C-D4C87EDB226A}"/>
              </a:ext>
            </a:extLst>
          </p:cNvPr>
          <p:cNvSpPr>
            <a:spLocks noGrp="1"/>
          </p:cNvSpPr>
          <p:nvPr>
            <p:ph idx="1"/>
          </p:nvPr>
        </p:nvSpPr>
        <p:spPr>
          <a:xfrm>
            <a:off x="535982" y="1872389"/>
            <a:ext cx="11307293" cy="3954973"/>
          </a:xfrm>
        </p:spPr>
        <p:txBody>
          <a:bodyPr>
            <a:normAutofit fontScale="77500" lnSpcReduction="20000"/>
          </a:bodyPr>
          <a:lstStyle/>
          <a:p>
            <a:r>
              <a:rPr lang="en-US" dirty="0"/>
              <a:t>Provide useful logging with just a few lines of code</a:t>
            </a:r>
          </a:p>
          <a:p>
            <a:r>
              <a:rPr lang="en-US" dirty="0"/>
              <a:t>Consistent formatting and interface</a:t>
            </a:r>
          </a:p>
          <a:p>
            <a:pPr lvl="1"/>
            <a:r>
              <a:rPr lang="en-US" dirty="0" err="1">
                <a:latin typeface="Courier New" panose="02070309020205020404" pitchFamily="49" charset="0"/>
                <a:cs typeface="Courier New" panose="02070309020205020404" pitchFamily="49" charset="0"/>
              </a:rPr>
              <a:t>appdirs</a:t>
            </a:r>
            <a:r>
              <a:rPr lang="en-US" dirty="0"/>
              <a:t> for log file directory</a:t>
            </a:r>
          </a:p>
          <a:p>
            <a:r>
              <a:rPr lang="en-US" dirty="0"/>
              <a:t>Console, GUI, files, exception services built-in</a:t>
            </a:r>
          </a:p>
          <a:p>
            <a:pPr lvl="1"/>
            <a:r>
              <a:rPr lang="en-US" dirty="0" err="1"/>
              <a:t>tkinter</a:t>
            </a:r>
            <a:r>
              <a:rPr lang="en-US" dirty="0"/>
              <a:t> dialog box</a:t>
            </a:r>
          </a:p>
          <a:p>
            <a:pPr lvl="1"/>
            <a:r>
              <a:rPr lang="en-US" dirty="0"/>
              <a:t>Sentry (raven)</a:t>
            </a:r>
          </a:p>
          <a:p>
            <a:r>
              <a:rPr lang="en-US" dirty="0"/>
              <a:t>Verbosity expressed by intent rather than explicit level  (e.g. </a:t>
            </a:r>
            <a:r>
              <a:rPr lang="en-US" dirty="0">
                <a:latin typeface="Courier New" panose="02070309020205020404" pitchFamily="49" charset="0"/>
                <a:cs typeface="Courier New" panose="02070309020205020404" pitchFamily="49" charset="0"/>
              </a:rPr>
              <a:t>verbose</a:t>
            </a:r>
            <a:r>
              <a:rPr lang="en-US" dirty="0"/>
              <a:t> for development)</a:t>
            </a:r>
          </a:p>
          <a:p>
            <a:r>
              <a:rPr lang="en-US" dirty="0">
                <a:latin typeface="Courier New" panose="02070309020205020404" pitchFamily="49" charset="0"/>
                <a:cs typeface="Courier New" panose="02070309020205020404" pitchFamily="49" charset="0"/>
              </a:rPr>
              <a:t>Error</a:t>
            </a:r>
            <a:r>
              <a:rPr lang="en-US" dirty="0"/>
              <a:t> level callback</a:t>
            </a:r>
          </a:p>
          <a:p>
            <a:r>
              <a:rPr lang="en-US" dirty="0"/>
              <a:t>Available on </a:t>
            </a:r>
            <a:r>
              <a:rPr lang="en-US" dirty="0" err="1"/>
              <a:t>PyPI</a:t>
            </a:r>
            <a:endParaRPr lang="en-US" dirty="0"/>
          </a:p>
          <a:p>
            <a:pPr marL="0" indent="0">
              <a:buNone/>
            </a:pPr>
            <a:endParaRPr lang="en-US" dirty="0"/>
          </a:p>
          <a:p>
            <a:pPr marL="457200" lvl="1" indent="0">
              <a:buNone/>
            </a:pPr>
            <a:r>
              <a:rPr lang="en-US" dirty="0">
                <a:latin typeface="Courier New" panose="02070309020205020404" pitchFamily="49" charset="0"/>
                <a:cs typeface="Courier New" panose="02070309020205020404" pitchFamily="49" charset="0"/>
              </a:rPr>
              <a:t>			</a:t>
            </a:r>
            <a:r>
              <a:rPr lang="en-US" sz="3500" b="1" dirty="0">
                <a:latin typeface="Courier New" panose="02070309020205020404" pitchFamily="49" charset="0"/>
                <a:cs typeface="Courier New" panose="02070309020205020404" pitchFamily="49" charset="0"/>
              </a:rPr>
              <a:t>pip install balsa</a:t>
            </a:r>
            <a:endParaRPr lang="en-US" b="1" dirty="0">
              <a:latin typeface="Courier New" panose="02070309020205020404" pitchFamily="49" charset="0"/>
              <a:cs typeface="Courier New" panose="02070309020205020404" pitchFamily="49" charset="0"/>
            </a:endParaRPr>
          </a:p>
        </p:txBody>
      </p:sp>
      <p:pic>
        <p:nvPicPr>
          <p:cNvPr id="4" name="Picture 3">
            <a:extLst>
              <a:ext uri="{FF2B5EF4-FFF2-40B4-BE49-F238E27FC236}">
                <a16:creationId xmlns:a16="http://schemas.microsoft.com/office/drawing/2014/main" id="{5692EF26-49E3-46B5-9BFB-5AF4229F83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67849" y="622581"/>
            <a:ext cx="3375426" cy="1898677"/>
          </a:xfrm>
          <a:prstGeom prst="rect">
            <a:avLst/>
          </a:prstGeom>
        </p:spPr>
      </p:pic>
    </p:spTree>
    <p:extLst>
      <p:ext uri="{BB962C8B-B14F-4D97-AF65-F5344CB8AC3E}">
        <p14:creationId xmlns:p14="http://schemas.microsoft.com/office/powerpoint/2010/main" val="16531456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6442B09-5546-4263-8795-5EC6F2A1E3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55180" y="167441"/>
            <a:ext cx="3379655" cy="1901056"/>
          </a:xfrm>
          <a:prstGeom prst="rect">
            <a:avLst/>
          </a:prstGeom>
        </p:spPr>
      </p:pic>
      <p:sp>
        <p:nvSpPr>
          <p:cNvPr id="6" name="TextBox 5">
            <a:extLst>
              <a:ext uri="{FF2B5EF4-FFF2-40B4-BE49-F238E27FC236}">
                <a16:creationId xmlns:a16="http://schemas.microsoft.com/office/drawing/2014/main" id="{92024A97-DC25-4AB2-8A60-D40589272D05}"/>
              </a:ext>
            </a:extLst>
          </p:cNvPr>
          <p:cNvSpPr txBox="1"/>
          <p:nvPr/>
        </p:nvSpPr>
        <p:spPr>
          <a:xfrm>
            <a:off x="338420" y="1131376"/>
            <a:ext cx="11515159" cy="3660675"/>
          </a:xfrm>
          <a:prstGeom prst="rect">
            <a:avLst/>
          </a:prstGeom>
          <a:noFill/>
        </p:spPr>
        <p:txBody>
          <a:bodyPr wrap="square" rtlCol="0">
            <a:normAutofit/>
          </a:bodyPr>
          <a:lstStyle/>
          <a:p>
            <a:pPr lvl="0"/>
            <a:r>
              <a:rPr lang="en-US" sz="2000" dirty="0">
                <a:solidFill>
                  <a:prstClr val="black"/>
                </a:solidFill>
                <a:latin typeface="Courier New" panose="02070309020205020404" pitchFamily="49" charset="0"/>
                <a:cs typeface="Courier New" panose="02070309020205020404" pitchFamily="49" charset="0"/>
              </a:rPr>
              <a:t>from balsa import </a:t>
            </a:r>
            <a:r>
              <a:rPr lang="en-US" sz="2000" dirty="0" err="1">
                <a:solidFill>
                  <a:prstClr val="black"/>
                </a:solidFill>
                <a:latin typeface="Courier New" panose="02070309020205020404" pitchFamily="49" charset="0"/>
                <a:cs typeface="Courier New" panose="02070309020205020404" pitchFamily="49" charset="0"/>
              </a:rPr>
              <a:t>get_logger</a:t>
            </a:r>
            <a:r>
              <a:rPr lang="en-US" sz="2000" dirty="0">
                <a:solidFill>
                  <a:prstClr val="black"/>
                </a:solidFill>
                <a:latin typeface="Courier New" panose="02070309020205020404" pitchFamily="49" charset="0"/>
                <a:cs typeface="Courier New" panose="02070309020205020404" pitchFamily="49" charset="0"/>
              </a:rPr>
              <a:t>, Balsa</a:t>
            </a:r>
          </a:p>
          <a:p>
            <a:pPr lvl="0"/>
            <a:endParaRPr lang="en-US" sz="2000" dirty="0">
              <a:solidFill>
                <a:prstClr val="black"/>
              </a:solidFill>
              <a:latin typeface="Courier New" panose="02070309020205020404" pitchFamily="49" charset="0"/>
              <a:cs typeface="Courier New" panose="02070309020205020404" pitchFamily="49" charset="0"/>
            </a:endParaRPr>
          </a:p>
          <a:p>
            <a:pPr lvl="0"/>
            <a:r>
              <a:rPr lang="en-US" sz="2000" dirty="0" err="1">
                <a:solidFill>
                  <a:prstClr val="black"/>
                </a:solidFill>
                <a:latin typeface="Courier New" panose="02070309020205020404" pitchFamily="49" charset="0"/>
                <a:cs typeface="Courier New" panose="02070309020205020404" pitchFamily="49" charset="0"/>
              </a:rPr>
              <a:t>application_name</a:t>
            </a:r>
            <a:r>
              <a:rPr lang="en-US" sz="2000" dirty="0">
                <a:solidFill>
                  <a:prstClr val="black"/>
                </a:solidFill>
                <a:latin typeface="Courier New" panose="02070309020205020404" pitchFamily="49" charset="0"/>
                <a:cs typeface="Courier New" panose="02070309020205020404" pitchFamily="49" charset="0"/>
              </a:rPr>
              <a:t> = 'example'</a:t>
            </a:r>
          </a:p>
          <a:p>
            <a:pPr lvl="0"/>
            <a:r>
              <a:rPr lang="en-US" sz="2000" dirty="0">
                <a:solidFill>
                  <a:prstClr val="black"/>
                </a:solidFill>
                <a:latin typeface="Courier New" panose="02070309020205020404" pitchFamily="49" charset="0"/>
                <a:cs typeface="Courier New" panose="02070309020205020404" pitchFamily="49" charset="0"/>
              </a:rPr>
              <a:t>log = </a:t>
            </a:r>
            <a:r>
              <a:rPr lang="en-US" sz="2000" dirty="0" err="1">
                <a:solidFill>
                  <a:prstClr val="black"/>
                </a:solidFill>
                <a:latin typeface="Courier New" panose="02070309020205020404" pitchFamily="49" charset="0"/>
                <a:cs typeface="Courier New" panose="02070309020205020404" pitchFamily="49" charset="0"/>
              </a:rPr>
              <a:t>get_logger</a:t>
            </a:r>
            <a:r>
              <a:rPr lang="en-US" sz="2000" dirty="0">
                <a:solidFill>
                  <a:prstClr val="black"/>
                </a:solidFill>
                <a:latin typeface="Courier New" panose="02070309020205020404" pitchFamily="49" charset="0"/>
                <a:cs typeface="Courier New" panose="02070309020205020404" pitchFamily="49" charset="0"/>
              </a:rPr>
              <a:t>(</a:t>
            </a:r>
            <a:r>
              <a:rPr lang="en-US" sz="2000" dirty="0" err="1">
                <a:solidFill>
                  <a:prstClr val="black"/>
                </a:solidFill>
                <a:latin typeface="Courier New" panose="02070309020205020404" pitchFamily="49" charset="0"/>
                <a:cs typeface="Courier New" panose="02070309020205020404" pitchFamily="49" charset="0"/>
              </a:rPr>
              <a:t>application_name</a:t>
            </a:r>
            <a:r>
              <a:rPr lang="en-US" sz="2000" dirty="0">
                <a:solidFill>
                  <a:prstClr val="black"/>
                </a:solidFill>
                <a:latin typeface="Courier New" panose="02070309020205020404" pitchFamily="49" charset="0"/>
                <a:cs typeface="Courier New" panose="02070309020205020404" pitchFamily="49" charset="0"/>
              </a:rPr>
              <a:t>)</a:t>
            </a:r>
          </a:p>
          <a:p>
            <a:pPr lvl="0"/>
            <a:endParaRPr lang="en-US" sz="2000" dirty="0">
              <a:solidFill>
                <a:prstClr val="black"/>
              </a:solidFill>
              <a:latin typeface="Courier New" panose="02070309020205020404" pitchFamily="49" charset="0"/>
              <a:cs typeface="Courier New" panose="02070309020205020404" pitchFamily="49" charset="0"/>
            </a:endParaRPr>
          </a:p>
          <a:p>
            <a:pPr lvl="0"/>
            <a:r>
              <a:rPr lang="en-US" sz="2000" dirty="0">
                <a:solidFill>
                  <a:prstClr val="black"/>
                </a:solidFill>
                <a:latin typeface="Courier New" panose="02070309020205020404" pitchFamily="49" charset="0"/>
                <a:cs typeface="Courier New" panose="02070309020205020404" pitchFamily="49" charset="0"/>
              </a:rPr>
              <a:t>def main():</a:t>
            </a:r>
          </a:p>
          <a:p>
            <a:pPr lvl="0"/>
            <a:r>
              <a:rPr lang="en-US" sz="2000" dirty="0">
                <a:solidFill>
                  <a:prstClr val="black"/>
                </a:solidFill>
                <a:latin typeface="Courier New" panose="02070309020205020404" pitchFamily="49" charset="0"/>
                <a:cs typeface="Courier New" panose="02070309020205020404" pitchFamily="49" charset="0"/>
              </a:rPr>
              <a:t>    balsa = Balsa(name=</a:t>
            </a:r>
            <a:r>
              <a:rPr lang="en-US" sz="2000" dirty="0" err="1">
                <a:solidFill>
                  <a:prstClr val="black"/>
                </a:solidFill>
                <a:latin typeface="Courier New" panose="02070309020205020404" pitchFamily="49" charset="0"/>
                <a:cs typeface="Courier New" panose="02070309020205020404" pitchFamily="49" charset="0"/>
              </a:rPr>
              <a:t>application_name</a:t>
            </a:r>
            <a:r>
              <a:rPr lang="en-US" sz="2000" dirty="0">
                <a:solidFill>
                  <a:prstClr val="black"/>
                </a:solidFill>
                <a:latin typeface="Courier New" panose="02070309020205020404" pitchFamily="49" charset="0"/>
                <a:cs typeface="Courier New" panose="02070309020205020404" pitchFamily="49" charset="0"/>
              </a:rPr>
              <a:t> , author='james abel')</a:t>
            </a:r>
          </a:p>
          <a:p>
            <a:pPr lvl="0"/>
            <a:r>
              <a:rPr lang="en-US" sz="2000" dirty="0">
                <a:solidFill>
                  <a:prstClr val="black"/>
                </a:solidFill>
                <a:latin typeface="Courier New" panose="02070309020205020404" pitchFamily="49" charset="0"/>
                <a:cs typeface="Courier New" panose="02070309020205020404" pitchFamily="49" charset="0"/>
              </a:rPr>
              <a:t>    </a:t>
            </a:r>
            <a:r>
              <a:rPr lang="en-US" sz="2000" dirty="0" err="1">
                <a:solidFill>
                  <a:prstClr val="black"/>
                </a:solidFill>
                <a:latin typeface="Courier New" panose="02070309020205020404" pitchFamily="49" charset="0"/>
                <a:cs typeface="Courier New" panose="02070309020205020404" pitchFamily="49" charset="0"/>
              </a:rPr>
              <a:t>balsa.init_logger</a:t>
            </a:r>
            <a:r>
              <a:rPr lang="en-US" sz="2000" dirty="0">
                <a:solidFill>
                  <a:prstClr val="black"/>
                </a:solidFill>
                <a:latin typeface="Courier New" panose="02070309020205020404" pitchFamily="49" charset="0"/>
                <a:cs typeface="Courier New" panose="02070309020205020404" pitchFamily="49" charset="0"/>
              </a:rPr>
              <a:t>()</a:t>
            </a:r>
          </a:p>
          <a:p>
            <a:pPr lvl="0"/>
            <a:endParaRPr lang="en-US" sz="2000" dirty="0">
              <a:solidFill>
                <a:prstClr val="black"/>
              </a:solidFill>
              <a:latin typeface="Courier New" panose="02070309020205020404" pitchFamily="49" charset="0"/>
              <a:cs typeface="Courier New" panose="02070309020205020404" pitchFamily="49" charset="0"/>
            </a:endParaRPr>
          </a:p>
          <a:p>
            <a:pPr lvl="0"/>
            <a:r>
              <a:rPr lang="en-US" sz="2000" dirty="0">
                <a:solidFill>
                  <a:prstClr val="black"/>
                </a:solidFill>
                <a:latin typeface="Courier New" panose="02070309020205020404" pitchFamily="49" charset="0"/>
                <a:cs typeface="Courier New" panose="02070309020205020404" pitchFamily="49" charset="0"/>
              </a:rPr>
              <a:t>    </a:t>
            </a:r>
            <a:r>
              <a:rPr lang="en-US" sz="2000" dirty="0" err="1">
                <a:solidFill>
                  <a:prstClr val="black"/>
                </a:solidFill>
                <a:latin typeface="Courier New" panose="02070309020205020404" pitchFamily="49" charset="0"/>
                <a:cs typeface="Courier New" panose="02070309020205020404" pitchFamily="49" charset="0"/>
              </a:rPr>
              <a:t>log.error</a:t>
            </a:r>
            <a:r>
              <a:rPr lang="en-US" sz="2000" dirty="0">
                <a:solidFill>
                  <a:prstClr val="black"/>
                </a:solidFill>
                <a:latin typeface="Courier New" panose="02070309020205020404" pitchFamily="49" charset="0"/>
                <a:cs typeface="Courier New" panose="02070309020205020404" pitchFamily="49" charset="0"/>
              </a:rPr>
              <a:t>('my error example')</a:t>
            </a:r>
          </a:p>
          <a:p>
            <a:pPr lvl="0"/>
            <a:endParaRPr lang="en-US" sz="1700" dirty="0">
              <a:solidFill>
                <a:prstClr val="black"/>
              </a:solidFill>
              <a:latin typeface="Courier New" panose="02070309020205020404" pitchFamily="49" charset="0"/>
              <a:cs typeface="Courier New" panose="02070309020205020404" pitchFamily="49" charset="0"/>
            </a:endParaRPr>
          </a:p>
        </p:txBody>
      </p:sp>
      <p:sp>
        <p:nvSpPr>
          <p:cNvPr id="7" name="Title 6">
            <a:extLst>
              <a:ext uri="{FF2B5EF4-FFF2-40B4-BE49-F238E27FC236}">
                <a16:creationId xmlns:a16="http://schemas.microsoft.com/office/drawing/2014/main" id="{645C752E-82DB-424E-AA38-F58C4B632370}"/>
              </a:ext>
            </a:extLst>
          </p:cNvPr>
          <p:cNvSpPr>
            <a:spLocks noGrp="1"/>
          </p:cNvSpPr>
          <p:nvPr>
            <p:ph type="title"/>
          </p:nvPr>
        </p:nvSpPr>
        <p:spPr>
          <a:xfrm>
            <a:off x="86249" y="82864"/>
            <a:ext cx="10515600" cy="1183042"/>
          </a:xfrm>
        </p:spPr>
        <p:txBody>
          <a:bodyPr/>
          <a:lstStyle/>
          <a:p>
            <a:r>
              <a:rPr lang="en-US" dirty="0"/>
              <a:t>Simple Example</a:t>
            </a:r>
          </a:p>
        </p:txBody>
      </p:sp>
      <p:sp>
        <p:nvSpPr>
          <p:cNvPr id="8" name="TextBox 7">
            <a:extLst>
              <a:ext uri="{FF2B5EF4-FFF2-40B4-BE49-F238E27FC236}">
                <a16:creationId xmlns:a16="http://schemas.microsoft.com/office/drawing/2014/main" id="{497BF501-A2A6-4A45-B206-CF9100AAD78A}"/>
              </a:ext>
            </a:extLst>
          </p:cNvPr>
          <p:cNvSpPr txBox="1"/>
          <p:nvPr/>
        </p:nvSpPr>
        <p:spPr>
          <a:xfrm>
            <a:off x="338420" y="4855006"/>
            <a:ext cx="10709983" cy="307777"/>
          </a:xfrm>
          <a:prstGeom prst="rect">
            <a:avLst/>
          </a:prstGeom>
          <a:noFill/>
        </p:spPr>
        <p:txBody>
          <a:bodyPr wrap="none" rtlCol="0">
            <a:spAutoFit/>
          </a:bodyPr>
          <a:lstStyle/>
          <a:p>
            <a:r>
              <a:rPr lang="en-US" sz="1400" b="1" dirty="0">
                <a:latin typeface="Courier New" panose="02070309020205020404" pitchFamily="49" charset="0"/>
                <a:cs typeface="Courier New" panose="02070309020205020404" pitchFamily="49" charset="0"/>
              </a:rPr>
              <a:t>2018-08-18 20:43:33,756 - example - balsa_simple_example.py - 12 - main - ERROR - my error example</a:t>
            </a:r>
          </a:p>
        </p:txBody>
      </p:sp>
      <p:sp>
        <p:nvSpPr>
          <p:cNvPr id="9" name="TextBox 8">
            <a:extLst>
              <a:ext uri="{FF2B5EF4-FFF2-40B4-BE49-F238E27FC236}">
                <a16:creationId xmlns:a16="http://schemas.microsoft.com/office/drawing/2014/main" id="{03380438-398D-43CA-990A-B160920ADCA1}"/>
              </a:ext>
            </a:extLst>
          </p:cNvPr>
          <p:cNvSpPr txBox="1"/>
          <p:nvPr/>
        </p:nvSpPr>
        <p:spPr>
          <a:xfrm>
            <a:off x="338420" y="5622688"/>
            <a:ext cx="7273145" cy="584775"/>
          </a:xfrm>
          <a:prstGeom prst="rect">
            <a:avLst/>
          </a:prstGeom>
          <a:noFill/>
        </p:spPr>
        <p:txBody>
          <a:bodyPr wrap="none" rtlCol="0">
            <a:spAutoFit/>
          </a:bodyPr>
          <a:lstStyle/>
          <a:p>
            <a:r>
              <a:rPr lang="en-US" dirty="0"/>
              <a:t>Also writes out a file (e.g. Windows):</a:t>
            </a:r>
          </a:p>
          <a:p>
            <a:r>
              <a:rPr lang="en-US" sz="1400" b="1" dirty="0">
                <a:latin typeface="Courier New" panose="02070309020205020404" pitchFamily="49" charset="0"/>
                <a:cs typeface="Courier New" panose="02070309020205020404" pitchFamily="49" charset="0"/>
              </a:rPr>
              <a:t>C:\Users\&lt;user&gt;\AppData\Local\james abel\example\Logs\example.log </a:t>
            </a:r>
          </a:p>
        </p:txBody>
      </p:sp>
      <p:sp>
        <p:nvSpPr>
          <p:cNvPr id="10" name="TextBox 9">
            <a:extLst>
              <a:ext uri="{FF2B5EF4-FFF2-40B4-BE49-F238E27FC236}">
                <a16:creationId xmlns:a16="http://schemas.microsoft.com/office/drawing/2014/main" id="{28509181-3F36-4936-BE98-FFCAB74D3DD3}"/>
              </a:ext>
            </a:extLst>
          </p:cNvPr>
          <p:cNvSpPr txBox="1"/>
          <p:nvPr/>
        </p:nvSpPr>
        <p:spPr>
          <a:xfrm>
            <a:off x="1209364" y="5268837"/>
            <a:ext cx="1192378" cy="369332"/>
          </a:xfrm>
          <a:prstGeom prst="rect">
            <a:avLst/>
          </a:prstGeom>
          <a:noFill/>
        </p:spPr>
        <p:txBody>
          <a:bodyPr wrap="none" rtlCol="0">
            <a:spAutoFit/>
          </a:bodyPr>
          <a:lstStyle/>
          <a:p>
            <a:r>
              <a:rPr lang="en-US" dirty="0"/>
              <a:t>timestamp</a:t>
            </a:r>
          </a:p>
        </p:txBody>
      </p:sp>
      <p:sp>
        <p:nvSpPr>
          <p:cNvPr id="11" name="TextBox 10">
            <a:extLst>
              <a:ext uri="{FF2B5EF4-FFF2-40B4-BE49-F238E27FC236}">
                <a16:creationId xmlns:a16="http://schemas.microsoft.com/office/drawing/2014/main" id="{E94F8891-4AF3-4CCB-B92F-39FE649FD299}"/>
              </a:ext>
            </a:extLst>
          </p:cNvPr>
          <p:cNvSpPr txBox="1"/>
          <p:nvPr/>
        </p:nvSpPr>
        <p:spPr>
          <a:xfrm>
            <a:off x="2940604" y="4379620"/>
            <a:ext cx="1124026" cy="369332"/>
          </a:xfrm>
          <a:prstGeom prst="rect">
            <a:avLst/>
          </a:prstGeom>
          <a:noFill/>
        </p:spPr>
        <p:txBody>
          <a:bodyPr wrap="none" rtlCol="0">
            <a:spAutoFit/>
          </a:bodyPr>
          <a:lstStyle/>
          <a:p>
            <a:r>
              <a:rPr lang="en-US" dirty="0"/>
              <a:t>app name</a:t>
            </a:r>
          </a:p>
        </p:txBody>
      </p:sp>
      <p:sp>
        <p:nvSpPr>
          <p:cNvPr id="12" name="TextBox 11">
            <a:extLst>
              <a:ext uri="{FF2B5EF4-FFF2-40B4-BE49-F238E27FC236}">
                <a16:creationId xmlns:a16="http://schemas.microsoft.com/office/drawing/2014/main" id="{7AEA23B3-263C-44E5-9019-BD900975197F}"/>
              </a:ext>
            </a:extLst>
          </p:cNvPr>
          <p:cNvSpPr txBox="1"/>
          <p:nvPr/>
        </p:nvSpPr>
        <p:spPr>
          <a:xfrm>
            <a:off x="4243250" y="5253356"/>
            <a:ext cx="1737783" cy="369332"/>
          </a:xfrm>
          <a:prstGeom prst="rect">
            <a:avLst/>
          </a:prstGeom>
          <a:noFill/>
        </p:spPr>
        <p:txBody>
          <a:bodyPr wrap="none" rtlCol="0">
            <a:spAutoFit/>
          </a:bodyPr>
          <a:lstStyle/>
          <a:p>
            <a:r>
              <a:rPr lang="en-US" dirty="0"/>
              <a:t>source file name</a:t>
            </a:r>
          </a:p>
        </p:txBody>
      </p:sp>
      <p:sp>
        <p:nvSpPr>
          <p:cNvPr id="13" name="TextBox 12">
            <a:extLst>
              <a:ext uri="{FF2B5EF4-FFF2-40B4-BE49-F238E27FC236}">
                <a16:creationId xmlns:a16="http://schemas.microsoft.com/office/drawing/2014/main" id="{41A46431-B0BF-4606-A495-2A5BAE696CD6}"/>
              </a:ext>
            </a:extLst>
          </p:cNvPr>
          <p:cNvSpPr txBox="1"/>
          <p:nvPr/>
        </p:nvSpPr>
        <p:spPr>
          <a:xfrm>
            <a:off x="6449119" y="5284318"/>
            <a:ext cx="1326004" cy="369332"/>
          </a:xfrm>
          <a:prstGeom prst="rect">
            <a:avLst/>
          </a:prstGeom>
          <a:noFill/>
        </p:spPr>
        <p:txBody>
          <a:bodyPr wrap="none" rtlCol="0">
            <a:spAutoFit/>
          </a:bodyPr>
          <a:lstStyle/>
          <a:p>
            <a:r>
              <a:rPr lang="en-US" dirty="0"/>
              <a:t>line number</a:t>
            </a:r>
          </a:p>
        </p:txBody>
      </p:sp>
      <p:sp>
        <p:nvSpPr>
          <p:cNvPr id="14" name="TextBox 13">
            <a:extLst>
              <a:ext uri="{FF2B5EF4-FFF2-40B4-BE49-F238E27FC236}">
                <a16:creationId xmlns:a16="http://schemas.microsoft.com/office/drawing/2014/main" id="{1C4437A7-D8C1-4CED-8F13-4A30CECD3FF8}"/>
              </a:ext>
            </a:extLst>
          </p:cNvPr>
          <p:cNvSpPr txBox="1"/>
          <p:nvPr/>
        </p:nvSpPr>
        <p:spPr>
          <a:xfrm>
            <a:off x="6997506" y="4319354"/>
            <a:ext cx="1555234" cy="369332"/>
          </a:xfrm>
          <a:prstGeom prst="rect">
            <a:avLst/>
          </a:prstGeom>
          <a:noFill/>
        </p:spPr>
        <p:txBody>
          <a:bodyPr wrap="none" rtlCol="0">
            <a:spAutoFit/>
          </a:bodyPr>
          <a:lstStyle/>
          <a:p>
            <a:r>
              <a:rPr lang="en-US" dirty="0"/>
              <a:t>function name</a:t>
            </a:r>
          </a:p>
        </p:txBody>
      </p:sp>
      <p:sp>
        <p:nvSpPr>
          <p:cNvPr id="15" name="TextBox 14">
            <a:extLst>
              <a:ext uri="{FF2B5EF4-FFF2-40B4-BE49-F238E27FC236}">
                <a16:creationId xmlns:a16="http://schemas.microsoft.com/office/drawing/2014/main" id="{94E7A408-005F-43AE-A533-D46A28ADCB12}"/>
              </a:ext>
            </a:extLst>
          </p:cNvPr>
          <p:cNvSpPr txBox="1"/>
          <p:nvPr/>
        </p:nvSpPr>
        <p:spPr>
          <a:xfrm>
            <a:off x="8243209" y="5284318"/>
            <a:ext cx="622093" cy="369332"/>
          </a:xfrm>
          <a:prstGeom prst="rect">
            <a:avLst/>
          </a:prstGeom>
          <a:noFill/>
        </p:spPr>
        <p:txBody>
          <a:bodyPr wrap="none" rtlCol="0">
            <a:spAutoFit/>
          </a:bodyPr>
          <a:lstStyle/>
          <a:p>
            <a:r>
              <a:rPr lang="en-US" dirty="0"/>
              <a:t>level</a:t>
            </a:r>
          </a:p>
        </p:txBody>
      </p:sp>
      <p:sp>
        <p:nvSpPr>
          <p:cNvPr id="16" name="TextBox 15">
            <a:extLst>
              <a:ext uri="{FF2B5EF4-FFF2-40B4-BE49-F238E27FC236}">
                <a16:creationId xmlns:a16="http://schemas.microsoft.com/office/drawing/2014/main" id="{D2410953-AD41-44D1-B9E6-E69ABB0509C2}"/>
              </a:ext>
            </a:extLst>
          </p:cNvPr>
          <p:cNvSpPr txBox="1"/>
          <p:nvPr/>
        </p:nvSpPr>
        <p:spPr>
          <a:xfrm>
            <a:off x="9594899" y="4326743"/>
            <a:ext cx="997068" cy="369332"/>
          </a:xfrm>
          <a:prstGeom prst="rect">
            <a:avLst/>
          </a:prstGeom>
          <a:noFill/>
        </p:spPr>
        <p:txBody>
          <a:bodyPr wrap="none" rtlCol="0">
            <a:spAutoFit/>
          </a:bodyPr>
          <a:lstStyle/>
          <a:p>
            <a:r>
              <a:rPr lang="en-US" dirty="0"/>
              <a:t>message</a:t>
            </a:r>
          </a:p>
        </p:txBody>
      </p:sp>
      <p:cxnSp>
        <p:nvCxnSpPr>
          <p:cNvPr id="18" name="Straight Arrow Connector 17">
            <a:extLst>
              <a:ext uri="{FF2B5EF4-FFF2-40B4-BE49-F238E27FC236}">
                <a16:creationId xmlns:a16="http://schemas.microsoft.com/office/drawing/2014/main" id="{352E41B4-456D-4EA3-B3BE-067CFC5A206D}"/>
              </a:ext>
            </a:extLst>
          </p:cNvPr>
          <p:cNvCxnSpPr>
            <a:cxnSpLocks/>
          </p:cNvCxnSpPr>
          <p:nvPr/>
        </p:nvCxnSpPr>
        <p:spPr>
          <a:xfrm flipV="1">
            <a:off x="1805553" y="5130421"/>
            <a:ext cx="0" cy="262314"/>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9AF2704A-779E-42CD-821E-8BC7CBF6DA08}"/>
              </a:ext>
            </a:extLst>
          </p:cNvPr>
          <p:cNvCxnSpPr>
            <a:cxnSpLocks/>
          </p:cNvCxnSpPr>
          <p:nvPr/>
        </p:nvCxnSpPr>
        <p:spPr>
          <a:xfrm>
            <a:off x="3502617" y="4694900"/>
            <a:ext cx="0" cy="198975"/>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729C9C5B-447B-4889-9290-550A4BCD7F62}"/>
              </a:ext>
            </a:extLst>
          </p:cNvPr>
          <p:cNvCxnSpPr>
            <a:cxnSpLocks/>
          </p:cNvCxnSpPr>
          <p:nvPr/>
        </p:nvCxnSpPr>
        <p:spPr>
          <a:xfrm flipV="1">
            <a:off x="5285827" y="5131218"/>
            <a:ext cx="0" cy="222211"/>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608C0A34-86ED-4CFC-ADA6-B1568A3F0F00}"/>
              </a:ext>
            </a:extLst>
          </p:cNvPr>
          <p:cNvCxnSpPr>
            <a:cxnSpLocks/>
          </p:cNvCxnSpPr>
          <p:nvPr/>
        </p:nvCxnSpPr>
        <p:spPr>
          <a:xfrm flipV="1">
            <a:off x="7112121" y="5115921"/>
            <a:ext cx="0" cy="276814"/>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2E1879C9-600B-4F8F-BAE8-D59CB436AF47}"/>
              </a:ext>
            </a:extLst>
          </p:cNvPr>
          <p:cNvCxnSpPr>
            <a:cxnSpLocks/>
          </p:cNvCxnSpPr>
          <p:nvPr/>
        </p:nvCxnSpPr>
        <p:spPr>
          <a:xfrm>
            <a:off x="7775123" y="4684728"/>
            <a:ext cx="0" cy="25559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CF636575-063C-4DD6-8F94-8B14B9A91C94}"/>
              </a:ext>
            </a:extLst>
          </p:cNvPr>
          <p:cNvCxnSpPr>
            <a:cxnSpLocks/>
          </p:cNvCxnSpPr>
          <p:nvPr/>
        </p:nvCxnSpPr>
        <p:spPr>
          <a:xfrm flipV="1">
            <a:off x="8562616" y="5098478"/>
            <a:ext cx="0" cy="276814"/>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F9AC0C84-0997-4CD2-89AD-D82BFC7CC538}"/>
              </a:ext>
            </a:extLst>
          </p:cNvPr>
          <p:cNvCxnSpPr>
            <a:cxnSpLocks/>
            <a:stCxn id="16" idx="2"/>
          </p:cNvCxnSpPr>
          <p:nvPr/>
        </p:nvCxnSpPr>
        <p:spPr>
          <a:xfrm>
            <a:off x="10093433" y="4696075"/>
            <a:ext cx="0" cy="213247"/>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22917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D54C3D-DD44-4BE0-A582-691BF1A23C55}"/>
              </a:ext>
            </a:extLst>
          </p:cNvPr>
          <p:cNvSpPr>
            <a:spLocks noGrp="1"/>
          </p:cNvSpPr>
          <p:nvPr>
            <p:ph idx="1"/>
          </p:nvPr>
        </p:nvSpPr>
        <p:spPr>
          <a:xfrm>
            <a:off x="838200" y="1100831"/>
            <a:ext cx="10515600" cy="5076132"/>
          </a:xfrm>
        </p:spPr>
        <p:txBody>
          <a:bodyPr/>
          <a:lstStyle/>
          <a:p>
            <a:r>
              <a:rPr lang="en-US" dirty="0"/>
              <a:t>GUI messages</a:t>
            </a:r>
          </a:p>
          <a:p>
            <a:endParaRPr lang="en-US" dirty="0"/>
          </a:p>
          <a:p>
            <a:endParaRPr lang="en-US" dirty="0"/>
          </a:p>
          <a:p>
            <a:endParaRPr lang="en-US" dirty="0"/>
          </a:p>
          <a:p>
            <a:endParaRPr lang="en-US" dirty="0"/>
          </a:p>
          <a:p>
            <a:r>
              <a:rPr lang="en-US" dirty="0"/>
              <a:t>Sentry support</a:t>
            </a:r>
          </a:p>
          <a:p>
            <a:pPr marL="0" indent="0">
              <a:buNone/>
            </a:pPr>
            <a:r>
              <a:rPr lang="en-US" dirty="0"/>
              <a:t>   (exception service)</a:t>
            </a:r>
          </a:p>
        </p:txBody>
      </p:sp>
      <p:pic>
        <p:nvPicPr>
          <p:cNvPr id="5" name="Picture 4">
            <a:extLst>
              <a:ext uri="{FF2B5EF4-FFF2-40B4-BE49-F238E27FC236}">
                <a16:creationId xmlns:a16="http://schemas.microsoft.com/office/drawing/2014/main" id="{7768A11C-3061-4082-A580-C20AA5BF1341}"/>
              </a:ext>
            </a:extLst>
          </p:cNvPr>
          <p:cNvPicPr>
            <a:picLocks noChangeAspect="1"/>
          </p:cNvPicPr>
          <p:nvPr/>
        </p:nvPicPr>
        <p:blipFill>
          <a:blip r:embed="rId2"/>
          <a:stretch>
            <a:fillRect/>
          </a:stretch>
        </p:blipFill>
        <p:spPr>
          <a:xfrm>
            <a:off x="3836301" y="198485"/>
            <a:ext cx="5512661" cy="2211733"/>
          </a:xfrm>
          <a:prstGeom prst="rect">
            <a:avLst/>
          </a:prstGeom>
        </p:spPr>
      </p:pic>
      <p:pic>
        <p:nvPicPr>
          <p:cNvPr id="6" name="Picture 5">
            <a:extLst>
              <a:ext uri="{FF2B5EF4-FFF2-40B4-BE49-F238E27FC236}">
                <a16:creationId xmlns:a16="http://schemas.microsoft.com/office/drawing/2014/main" id="{00E85B28-BCBD-435E-BC49-A56E041B4D2D}"/>
              </a:ext>
            </a:extLst>
          </p:cNvPr>
          <p:cNvPicPr>
            <a:picLocks noChangeAspect="1"/>
          </p:cNvPicPr>
          <p:nvPr/>
        </p:nvPicPr>
        <p:blipFill>
          <a:blip r:embed="rId3"/>
          <a:stretch>
            <a:fillRect/>
          </a:stretch>
        </p:blipFill>
        <p:spPr>
          <a:xfrm>
            <a:off x="4758432" y="2447353"/>
            <a:ext cx="3885010" cy="3729610"/>
          </a:xfrm>
          <a:prstGeom prst="rect">
            <a:avLst/>
          </a:prstGeom>
        </p:spPr>
      </p:pic>
    </p:spTree>
    <p:extLst>
      <p:ext uri="{BB962C8B-B14F-4D97-AF65-F5344CB8AC3E}">
        <p14:creationId xmlns:p14="http://schemas.microsoft.com/office/powerpoint/2010/main" val="18046316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48242-B979-41B1-8E3E-6968C6F778EC}"/>
              </a:ext>
            </a:extLst>
          </p:cNvPr>
          <p:cNvSpPr>
            <a:spLocks noGrp="1"/>
          </p:cNvSpPr>
          <p:nvPr>
            <p:ph type="title"/>
          </p:nvPr>
        </p:nvSpPr>
        <p:spPr/>
        <p:txBody>
          <a:bodyPr/>
          <a:lstStyle/>
          <a:p>
            <a:r>
              <a:rPr lang="en-US" dirty="0"/>
              <a:t>Verbosity</a:t>
            </a:r>
          </a:p>
        </p:txBody>
      </p:sp>
      <p:sp>
        <p:nvSpPr>
          <p:cNvPr id="3" name="Content Placeholder 2">
            <a:extLst>
              <a:ext uri="{FF2B5EF4-FFF2-40B4-BE49-F238E27FC236}">
                <a16:creationId xmlns:a16="http://schemas.microsoft.com/office/drawing/2014/main" id="{1D9A8933-79FC-4D9E-A381-A8C6C4DD2621}"/>
              </a:ext>
            </a:extLst>
          </p:cNvPr>
          <p:cNvSpPr>
            <a:spLocks noGrp="1"/>
          </p:cNvSpPr>
          <p:nvPr>
            <p:ph idx="1"/>
          </p:nvPr>
        </p:nvSpPr>
        <p:spPr/>
        <p:txBody>
          <a:bodyPr/>
          <a:lstStyle/>
          <a:p>
            <a:r>
              <a:rPr lang="en-US" dirty="0"/>
              <a:t>default Levels</a:t>
            </a:r>
          </a:p>
          <a:p>
            <a:pPr lvl="1"/>
            <a:r>
              <a:rPr lang="en-US" dirty="0">
                <a:latin typeface="Courier New" panose="02070309020205020404" pitchFamily="49" charset="0"/>
                <a:cs typeface="Courier New" panose="02070309020205020404" pitchFamily="49" charset="0"/>
              </a:rPr>
              <a:t>info</a:t>
            </a:r>
            <a:r>
              <a:rPr lang="en-US" dirty="0"/>
              <a:t>: file, internal string buffer</a:t>
            </a:r>
          </a:p>
          <a:p>
            <a:pPr lvl="1"/>
            <a:r>
              <a:rPr lang="en-US" dirty="0">
                <a:latin typeface="Courier New" panose="02070309020205020404" pitchFamily="49" charset="0"/>
                <a:cs typeface="Courier New" panose="02070309020205020404" pitchFamily="49" charset="0"/>
              </a:rPr>
              <a:t>warning</a:t>
            </a:r>
            <a:r>
              <a:rPr lang="en-US" dirty="0"/>
              <a:t> : </a:t>
            </a:r>
            <a:r>
              <a:rPr lang="en-US" dirty="0" err="1"/>
              <a:t>stdout</a:t>
            </a:r>
            <a:r>
              <a:rPr lang="en-US" dirty="0"/>
              <a:t> or GUI</a:t>
            </a:r>
          </a:p>
          <a:p>
            <a:pPr lvl="1"/>
            <a:r>
              <a:rPr lang="en-US" dirty="0">
                <a:latin typeface="Courier New" panose="02070309020205020404" pitchFamily="49" charset="0"/>
                <a:cs typeface="Courier New" panose="02070309020205020404" pitchFamily="49" charset="0"/>
              </a:rPr>
              <a:t>error</a:t>
            </a:r>
            <a:r>
              <a:rPr lang="en-US" dirty="0"/>
              <a:t> : cloud services, error callback</a:t>
            </a:r>
          </a:p>
          <a:p>
            <a:r>
              <a:rPr lang="en-US" dirty="0">
                <a:latin typeface="Courier New" panose="02070309020205020404" pitchFamily="49" charset="0"/>
                <a:cs typeface="Courier New" panose="02070309020205020404" pitchFamily="49" charset="0"/>
              </a:rPr>
              <a:t>verbose=True</a:t>
            </a:r>
          </a:p>
          <a:p>
            <a:pPr lvl="1"/>
            <a:r>
              <a:rPr lang="en-US" dirty="0">
                <a:latin typeface="Courier New" panose="02070309020205020404" pitchFamily="49" charset="0"/>
                <a:cs typeface="Courier New" panose="02070309020205020404" pitchFamily="49" charset="0"/>
              </a:rPr>
              <a:t>debug</a:t>
            </a:r>
            <a:r>
              <a:rPr lang="en-US" dirty="0"/>
              <a:t> : file</a:t>
            </a:r>
          </a:p>
          <a:p>
            <a:pPr lvl="1"/>
            <a:r>
              <a:rPr lang="en-US" dirty="0">
                <a:latin typeface="Courier New" panose="02070309020205020404" pitchFamily="49" charset="0"/>
                <a:cs typeface="Courier New" panose="02070309020205020404" pitchFamily="49" charset="0"/>
              </a:rPr>
              <a:t>info</a:t>
            </a:r>
            <a:r>
              <a:rPr lang="en-US" dirty="0"/>
              <a:t> : </a:t>
            </a:r>
            <a:r>
              <a:rPr lang="en-US" dirty="0" err="1"/>
              <a:t>stdout</a:t>
            </a:r>
            <a:r>
              <a:rPr lang="en-US" dirty="0"/>
              <a:t> or GUI, internal string buffer</a:t>
            </a:r>
          </a:p>
          <a:p>
            <a:pPr lvl="1"/>
            <a:r>
              <a:rPr lang="en-US" dirty="0">
                <a:latin typeface="Courier New" panose="02070309020205020404" pitchFamily="49" charset="0"/>
                <a:cs typeface="Courier New" panose="02070309020205020404" pitchFamily="49" charset="0"/>
              </a:rPr>
              <a:t>error</a:t>
            </a:r>
            <a:r>
              <a:rPr lang="en-US" dirty="0"/>
              <a:t> : cloud services, error callback</a:t>
            </a:r>
          </a:p>
        </p:txBody>
      </p:sp>
    </p:spTree>
    <p:extLst>
      <p:ext uri="{BB962C8B-B14F-4D97-AF65-F5344CB8AC3E}">
        <p14:creationId xmlns:p14="http://schemas.microsoft.com/office/powerpoint/2010/main" val="41556774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FEE20-860E-4526-BAEF-4C54DBC86925}"/>
              </a:ext>
            </a:extLst>
          </p:cNvPr>
          <p:cNvSpPr>
            <a:spLocks noGrp="1"/>
          </p:cNvSpPr>
          <p:nvPr>
            <p:ph type="title"/>
          </p:nvPr>
        </p:nvSpPr>
        <p:spPr/>
        <p:txBody>
          <a:bodyPr/>
          <a:lstStyle/>
          <a:p>
            <a:r>
              <a:rPr lang="en-US" dirty="0"/>
              <a:t>GUI apps</a:t>
            </a:r>
          </a:p>
        </p:txBody>
      </p:sp>
      <p:sp>
        <p:nvSpPr>
          <p:cNvPr id="3" name="Content Placeholder 2">
            <a:extLst>
              <a:ext uri="{FF2B5EF4-FFF2-40B4-BE49-F238E27FC236}">
                <a16:creationId xmlns:a16="http://schemas.microsoft.com/office/drawing/2014/main" id="{C4288B2A-D6B9-4F77-97F3-E9E987927CFF}"/>
              </a:ext>
            </a:extLst>
          </p:cNvPr>
          <p:cNvSpPr>
            <a:spLocks noGrp="1"/>
          </p:cNvSpPr>
          <p:nvPr>
            <p:ph idx="1"/>
          </p:nvPr>
        </p:nvSpPr>
        <p:spPr/>
        <p:txBody>
          <a:bodyPr/>
          <a:lstStyle/>
          <a:p>
            <a:r>
              <a:rPr lang="en-US" dirty="0"/>
              <a:t>A GUI app must not write to </a:t>
            </a:r>
            <a:r>
              <a:rPr lang="en-US" dirty="0" err="1"/>
              <a:t>stdout</a:t>
            </a:r>
            <a:r>
              <a:rPr lang="en-US" dirty="0"/>
              <a:t> or stderr</a:t>
            </a:r>
          </a:p>
          <a:p>
            <a:pPr lvl="1"/>
            <a:r>
              <a:rPr lang="en-US" dirty="0"/>
              <a:t>e.g. causes an error popup in Windows and your program will probably be forcefully killed</a:t>
            </a:r>
          </a:p>
          <a:p>
            <a:pPr lvl="1"/>
            <a:r>
              <a:rPr lang="en-US" dirty="0"/>
              <a:t>Messages will be lost anyway</a:t>
            </a:r>
          </a:p>
          <a:p>
            <a:r>
              <a:rPr lang="en-US" dirty="0"/>
              <a:t>Balsa handles GUI aspects when </a:t>
            </a:r>
            <a:r>
              <a:rPr lang="en-US" dirty="0" err="1">
                <a:latin typeface="Courier New" panose="02070309020205020404" pitchFamily="49" charset="0"/>
                <a:cs typeface="Courier New" panose="02070309020205020404" pitchFamily="49" charset="0"/>
              </a:rPr>
              <a:t>gui</a:t>
            </a:r>
            <a:r>
              <a:rPr lang="en-US" dirty="0">
                <a:latin typeface="Courier New" panose="02070309020205020404" pitchFamily="49" charset="0"/>
                <a:cs typeface="Courier New" panose="02070309020205020404" pitchFamily="49" charset="0"/>
              </a:rPr>
              <a:t>=True</a:t>
            </a:r>
          </a:p>
          <a:p>
            <a:r>
              <a:rPr lang="en-US" dirty="0"/>
              <a:t>Uses </a:t>
            </a:r>
            <a:r>
              <a:rPr lang="en-US" dirty="0" err="1"/>
              <a:t>tkinter</a:t>
            </a:r>
            <a:r>
              <a:rPr lang="en-US" dirty="0"/>
              <a:t> (which is generally built-in to Python) or PyQt5</a:t>
            </a:r>
          </a:p>
          <a:p>
            <a:r>
              <a:rPr lang="en-US" dirty="0"/>
              <a:t>Use the Error callback to gracefully handle the issue</a:t>
            </a:r>
          </a:p>
          <a:p>
            <a:pPr lvl="1"/>
            <a:r>
              <a:rPr lang="en-US" dirty="0"/>
              <a:t>e.g. for Exceptions gracefully exit</a:t>
            </a:r>
          </a:p>
        </p:txBody>
      </p:sp>
    </p:spTree>
    <p:extLst>
      <p:ext uri="{BB962C8B-B14F-4D97-AF65-F5344CB8AC3E}">
        <p14:creationId xmlns:p14="http://schemas.microsoft.com/office/powerpoint/2010/main" val="40139104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2296</TotalTime>
  <Words>1389</Words>
  <Application>Microsoft Office PowerPoint</Application>
  <PresentationFormat>Widescreen</PresentationFormat>
  <Paragraphs>173</Paragraphs>
  <Slides>17</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Courier New</vt:lpstr>
      <vt:lpstr>Office Theme</vt:lpstr>
      <vt:lpstr>Balsa Lightweight Python Logging</vt:lpstr>
      <vt:lpstr>The logging module</vt:lpstr>
      <vt:lpstr>logging levels</vt:lpstr>
      <vt:lpstr>However, logging options and configurations can get rather involved for relatively simple apps</vt:lpstr>
      <vt:lpstr>Balsa – Lightweight Logging</vt:lpstr>
      <vt:lpstr>Simple Example</vt:lpstr>
      <vt:lpstr>PowerPoint Presentation</vt:lpstr>
      <vt:lpstr>Verbosity</vt:lpstr>
      <vt:lpstr>GUI apps</vt:lpstr>
      <vt:lpstr>Catch-All try/except</vt:lpstr>
      <vt:lpstr>Balsa uses attrs</vt:lpstr>
      <vt:lpstr>Options!</vt:lpstr>
      <vt:lpstr>propagate</vt:lpstr>
      <vt:lpstr>Built-in CLI support with argparse</vt:lpstr>
      <vt:lpstr>Summary and Thank You</vt:lpstr>
      <vt:lpstr>BACKUP</vt:lpstr>
      <vt:lpstr>Verbose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balsa - python lightweight logging</dc:title>
  <dc:creator>james</dc:creator>
  <cp:lastModifiedBy>James Abel</cp:lastModifiedBy>
  <cp:revision>228</cp:revision>
  <dcterms:created xsi:type="dcterms:W3CDTF">2016-08-19T03:49:00Z</dcterms:created>
  <dcterms:modified xsi:type="dcterms:W3CDTF">2018-12-18T16:42:46Z</dcterms:modified>
</cp:coreProperties>
</file>