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 Light" panose="02000403000000020004" pitchFamily="2" charset="0"/>
      <p:regular r:id="rId18"/>
      <p:bold r:id="rId18"/>
      <p:italic r:id="rId18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200F8AB-B543-C14E-B895-BF3EB6E574E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rk_From_Ravi" id="{F96B37FC-92C7-C34D-BEA6-B03308E9D8C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HP33Xr1aQoP4DNDZ+2ciKZkjJ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vi Vijaya-Saty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9528A0-B694-45FA-88B0-583B7C9C1FE7}">
  <a:tblStyle styleId="{FB9528A0-B694-45FA-88B0-583B7C9C1F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507"/>
  </p:normalViewPr>
  <p:slideViewPr>
    <p:cSldViewPr snapToGrid="0" snapToObjects="1">
      <p:cViewPr varScale="1">
        <p:scale>
          <a:sx n="88" d="100"/>
          <a:sy n="88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NUL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29T16:54:31.042" idx="1">
    <p:pos x="317" y="1631"/>
    <p:text>@xili@guardanthealth.com Great! This shows that the probes are involved in pulling down the non-human reads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M8lbkZo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bwa index: /ghds/shared/ref/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genome: /ghds/groups/algorithms/ref/non_human_contaminants/raw_genomes/Genomev3/All_16genomes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Salmond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5c3a8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15c3a8ef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415c3a8ef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60998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e260998f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e260998f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_Slide">
  <p:cSld name="Transition_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e260998f17_2_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e260998f17_2_115"/>
          <p:cNvSpPr txBox="1">
            <a:spLocks noGrp="1"/>
          </p:cNvSpPr>
          <p:nvPr>
            <p:ph type="title"/>
          </p:nvPr>
        </p:nvSpPr>
        <p:spPr>
          <a:xfrm>
            <a:off x="838007" y="2318732"/>
            <a:ext cx="83478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94" name="Google Shape;94;ge260998f17_2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7090" y="6262278"/>
            <a:ext cx="1970984" cy="17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ardant/ccbi/tree/non_human/src/python/non_hum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png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ghpipeline/blob/master/parameter_sets/Omni/v1.0/Omni1.0_annotated_reportable_regions.b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Li, 07/02/2021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59C4-10AB-2C40-94C3-9E91D0D1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Standard human genome in 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70D1-DC25-A44F-8B5D-A402CA12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n-lt"/>
              </a:rPr>
              <a:t>head /</a:t>
            </a:r>
            <a:r>
              <a:rPr lang="en-US" dirty="0" err="1">
                <a:latin typeface="+mn-lt"/>
              </a:rPr>
              <a:t>ghds</a:t>
            </a:r>
            <a:r>
              <a:rPr lang="en-US" dirty="0">
                <a:latin typeface="+mn-lt"/>
              </a:rPr>
              <a:t>/shared/ref/</a:t>
            </a:r>
            <a:r>
              <a:rPr lang="en-US" dirty="0" err="1">
                <a:latin typeface="+mn-lt"/>
              </a:rPr>
              <a:t>genome.fa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&gt;1 </a:t>
            </a:r>
            <a:r>
              <a:rPr lang="en-US" dirty="0" err="1">
                <a:latin typeface="+mn-lt"/>
              </a:rPr>
              <a:t>dna:chromosome</a:t>
            </a:r>
            <a:r>
              <a:rPr lang="en-US" dirty="0">
                <a:latin typeface="+mn-lt"/>
              </a:rPr>
              <a:t> chromosome:GRCh37:1:1:249250621:1 REF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Directly download from UCSC</a:t>
            </a:r>
          </a:p>
          <a:p>
            <a:r>
              <a:rPr lang="en-US" dirty="0">
                <a:latin typeface="+mn-lt"/>
              </a:rPr>
              <a:t>&gt;chr1</a:t>
            </a:r>
          </a:p>
          <a:p>
            <a:r>
              <a:rPr lang="en-US" dirty="0">
                <a:latin typeface="+mn-lt"/>
              </a:rPr>
              <a:t>NNNNNNNNNNNNNNNNNNNNNNNNNNNNNNNNNNNNNNNNNNNNNNNNNN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Cat | Tail return is not the same.</a:t>
            </a:r>
          </a:p>
        </p:txBody>
      </p:sp>
    </p:spTree>
    <p:extLst>
      <p:ext uri="{BB962C8B-B14F-4D97-AF65-F5344CB8AC3E}">
        <p14:creationId xmlns:p14="http://schemas.microsoft.com/office/powerpoint/2010/main" val="77389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E2B2-FF83-6248-BF53-71D8F40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012-3699-1B4D-BD3F-0AF8328F1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working version to git (Ravi): </a:t>
            </a:r>
          </a:p>
          <a:p>
            <a:pPr lvl="2"/>
            <a:r>
              <a:rPr lang="en-US" u="sng" dirty="0">
                <a:latin typeface="+mn-lt"/>
                <a:hlinkClick r:id="rId2"/>
              </a:rPr>
              <a:t>https://github.com/guardant/ccbi/tree/non_human/src/python/non_human</a:t>
            </a:r>
            <a:endParaRPr lang="en-US" u="sng" dirty="0">
              <a:latin typeface="+mn-lt"/>
            </a:endParaRPr>
          </a:p>
          <a:p>
            <a:r>
              <a:rPr lang="en-US" dirty="0">
                <a:latin typeface="+mn-lt"/>
              </a:rPr>
              <a:t>Currently processing a set of 256 samples. The outputs will go here:</a:t>
            </a:r>
          </a:p>
          <a:p>
            <a:pPr lvl="2"/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ghess</a:t>
            </a:r>
            <a:r>
              <a:rPr lang="en-US" dirty="0">
                <a:latin typeface="+mn-lt"/>
              </a:rPr>
              <a:t>/groups/algorithms/projects/</a:t>
            </a:r>
            <a:r>
              <a:rPr lang="en-US" dirty="0" err="1">
                <a:latin typeface="+mn-lt"/>
              </a:rPr>
              <a:t>non_human_contamination</a:t>
            </a:r>
            <a:r>
              <a:rPr lang="en-US" dirty="0">
                <a:latin typeface="+mn-lt"/>
              </a:rPr>
              <a:t>/results/av_set1</a:t>
            </a:r>
          </a:p>
          <a:p>
            <a:pPr lvl="2"/>
            <a:endParaRPr lang="en-US" u="sng" dirty="0">
              <a:latin typeface="+mn-lt"/>
            </a:endParaRPr>
          </a:p>
          <a:p>
            <a:pPr lvl="2"/>
            <a:endParaRPr lang="en-US" u="sng" dirty="0">
              <a:latin typeface="+mn-lt"/>
            </a:endParaRPr>
          </a:p>
          <a:p>
            <a:r>
              <a:rPr lang="en-US" u="sng" dirty="0">
                <a:latin typeface="+mn-lt"/>
              </a:rPr>
              <a:t>Some issues bwa with *.</a:t>
            </a:r>
            <a:r>
              <a:rPr lang="en-US" u="sng" dirty="0" err="1">
                <a:latin typeface="+mn-lt"/>
              </a:rPr>
              <a:t>fastq.gz</a:t>
            </a:r>
            <a:r>
              <a:rPr lang="en-US" u="sng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PG </a:t>
            </a:r>
            <a:r>
              <a:rPr lang="en-US" dirty="0" err="1">
                <a:latin typeface="+mn-lt"/>
              </a:rPr>
              <a:t>ID:bwa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PN:bwa</a:t>
            </a:r>
            <a:r>
              <a:rPr lang="en-US" dirty="0">
                <a:latin typeface="+mn-lt"/>
              </a:rPr>
              <a:t> VN:0.7.15-r1140 </a:t>
            </a:r>
            <a:r>
              <a:rPr lang="en-US" dirty="0" err="1">
                <a:latin typeface="+mn-lt"/>
              </a:rPr>
              <a:t>CL:bwa</a:t>
            </a:r>
            <a:r>
              <a:rPr lang="en-US" dirty="0">
                <a:latin typeface="+mn-lt"/>
              </a:rPr>
              <a:t> mem -t 5 -M /</a:t>
            </a:r>
            <a:r>
              <a:rPr lang="en-US" dirty="0" err="1">
                <a:latin typeface="+mn-lt"/>
              </a:rPr>
              <a:t>ghds</a:t>
            </a:r>
            <a:r>
              <a:rPr lang="en-US" dirty="0">
                <a:latin typeface="+mn-lt"/>
              </a:rPr>
              <a:t>/groups/algorithms/ref/</a:t>
            </a:r>
            <a:r>
              <a:rPr lang="en-US" dirty="0" err="1">
                <a:latin typeface="+mn-lt"/>
              </a:rPr>
              <a:t>non_human_contaminants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raw_genomes</a:t>
            </a:r>
            <a:r>
              <a:rPr lang="en-US" dirty="0">
                <a:latin typeface="+mn-lt"/>
              </a:rPr>
              <a:t>/Genomev3/All_16_genomes.fa.gz -v 3 ./A017381551.mutant.fastq.gz </a:t>
            </a:r>
          </a:p>
          <a:p>
            <a:pPr lvl="1"/>
            <a:r>
              <a:rPr lang="en-US" dirty="0">
                <a:latin typeface="+mn-lt"/>
              </a:rPr>
              <a:t>No issue detected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169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</a:rPr>
              <a:t>Background (06/17/2021):</a:t>
            </a: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Motivation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Contamination found from non-human DNA in AV Samples. 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(Ref: https://</a:t>
            </a:r>
            <a:r>
              <a:rPr lang="en-US" sz="1400" dirty="0" err="1">
                <a:solidFill>
                  <a:srgbClr val="2E75B5"/>
                </a:solidFill>
                <a:latin typeface="+mn-lt"/>
              </a:rPr>
              <a:t>guardanthealth.atlassian.net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/wiki/spaces/OM/pages/2189001914/</a:t>
            </a:r>
            <a:r>
              <a:rPr lang="en-US" sz="1400" dirty="0" err="1">
                <a:solidFill>
                  <a:srgbClr val="2E75B5"/>
                </a:solidFill>
                <a:latin typeface="+mn-lt"/>
              </a:rPr>
              <a:t>Contamination+from+non-human+DNA+in+AV+Samples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)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Mission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Detect what percentage of sample reads that better align to non-human genome? (%)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Plan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Map 9~10 sample reads(from excel sheet) to </a:t>
            </a:r>
            <a:r>
              <a:rPr lang="en-US" dirty="0" err="1">
                <a:latin typeface="+mn-lt"/>
              </a:rPr>
              <a:t>cumstomized</a:t>
            </a:r>
            <a:r>
              <a:rPr lang="en-US" dirty="0">
                <a:latin typeface="+mn-lt"/>
              </a:rPr>
              <a:t> genome, count "better mapping" reads.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Summary and report the mapping statistics. 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155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</a:rPr>
              <a:t>Selection of Genomes</a:t>
            </a:r>
            <a:endParaRPr dirty="0">
              <a:latin typeface="+mn-lt"/>
            </a:endParaRPr>
          </a:p>
        </p:txBody>
      </p:sp>
      <p:graphicFrame>
        <p:nvGraphicFramePr>
          <p:cNvPr id="114" name="Google Shape;114;p3"/>
          <p:cNvGraphicFramePr/>
          <p:nvPr>
            <p:extLst>
              <p:ext uri="{D42A27DB-BD31-4B8C-83A1-F6EECF244321}">
                <p14:modId xmlns:p14="http://schemas.microsoft.com/office/powerpoint/2010/main" val="3047563305"/>
              </p:ext>
            </p:extLst>
          </p:nvPr>
        </p:nvGraphicFramePr>
        <p:xfrm>
          <a:off x="922675" y="1320367"/>
          <a:ext cx="4084875" cy="482174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name (.fa.gz)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Size (Mb)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bosTau9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mm39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820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oryCun2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oviAri4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equCab3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felCat9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susScr11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canFam5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galGal6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oreNil2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gadMor1</a:t>
                      </a:r>
                      <a:endParaRPr sz="1400" u="none" strike="noStrike" cap="none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61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dm6 # fruit fly 44M    sacCer3 # Yeast.  3.7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1147657" y="6142250"/>
            <a:ext cx="34222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8978 Mb of compressed genomes.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284000" y="2041475"/>
            <a:ext cx="64224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QC Strategy</a:t>
            </a:r>
            <a:endParaRPr b="1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Extract all reads supporting variants with MAF &lt; X% (ideally, X ~ 1%)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Map the reads to a set of common contaminant genomes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Flag variants that indicate non-human origin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Either flag the sample or selectively exclude the flagged variants from somatic reporting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Analysis of previously flagged samples</a:t>
            </a:r>
            <a:endParaRPr b="1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What fraction of total reads support the contamination call?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Are the selected genomes sufficient to identify the contamination?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Computational feasibility of mapping all of the reads to these genomes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03302" y="27375"/>
            <a:ext cx="1139468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latin typeface="+mn-lt"/>
              </a:rPr>
              <a:t>STATS of better mapping reads with MAPQ=60</a:t>
            </a:r>
            <a:endParaRPr dirty="0">
              <a:latin typeface="+mn-lt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2173096" y="6564764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# of reads &gt; 100 are highlighted</a:t>
            </a:r>
            <a:endParaRPr sz="12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573942" y="1513392"/>
          <a:ext cx="1588075" cy="506895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58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/>
                        <a:t>Genome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Sum</a:t>
                      </a:r>
                      <a:endParaRPr sz="1400" u="none" strike="noStrike" cap="none" dirty="0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3096" y="1904239"/>
            <a:ext cx="9894651" cy="4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5526596" y="1045298"/>
            <a:ext cx="26308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Major source of contamination: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964503" y="1394651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Turkey, Chicken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 rot="5400000">
            <a:off x="3595747" y="753624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916455" y="1394651"/>
            <a:ext cx="5132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Dog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681223" y="1394650"/>
            <a:ext cx="444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Pig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425880" y="1394650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Chicken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7967873" y="139465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Mice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9122730" y="1394649"/>
            <a:ext cx="72648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Salmon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0553446" y="1393150"/>
            <a:ext cx="7954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Random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rot="5400000">
            <a:off x="10819710" y="731377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838200" y="-189101"/>
            <a:ext cx="9960770" cy="121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Non-hg reads(</a:t>
            </a:r>
            <a:r>
              <a:rPr lang="en-US" dirty="0" err="1"/>
              <a:t>mapQ</a:t>
            </a:r>
            <a:r>
              <a:rPr lang="en-US" dirty="0"/>
              <a:t>=60) map to hg</a:t>
            </a:r>
            <a:endParaRPr dirty="0"/>
          </a:p>
        </p:txBody>
      </p:sp>
      <p:graphicFrame>
        <p:nvGraphicFramePr>
          <p:cNvPr id="140" name="Google Shape;140;p9"/>
          <p:cNvGraphicFramePr/>
          <p:nvPr>
            <p:extLst>
              <p:ext uri="{D42A27DB-BD31-4B8C-83A1-F6EECF244321}">
                <p14:modId xmlns:p14="http://schemas.microsoft.com/office/powerpoint/2010/main" val="2394805598"/>
              </p:ext>
            </p:extLst>
          </p:nvPr>
        </p:nvGraphicFramePr>
        <p:xfrm>
          <a:off x="19723" y="769440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9" y="159874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13" y="426315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6129" y="1533133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5657" y="4246664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1516286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49484" y="4212035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3421" y="1567401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40662" y="4228521"/>
            <a:ext cx="3220092" cy="25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1396300" y="4739502"/>
            <a:ext cx="535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417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5863" y="232986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369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267283" y="2637512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11268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474327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18591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583777" y="241857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39395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7477903" y="515704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78208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0526295" y="2452846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5857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0514239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58147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Further Exploration</a:t>
            </a:r>
            <a:endParaRPr dirty="0"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Include these metrics in tables: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% of total reads mapping to non-human</a:t>
            </a:r>
            <a:br>
              <a:rPr lang="en-US" dirty="0"/>
            </a:br>
            <a:r>
              <a:rPr lang="en-US" dirty="0"/>
              <a:t>% of total reads not mapped</a:t>
            </a:r>
            <a:br>
              <a:rPr lang="en-US" dirty="0"/>
            </a:br>
            <a:r>
              <a:rPr lang="en-US" dirty="0"/>
              <a:t>% of original on-target reads mapped to non-human</a:t>
            </a:r>
            <a:br>
              <a:rPr lang="en-US" dirty="0"/>
            </a:br>
            <a:r>
              <a:rPr lang="en-US" dirty="0"/>
              <a:t>% of original off-target reads mapped to non-human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Define a non-human reads filter:</a:t>
            </a:r>
            <a:br>
              <a:rPr lang="en-US" dirty="0"/>
            </a:br>
            <a:r>
              <a:rPr lang="en-US" dirty="0"/>
              <a:t>Goal: To flag all variants that came from non-human DNA</a:t>
            </a:r>
            <a:br>
              <a:rPr lang="en-US" dirty="0"/>
            </a:b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Requirements: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 dirty="0"/>
              <a:t>1. Computationally feasible. Should not significantly increase current BIP run time.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 dirty="0"/>
              <a:t>2. At least from some products, can’t replace the existing reference with a new reference (but this is possible for future reference.)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dirty="0"/>
          </a:p>
        </p:txBody>
      </p:sp>
      <p:graphicFrame>
        <p:nvGraphicFramePr>
          <p:cNvPr id="163" name="Google Shape;163;p24"/>
          <p:cNvGraphicFramePr/>
          <p:nvPr>
            <p:extLst>
              <p:ext uri="{D42A27DB-BD31-4B8C-83A1-F6EECF244321}">
                <p14:modId xmlns:p14="http://schemas.microsoft.com/office/powerpoint/2010/main" val="2327451884"/>
              </p:ext>
            </p:extLst>
          </p:nvPr>
        </p:nvGraphicFramePr>
        <p:xfrm>
          <a:off x="78348" y="5839665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A0261917PRE-05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A0261917HP4-05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of reads</a:t>
                      </a:r>
                      <a:endParaRPr sz="14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369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11268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18591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39395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78208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5857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58147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15c3a8ef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Majority mapped reads (MAPQ=60) overlap with target regions</a:t>
            </a:r>
            <a:endParaRPr dirty="0"/>
          </a:p>
        </p:txBody>
      </p:sp>
      <p:pic>
        <p:nvPicPr>
          <p:cNvPr id="170" name="Google Shape;170;ge415c3a8e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87" y="2763697"/>
            <a:ext cx="4238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415c3a8ef_0_13"/>
          <p:cNvSpPr txBox="1"/>
          <p:nvPr/>
        </p:nvSpPr>
        <p:spPr>
          <a:xfrm>
            <a:off x="1742600" y="210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MAPQ&gt;=60 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15c3a8ef_0_13"/>
          <p:cNvSpPr txBox="1"/>
          <p:nvPr/>
        </p:nvSpPr>
        <p:spPr>
          <a:xfrm>
            <a:off x="4596000" y="1595725"/>
            <a:ext cx="30000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</a:rPr>
              <a:t>off/on-target </a:t>
            </a:r>
            <a:r>
              <a:rPr lang="en-US" sz="19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Omni1.0_panel.bed</a:t>
            </a:r>
            <a:endParaRPr sz="1950" dirty="0">
              <a:solidFill>
                <a:schemeClr val="hlink"/>
              </a:solidFill>
              <a:highlight>
                <a:srgbClr val="F8F8F8"/>
              </a:highlight>
            </a:endParaRPr>
          </a:p>
        </p:txBody>
      </p:sp>
      <p:sp>
        <p:nvSpPr>
          <p:cNvPr id="173" name="Google Shape;173;ge415c3a8ef_0_13"/>
          <p:cNvSpPr txBox="1"/>
          <p:nvPr/>
        </p:nvSpPr>
        <p:spPr>
          <a:xfrm>
            <a:off x="7596000" y="205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MAPQ&gt;=1 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e415c3a8ef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725" y="2603813"/>
            <a:ext cx="42386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60998fd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81" name="Google Shape;181;ge260998fd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Reportable region bed file (REPORT= intervals are the ones that are actual reportable for </a:t>
            </a:r>
            <a:r>
              <a:rPr lang="en-US" sz="1950" dirty="0" err="1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snvs</a:t>
            </a: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 and indels): </a:t>
            </a:r>
            <a:r>
              <a:rPr lang="en-US" sz="1950" u="sng" dirty="0">
                <a:solidFill>
                  <a:schemeClr val="hlink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  <a:hlinkClick r:id="rId3"/>
              </a:rPr>
              <a:t>https://github.com/guardant/ghpipeline/blob/master/parameter_sets/Omni/v1.0/Omni1.0_annotated_reportable_regions.bed</a:t>
            </a:r>
            <a:endParaRPr sz="36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+mn-lt"/>
            </a:endParaRPr>
          </a:p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For off/on-target, use this bed file: </a:t>
            </a:r>
            <a:r>
              <a:rPr lang="en-US" sz="19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+mn-lt"/>
                <a:ea typeface="Arial"/>
                <a:cs typeface="Arial"/>
                <a:sym typeface="Arial"/>
                <a:hlinkClick r:id="rId4"/>
              </a:rPr>
              <a:t>https://github.com/guardant/ghpipeline/blob/master/parameter_sets/Omni/v1.0/Omni1.0_panel.bed</a:t>
            </a:r>
            <a:endParaRPr sz="1950" dirty="0">
              <a:solidFill>
                <a:schemeClr val="hlink"/>
              </a:solidFill>
              <a:highlight>
                <a:srgbClr val="F8F8F8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D35C-FBA6-C442-AAE2-FB82A30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 on July/02/2021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24BA-6A62-334E-AC97-6D1783E28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Two directions of Non-hg contaminations.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Produced a QC module for GH. (</a:t>
            </a:r>
            <a:r>
              <a:rPr lang="en-US" sz="2000" dirty="0">
                <a:solidFill>
                  <a:srgbClr val="00B050"/>
                </a:solidFill>
              </a:rPr>
              <a:t>A must</a:t>
            </a:r>
            <a:r>
              <a:rPr lang="en-US" sz="2000" dirty="0"/>
              <a:t>)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Publish a Study of jumping DNA from non-human genomes through diet.(Big Goal)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Work between July09~July13: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More genomes to be included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Count reads with </a:t>
            </a:r>
            <a:r>
              <a:rPr lang="en-US" sz="2000" dirty="0" err="1"/>
              <a:t>mapQ</a:t>
            </a:r>
            <a:r>
              <a:rPr lang="en-US" sz="2000" dirty="0"/>
              <a:t>&gt;30 to hg19 (</a:t>
            </a:r>
            <a:r>
              <a:rPr lang="en-US" sz="2000" dirty="0" err="1">
                <a:highlight>
                  <a:srgbClr val="FFFF00"/>
                </a:highlight>
              </a:rPr>
              <a:t>mapQ</a:t>
            </a:r>
            <a:r>
              <a:rPr lang="en-US" sz="2000" dirty="0">
                <a:highlight>
                  <a:srgbClr val="FFFF00"/>
                </a:highlight>
              </a:rPr>
              <a:t> was 60</a:t>
            </a:r>
            <a:r>
              <a:rPr lang="en-US" sz="2000" dirty="0"/>
              <a:t>)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Acquire </a:t>
            </a:r>
            <a:r>
              <a:rPr lang="en-US" sz="2000" dirty="0" err="1"/>
              <a:t>snakemake</a:t>
            </a:r>
            <a:endParaRPr lang="en-US" sz="2000" dirty="0"/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Improve performance of python code (extracting variant reads)</a:t>
            </a:r>
          </a:p>
          <a:p>
            <a:pPr marL="1028700" lvl="1" indent="-457200">
              <a:buAutoNum type="alphaLcPeriod"/>
            </a:pPr>
            <a:endParaRPr lang="en-US" dirty="0"/>
          </a:p>
          <a:p>
            <a:pPr marL="6286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880</Words>
  <Application>Microsoft Macintosh PowerPoint</Application>
  <PresentationFormat>Widescreen</PresentationFormat>
  <Paragraphs>181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Helvetica Neue Light</vt:lpstr>
      <vt:lpstr>Office Theme</vt:lpstr>
      <vt:lpstr>PowerPoint Presentation</vt:lpstr>
      <vt:lpstr>Background (06/17/2021): </vt:lpstr>
      <vt:lpstr>Selection of Genomes</vt:lpstr>
      <vt:lpstr>STATS of better mapping reads with MAPQ=60</vt:lpstr>
      <vt:lpstr>Non-hg reads(mapQ=60) map to hg</vt:lpstr>
      <vt:lpstr>Further Exploration</vt:lpstr>
      <vt:lpstr>Majority mapped reads (MAPQ=60) overlap with target regions</vt:lpstr>
      <vt:lpstr>PowerPoint Presentation</vt:lpstr>
      <vt:lpstr>Discussion Points on July/02/2021</vt:lpstr>
      <vt:lpstr>Standard human genome in GH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</dc:title>
  <dc:creator>Xiang Li</dc:creator>
  <cp:lastModifiedBy>Xiang Li</cp:lastModifiedBy>
  <cp:revision>12</cp:revision>
  <dcterms:created xsi:type="dcterms:W3CDTF">2021-06-17T18:48:33Z</dcterms:created>
  <dcterms:modified xsi:type="dcterms:W3CDTF">2021-07-07T22:02:47Z</dcterms:modified>
</cp:coreProperties>
</file>