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64" r:id="rId3"/>
    <p:sldId id="265" r:id="rId4"/>
    <p:sldId id="266" r:id="rId5"/>
    <p:sldId id="268" r:id="rId6"/>
    <p:sldId id="267" r:id="rId7"/>
    <p:sldId id="270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0365"/>
  </p:normalViewPr>
  <p:slideViewPr>
    <p:cSldViewPr snapToGrid="0" snapToObjects="1">
      <p:cViewPr varScale="1">
        <p:scale>
          <a:sx n="90" d="100"/>
          <a:sy n="90" d="100"/>
        </p:scale>
        <p:origin x="14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376F0-0C71-644E-B4E6-54FE08EBADD8}" type="datetimeFigureOut">
              <a:rPr lang="en-US" smtClean="0"/>
              <a:t>7/2/21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7A225-B4B5-3F43-81B5-0D73548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87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260998f17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ge260998f1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7937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A225-B4B5-3F43-81B5-0D73548762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21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A225-B4B5-3F43-81B5-0D73548762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73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libPaths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c("/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ghds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/groups/algorithms/scratch/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xili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.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libPaths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 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A225-B4B5-3F43-81B5-0D73548762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36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19E4B-FAB0-3E49-B41E-5B926DCCB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1E7CC-C26A-7545-8634-5468D8988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94AA9-0848-E241-BA98-3E9B0468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60E5-8513-AA47-A17B-37D2C392AEFF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D60CD-25CF-C145-A21E-78994E666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B512E-4448-354E-A584-D713983B0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B9C-5372-2048-8E84-BE90E85A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4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08EDB-51AC-404D-98E5-C672C7BA1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DC017-840F-7244-9377-80FFF7CF4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6912A-8580-B141-A463-2DFA245DB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60E5-8513-AA47-A17B-37D2C392AEFF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6B4DE-28A0-6345-9844-DCC3D911B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BF50D-AC36-EF4C-926B-F1BDED0B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B9C-5372-2048-8E84-BE90E85A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0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A04048-B122-2C4E-B3F0-9AA44C861D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308C0-DCC3-D44F-AE20-126C0D16B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B963E-D43A-E449-A7CE-016C40534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60E5-8513-AA47-A17B-37D2C392AEFF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AC656-C53B-7345-9152-210E7AECB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9F484-F88C-A14F-8A1F-7FEA5593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B9C-5372-2048-8E84-BE90E85A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85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_Slide">
  <p:cSld name="Cover_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ge260998f17_2_108"/>
          <p:cNvPicPr preferRelativeResize="0"/>
          <p:nvPr/>
        </p:nvPicPr>
        <p:blipFill rotWithShape="1">
          <a:blip r:embed="rId2">
            <a:alphaModFix/>
          </a:blip>
          <a:srcRect r="4048"/>
          <a:stretch/>
        </p:blipFill>
        <p:spPr>
          <a:xfrm>
            <a:off x="1" y="0"/>
            <a:ext cx="10690088" cy="516081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ge260998f17_2_108"/>
          <p:cNvSpPr/>
          <p:nvPr/>
        </p:nvSpPr>
        <p:spPr>
          <a:xfrm>
            <a:off x="0" y="4197926"/>
            <a:ext cx="12196128" cy="2658353"/>
          </a:xfrm>
          <a:custGeom>
            <a:avLst/>
            <a:gdLst/>
            <a:ahLst/>
            <a:cxnLst/>
            <a:rect l="l" t="t" r="r" b="b"/>
            <a:pathLst>
              <a:path w="9118600" h="1399133" extrusionOk="0">
                <a:moveTo>
                  <a:pt x="0" y="1399133"/>
                </a:moveTo>
                <a:lnTo>
                  <a:pt x="9118600" y="1399133"/>
                </a:lnTo>
                <a:lnTo>
                  <a:pt x="9118600" y="0"/>
                </a:lnTo>
                <a:lnTo>
                  <a:pt x="0" y="0"/>
                </a:lnTo>
                <a:lnTo>
                  <a:pt x="0" y="13991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36"/>
              <a:buFont typeface="Arial"/>
              <a:buNone/>
            </a:pPr>
            <a:endParaRPr sz="3436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" name="Google Shape;18;ge260998f17_2_108"/>
          <p:cNvSpPr txBox="1">
            <a:spLocks noGrp="1"/>
          </p:cNvSpPr>
          <p:nvPr>
            <p:ph type="title"/>
          </p:nvPr>
        </p:nvSpPr>
        <p:spPr>
          <a:xfrm>
            <a:off x="275756" y="5389446"/>
            <a:ext cx="90546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999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599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ge260998f17_2_108"/>
          <p:cNvSpPr txBox="1">
            <a:spLocks noGrp="1"/>
          </p:cNvSpPr>
          <p:nvPr>
            <p:ph type="body" idx="1"/>
          </p:nvPr>
        </p:nvSpPr>
        <p:spPr>
          <a:xfrm>
            <a:off x="275756" y="5922820"/>
            <a:ext cx="9054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999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599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132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6297"/>
              </a:buClr>
              <a:buSzPts val="1333"/>
              <a:buFont typeface="Arial"/>
              <a:buChar char="•"/>
              <a:defRPr sz="1333" b="0" i="0" u="none" strike="noStrike" cap="none">
                <a:solidFill>
                  <a:srgbClr val="32629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0270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167"/>
              <a:buFont typeface="Arial"/>
              <a:buChar char="•"/>
              <a:defRPr sz="1167" b="0" i="0" u="none" strike="noStrike" cap="non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pic>
        <p:nvPicPr>
          <p:cNvPr id="20" name="Google Shape;20;ge260998f17_2_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24109" y="-19555"/>
            <a:ext cx="2881744" cy="689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ge260998f17_2_1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38179" y="3485923"/>
            <a:ext cx="4840771" cy="428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518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7A485-2141-9146-8831-FFC63C8F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4FF6E-5A4B-7B4F-B4EA-D6057597C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AC5EF-2C76-784A-9978-3E8336BCA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60E5-8513-AA47-A17B-37D2C392AEFF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6E19F-3145-E249-8C5D-003A5A562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EF78B-A332-B649-B8D0-D2BAE1E62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B9C-5372-2048-8E84-BE90E85A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77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B27B2-186A-C847-9A1D-3AAA358E5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A76BF-CDB4-934B-86C6-45717D588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C9859-E4FA-B14A-A799-8332957A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60E5-8513-AA47-A17B-37D2C392AEFF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39B7B-E150-124C-A43A-F8F364EA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6258F-8805-1A4D-B644-7760F9C34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B9C-5372-2048-8E84-BE90E85A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1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87591-C33A-354B-90FE-2448E17AF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5B87F-B4E9-4F4D-BCA8-029F69DD4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9EC4F-D5CA-654E-8368-A57D59D81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9155C-20FB-F244-AA84-154FD6B3D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60E5-8513-AA47-A17B-37D2C392AEFF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5961E-5CBC-814A-B29A-E5354A5D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1F1BB-2498-2E4A-8F9F-4D3B4674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B9C-5372-2048-8E84-BE90E85A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8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29C4-9F79-C84E-9293-6DF254CB5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896B1-FBA1-0F45-B595-0009C5FF0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C06D8-8858-8840-BF50-E87B2FC52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ACDC04-CD68-6A42-9A45-0268F6B63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BE97C0-9369-8946-A35B-01F9D18D25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406FE9-9708-2445-823C-EDACCD554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60E5-8513-AA47-A17B-37D2C392AEFF}" type="datetimeFigureOut">
              <a:rPr lang="en-US" smtClean="0"/>
              <a:t>7/2/21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350326-FBEC-0840-8F15-420BEF65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FE7412-1953-D241-8808-FE9AD19A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B9C-5372-2048-8E84-BE90E85A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4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11176-7962-5647-A873-6E6085C17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205827-6908-5D4D-B227-D75A260E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60E5-8513-AA47-A17B-37D2C392AEFF}" type="datetimeFigureOut">
              <a:rPr lang="en-US" smtClean="0"/>
              <a:t>7/2/21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9E231-9D1B-AB4C-A55A-BF39CB54E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470974-71DC-C641-BBF0-3D092D13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B9C-5372-2048-8E84-BE90E85A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10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F1B2EA-0F9D-F343-9254-CD9D47C89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60E5-8513-AA47-A17B-37D2C392AEFF}" type="datetimeFigureOut">
              <a:rPr lang="en-US" smtClean="0"/>
              <a:t>7/2/21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3E870-7296-024E-B9D7-2522D8EE8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5D6FC-C89A-694E-821B-23ED4284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B9C-5372-2048-8E84-BE90E85A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2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13518-B150-D242-AAA0-35BD42E94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466B0-AE4C-4B4D-9B55-0E5851297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82C95-AA8A-784C-8B4E-4F0543601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52358-B1BB-3440-B8CE-A940B0E80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60E5-8513-AA47-A17B-37D2C392AEFF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FA829-7EA3-9747-B2DF-9EEBA2281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940FF-EEDB-3A42-B368-F538C7B08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B9C-5372-2048-8E84-BE90E85A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2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5D1E6-DF4C-E342-8D3C-27D23881B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51DE50-E3A6-3542-BC93-3FB32FAF4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8B5BE-7B48-E840-8FA6-A4C25DAAF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2611F-AB3B-8040-84EF-2026E2E67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60E5-8513-AA47-A17B-37D2C392AEFF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603AF-CF9C-A542-BC99-148C50704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CCE0B-483E-2742-BBD6-17EEB459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B9C-5372-2048-8E84-BE90E85A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5A741B-9CF4-9840-AF51-96134D8BD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FA0F2-9F88-444D-84A1-3EB5A555C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9C37A-4A95-B54B-94B3-B7A8510E9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660E5-8513-AA47-A17B-37D2C392AEFF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5099E-B834-4F4F-96D5-F57AAFD0DF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CE180-2E2A-6940-A9A0-1AE5F4CC7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D8B9C-5372-2048-8E84-BE90E85A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6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ardant/data_science/blob/master/02_DEVELOPMENT/210503_FUSION_FRAGMENTOMICS/00_prepareData.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w.githubusercontent.com/guardant/ghpipeline/master/parameter_sets/Omni/v1.0/Omni1.0_probes.bed?token=AHUW5C2QMF7TPB3PCJFSHEDA4R6Z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260998f17_2_0"/>
          <p:cNvSpPr txBox="1">
            <a:spLocks noGrp="1"/>
          </p:cNvSpPr>
          <p:nvPr>
            <p:ph type="title"/>
          </p:nvPr>
        </p:nvSpPr>
        <p:spPr>
          <a:xfrm>
            <a:off x="275756" y="5389446"/>
            <a:ext cx="90546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999"/>
              </a:buClr>
              <a:buSzPct val="100000"/>
              <a:buFont typeface="Helvetica Neue Light"/>
              <a:buNone/>
            </a:pPr>
            <a:r>
              <a:rPr lang="en-US" dirty="0">
                <a:latin typeface="+mn-lt"/>
              </a:rPr>
              <a:t>Tumor Fraction</a:t>
            </a:r>
            <a:endParaRPr sz="3000" b="0" i="0" u="none" strike="noStrike" cap="none" dirty="0">
              <a:solidFill>
                <a:srgbClr val="005999"/>
              </a:solidFill>
              <a:latin typeface="+mn-l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0" name="Google Shape;100;ge260998f17_2_0"/>
          <p:cNvSpPr txBox="1">
            <a:spLocks noGrp="1"/>
          </p:cNvSpPr>
          <p:nvPr>
            <p:ph type="body" idx="1"/>
          </p:nvPr>
        </p:nvSpPr>
        <p:spPr>
          <a:xfrm>
            <a:off x="275756" y="5922820"/>
            <a:ext cx="9054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rmAutofit/>
          </a:bodyPr>
          <a:lstStyle/>
          <a:p>
            <a:pPr marL="9524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999"/>
              </a:buClr>
              <a:buSzPts val="1500"/>
              <a:buFont typeface="Arial"/>
              <a:buNone/>
            </a:pPr>
            <a:r>
              <a:rPr lang="en-US" dirty="0">
                <a:latin typeface="+mn-lt"/>
              </a:rPr>
              <a:t>Xiang Li</a:t>
            </a:r>
            <a:endParaRPr dirty="0">
              <a:latin typeface="+mn-lt"/>
            </a:endParaRPr>
          </a:p>
        </p:txBody>
      </p:sp>
      <p:sp>
        <p:nvSpPr>
          <p:cNvPr id="101" name="Google Shape;101;ge260998f17_2_0"/>
          <p:cNvSpPr/>
          <p:nvPr/>
        </p:nvSpPr>
        <p:spPr>
          <a:xfrm>
            <a:off x="437323" y="-2425149"/>
            <a:ext cx="10575300" cy="92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19C9A-8E2D-F248-8CB2-231370CDF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B78E9E-ACAE-E646-84D4-EC08F17DA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974" y="1027906"/>
            <a:ext cx="5220238" cy="43616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C4AF464-0C91-ED49-96C9-59E004FBE7A1}"/>
              </a:ext>
            </a:extLst>
          </p:cNvPr>
          <p:cNvSpPr/>
          <p:nvPr/>
        </p:nvSpPr>
        <p:spPr>
          <a:xfrm>
            <a:off x="590549" y="2004555"/>
            <a:ext cx="60674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Hypothesis: </a:t>
            </a:r>
          </a:p>
          <a:p>
            <a:r>
              <a:rPr lang="en-US" dirty="0">
                <a:latin typeface="+mn-lt"/>
              </a:rPr>
              <a:t>1. Differences in fragment lengths of circulating DNA could be exploited to enhance sensitivity for detecting the presence of </a:t>
            </a:r>
            <a:r>
              <a:rPr lang="en-US" dirty="0" err="1">
                <a:latin typeface="+mn-lt"/>
              </a:rPr>
              <a:t>ctDNA</a:t>
            </a:r>
            <a:r>
              <a:rPr lang="en-US" dirty="0">
                <a:latin typeface="+mn-lt"/>
              </a:rPr>
              <a:t> and for noninvasive genomic analysis of cancer.</a:t>
            </a:r>
          </a:p>
          <a:p>
            <a:r>
              <a:rPr lang="en-US" dirty="0">
                <a:effectLst/>
                <a:latin typeface="+mn-lt"/>
              </a:rPr>
              <a:t>2. </a:t>
            </a:r>
            <a:r>
              <a:rPr lang="en-US" dirty="0">
                <a:latin typeface="+mn-lt"/>
              </a:rPr>
              <a:t>Fragment size analysis and selective sequencing of specific fragment sizes can boost </a:t>
            </a:r>
            <a:r>
              <a:rPr lang="en-US" dirty="0" err="1">
                <a:latin typeface="+mn-lt"/>
              </a:rPr>
              <a:t>ctDNA</a:t>
            </a:r>
            <a:r>
              <a:rPr lang="en-US" dirty="0">
                <a:latin typeface="+mn-lt"/>
              </a:rPr>
              <a:t> detection and could complement or provide an alternative to deeper sequencing of </a:t>
            </a:r>
            <a:r>
              <a:rPr lang="en-US" dirty="0" err="1">
                <a:latin typeface="+mn-lt"/>
              </a:rPr>
              <a:t>cfDNA</a:t>
            </a:r>
            <a:endParaRPr lang="en-US" dirty="0">
              <a:latin typeface="+mn-lt"/>
            </a:endParaRPr>
          </a:p>
          <a:p>
            <a:endParaRPr lang="en-US" dirty="0">
              <a:effectLst/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689C07-8D56-D347-A251-5E54FCF3287D}"/>
              </a:ext>
            </a:extLst>
          </p:cNvPr>
          <p:cNvSpPr/>
          <p:nvPr/>
        </p:nvSpPr>
        <p:spPr>
          <a:xfrm>
            <a:off x="143142" y="5822016"/>
            <a:ext cx="91249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228600">
              <a:buSzPts val="1400"/>
              <a:defRPr/>
            </a:pPr>
            <a:r>
              <a:rPr lang="en-US" dirty="0">
                <a:latin typeface="+mn-lt"/>
              </a:rPr>
              <a:t>Ref: </a:t>
            </a:r>
            <a:r>
              <a:rPr lang="en-US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Enhanced detection of circulating tumor DNA by fragment size analysis. 2016 SCIENCE TRANSLATIONAL MEDICINE</a:t>
            </a:r>
          </a:p>
          <a:p>
            <a:endParaRPr lang="en-US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19490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Plan (06/29/2021):</a:t>
            </a:r>
            <a:br>
              <a:rPr lang="en-US" dirty="0"/>
            </a:br>
            <a:endParaRPr dirty="0"/>
          </a:p>
        </p:txBody>
      </p:sp>
      <p:sp>
        <p:nvSpPr>
          <p:cNvPr id="107" name="Google Shape;10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spcBef>
                <a:spcPts val="0"/>
              </a:spcBef>
              <a:buSzPts val="2800"/>
            </a:pPr>
            <a:r>
              <a:rPr lang="en-US" dirty="0">
                <a:latin typeface="+mn-lt"/>
              </a:rPr>
              <a:t>Generate </a:t>
            </a:r>
            <a:r>
              <a:rPr lang="en-US" dirty="0"/>
              <a:t>Feature (Fragment Size): </a:t>
            </a:r>
            <a:endParaRPr lang="en-US" dirty="0">
              <a:latin typeface="+mn-lt"/>
            </a:endParaRP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>
                <a:latin typeface="+mn-lt"/>
              </a:rPr>
              <a:t>(</a:t>
            </a:r>
            <a:r>
              <a:rPr lang="en-US" dirty="0">
                <a:solidFill>
                  <a:srgbClr val="00B050"/>
                </a:solidFill>
                <a:latin typeface="+mn-lt"/>
              </a:rPr>
              <a:t>Done</a:t>
            </a:r>
            <a:r>
              <a:rPr lang="en-US" dirty="0">
                <a:latin typeface="+mn-lt"/>
              </a:rPr>
              <a:t>)Get a table of molecules fragment size distribution.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sz="1400" dirty="0">
                <a:latin typeface="+mn-lt"/>
                <a:hlinkClick r:id="rId3"/>
              </a:rPr>
              <a:t>https://github.com/guardant/data_science/blob/master/02_DEVELOPMENT/210503_FUSION_FRAGMENTOMICS/00_prepareData.R</a:t>
            </a:r>
            <a:endParaRPr lang="en-US" sz="1400" dirty="0">
              <a:latin typeface="+mn-lt"/>
            </a:endParaRPr>
          </a:p>
          <a:p>
            <a:pPr lvl="1">
              <a:spcBef>
                <a:spcPts val="0"/>
              </a:spcBef>
              <a:buSzPts val="2800"/>
            </a:pPr>
            <a:r>
              <a:rPr lang="en-US" sz="1800" dirty="0"/>
              <a:t>Now working with test data, considering switch to full data set Soon.</a:t>
            </a:r>
          </a:p>
          <a:p>
            <a:pPr lvl="1">
              <a:spcBef>
                <a:spcPts val="0"/>
              </a:spcBef>
              <a:buSzPts val="2800"/>
            </a:pPr>
            <a:r>
              <a:rPr lang="en-US" sz="1800" dirty="0"/>
              <a:t>Run R script (row178), </a:t>
            </a:r>
            <a:r>
              <a:rPr lang="en-US" sz="1800" dirty="0">
                <a:latin typeface="+mn-lt"/>
              </a:rPr>
              <a:t>Where:</a:t>
            </a:r>
          </a:p>
          <a:p>
            <a:pPr marL="1600200" lvl="3" indent="-228600">
              <a:spcBef>
                <a:spcPts val="0"/>
              </a:spcBef>
              <a:buSzPts val="2800"/>
            </a:pPr>
            <a:r>
              <a:rPr lang="en-US" sz="1600" dirty="0" err="1">
                <a:latin typeface="+mn-lt"/>
              </a:rPr>
              <a:t>wg_bed_file</a:t>
            </a:r>
            <a:r>
              <a:rPr lang="en-US" sz="1600" dirty="0">
                <a:latin typeface="+mn-lt"/>
              </a:rPr>
              <a:t>: </a:t>
            </a:r>
            <a:r>
              <a:rPr lang="en-US" sz="700" dirty="0">
                <a:latin typeface="+mn-lt"/>
                <a:hlinkClick r:id="rId4"/>
              </a:rPr>
              <a:t>https://raw.githubusercontent.com/guardant/ghpipeline/master/parameter_sets/Omni/v1.0/Omni1.0_probes.bed?token=AHUW5C2QMF7TPB3PCJFSHEDA4R6ZC</a:t>
            </a:r>
            <a:endParaRPr lang="en-US" sz="700" dirty="0">
              <a:latin typeface="+mn-lt"/>
            </a:endParaRPr>
          </a:p>
          <a:p>
            <a:pPr marL="1600200" lvl="3" indent="-228600">
              <a:spcBef>
                <a:spcPts val="0"/>
              </a:spcBef>
              <a:buSzPts val="2800"/>
            </a:pPr>
            <a:r>
              <a:rPr lang="en-US" sz="1600" dirty="0" err="1">
                <a:latin typeface="+mn-lt"/>
              </a:rPr>
              <a:t>reference_file</a:t>
            </a:r>
            <a:r>
              <a:rPr lang="en-US" sz="1600" dirty="0">
                <a:latin typeface="+mn-lt"/>
              </a:rPr>
              <a:t> = /</a:t>
            </a:r>
            <a:r>
              <a:rPr lang="en-US" sz="1600" dirty="0" err="1">
                <a:latin typeface="+mn-lt"/>
              </a:rPr>
              <a:t>ghess</a:t>
            </a:r>
            <a:r>
              <a:rPr lang="en-US" sz="1600" dirty="0">
                <a:latin typeface="+mn-lt"/>
              </a:rPr>
              <a:t>/shared/ref/</a:t>
            </a:r>
            <a:r>
              <a:rPr lang="en-US" sz="1600" dirty="0" err="1">
                <a:latin typeface="+mn-lt"/>
              </a:rPr>
              <a:t>genome.fa</a:t>
            </a:r>
            <a:r>
              <a:rPr lang="en-US" sz="1600" dirty="0">
                <a:latin typeface="+mn-lt"/>
              </a:rPr>
              <a:t>.  (hg19)</a:t>
            </a:r>
          </a:p>
          <a:p>
            <a:pPr marL="1600200" lvl="3" indent="-228600">
              <a:spcBef>
                <a:spcPts val="0"/>
              </a:spcBef>
              <a:buSzPts val="2800"/>
            </a:pPr>
            <a:r>
              <a:rPr lang="en-US" sz="1600" dirty="0" err="1">
                <a:latin typeface="+mn-lt"/>
              </a:rPr>
              <a:t>max_size</a:t>
            </a:r>
            <a:r>
              <a:rPr lang="en-US" sz="1600" dirty="0">
                <a:latin typeface="+mn-lt"/>
              </a:rPr>
              <a:t> = 500 (molecule max size)</a:t>
            </a:r>
          </a:p>
          <a:p>
            <a:pPr lvl="3">
              <a:spcBef>
                <a:spcPts val="0"/>
              </a:spcBef>
              <a:buSzPts val="2800"/>
            </a:pPr>
            <a:r>
              <a:rPr lang="en-US" sz="1600" dirty="0">
                <a:latin typeface="+mn-lt"/>
              </a:rPr>
              <a:t>folder with molecule </a:t>
            </a:r>
            <a:r>
              <a:rPr lang="en-US" sz="1600" dirty="0" err="1">
                <a:latin typeface="+mn-lt"/>
              </a:rPr>
              <a:t>fiules</a:t>
            </a:r>
            <a:br>
              <a:rPr lang="en-US" sz="1600" dirty="0">
                <a:latin typeface="+mn-lt"/>
              </a:rPr>
            </a:br>
            <a:r>
              <a:rPr lang="en-US" sz="1100" dirty="0">
                <a:latin typeface="+mn-lt"/>
              </a:rPr>
              <a:t>/</a:t>
            </a:r>
            <a:r>
              <a:rPr lang="en-US" sz="1100" dirty="0" err="1">
                <a:latin typeface="+mn-lt"/>
              </a:rPr>
              <a:t>ghds</a:t>
            </a:r>
            <a:r>
              <a:rPr lang="en-US" sz="1100" dirty="0">
                <a:latin typeface="+mn-lt"/>
              </a:rPr>
              <a:t>/groups/bioinformatics/02_DEVELOPMENT/210503_FUSION_FRAGMENTOMICS/</a:t>
            </a:r>
            <a:r>
              <a:rPr lang="en-US" sz="1100" dirty="0" err="1">
                <a:latin typeface="+mn-lt"/>
              </a:rPr>
              <a:t>clinical_samples</a:t>
            </a:r>
            <a:r>
              <a:rPr lang="en-US" sz="1100" dirty="0">
                <a:latin typeface="+mn-lt"/>
              </a:rPr>
              <a:t>/</a:t>
            </a:r>
            <a:r>
              <a:rPr lang="en-US" sz="1100" dirty="0" err="1">
                <a:latin typeface="+mn-lt"/>
              </a:rPr>
              <a:t>molecule_counts</a:t>
            </a:r>
            <a:endParaRPr lang="en-US" dirty="0">
              <a:latin typeface="+mn-l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+mn-lt"/>
              </a:rPr>
              <a:t>Data dimension reduction</a:t>
            </a:r>
          </a:p>
          <a:p>
            <a:pPr lvl="1">
              <a:spcBef>
                <a:spcPts val="0"/>
              </a:spcBef>
              <a:buSzPts val="2800"/>
            </a:pPr>
            <a:r>
              <a:rPr lang="en-US" dirty="0">
                <a:latin typeface="+mn-lt"/>
              </a:rPr>
              <a:t>Working </a:t>
            </a:r>
            <a:r>
              <a:rPr lang="en-US" dirty="0"/>
              <a:t>Path:</a:t>
            </a:r>
          </a:p>
          <a:p>
            <a:pPr marL="914400" lvl="2" indent="0">
              <a:spcBef>
                <a:spcPts val="0"/>
              </a:spcBef>
              <a:buSzPts val="2800"/>
              <a:buNone/>
            </a:pPr>
            <a:r>
              <a:rPr lang="en-US" dirty="0"/>
              <a:t>/</a:t>
            </a:r>
            <a:r>
              <a:rPr lang="en-US" dirty="0" err="1"/>
              <a:t>ghds</a:t>
            </a:r>
            <a:r>
              <a:rPr lang="en-US" dirty="0"/>
              <a:t>/groups/algorithms/projects/</a:t>
            </a:r>
            <a:r>
              <a:rPr lang="en-US" dirty="0" err="1"/>
              <a:t>Study_Fragment_Size</a:t>
            </a:r>
            <a:r>
              <a:rPr lang="en-US" dirty="0"/>
              <a:t>/	</a:t>
            </a:r>
            <a:endParaRPr lang="en-US" dirty="0">
              <a:latin typeface="+mn-lt"/>
            </a:endParaRPr>
          </a:p>
          <a:p>
            <a:pPr lvl="1">
              <a:spcBef>
                <a:spcPts val="0"/>
              </a:spcBef>
              <a:buSzPts val="2800"/>
            </a:pPr>
            <a:r>
              <a:rPr lang="en-US" dirty="0">
                <a:highlight>
                  <a:srgbClr val="FFFF00"/>
                </a:highlight>
                <a:latin typeface="+mn-lt"/>
              </a:rPr>
              <a:t>Need samples of tumor &amp; non-tumor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Build Predictor</a:t>
            </a:r>
            <a:endParaRPr dirty="0">
              <a:latin typeface="+mn-lt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47CF-9786-0047-B99E-A54DF6661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657" y="231949"/>
            <a:ext cx="10515600" cy="1325563"/>
          </a:xfrm>
        </p:spPr>
        <p:txBody>
          <a:bodyPr/>
          <a:lstStyle/>
          <a:p>
            <a:r>
              <a:rPr lang="en-US" dirty="0"/>
              <a:t>Fragment Size Distribution</a:t>
            </a:r>
            <a:br>
              <a:rPr lang="en-US" dirty="0"/>
            </a:br>
            <a:r>
              <a:rPr lang="en-US" sz="3200" dirty="0"/>
              <a:t>Test on A035043401.molecule_table.tsv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E71B99B-ACFC-A64E-9209-72080E35D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082971"/>
              </p:ext>
            </p:extLst>
          </p:nvPr>
        </p:nvGraphicFramePr>
        <p:xfrm>
          <a:off x="2095500" y="1699865"/>
          <a:ext cx="6604000" cy="2204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55265261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740295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98591499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50808319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52118323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07289092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10903032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81044564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chrom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start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num_molecules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num_reads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mean_mapq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cg_count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bin_idx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46694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156785323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156785748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249783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156785323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156785752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57079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156785323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156785921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68380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156785324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156785765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13966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156785349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156785745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395067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156785349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156785879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6234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156785351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156785720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35910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156785351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156785761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22781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156785365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156785708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602516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91489256-B654-1743-9570-EE4B62E66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0" y="4502786"/>
            <a:ext cx="4000500" cy="14351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52A5D7-26BD-2040-87C3-FC0093D6B11C}"/>
              </a:ext>
            </a:extLst>
          </p:cNvPr>
          <p:cNvSpPr/>
          <p:nvPr/>
        </p:nvSpPr>
        <p:spPr>
          <a:xfrm>
            <a:off x="622657" y="4982646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Done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A4E293-2FB3-7A49-B5E5-14B2E5329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919" y="4056092"/>
            <a:ext cx="2968033" cy="222244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F299D6B-F373-9245-BD34-71BC7DBAC2DE}"/>
              </a:ext>
            </a:extLst>
          </p:cNvPr>
          <p:cNvSpPr/>
          <p:nvPr/>
        </p:nvSpPr>
        <p:spPr>
          <a:xfrm>
            <a:off x="636704" y="2406360"/>
            <a:ext cx="673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From</a:t>
            </a:r>
          </a:p>
        </p:txBody>
      </p:sp>
    </p:spTree>
    <p:extLst>
      <p:ext uri="{BB962C8B-B14F-4D97-AF65-F5344CB8AC3E}">
        <p14:creationId xmlns:p14="http://schemas.microsoft.com/office/powerpoint/2010/main" val="3077201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58F41-DEB2-FC42-9D70-D21E9A882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Chunksize</a:t>
            </a:r>
            <a:r>
              <a:rPr lang="en-US" dirty="0"/>
              <a:t>: 10**3~10**5 no difference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E48FEB-6A18-F646-A941-1CE9F1109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6732" y="2496343"/>
            <a:ext cx="48260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976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5448-F0BF-FB46-AF74-335F0E933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Data(500 samples)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1FB3E-D010-EC41-9379-873B681DF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ghds</a:t>
            </a:r>
            <a:r>
              <a:rPr lang="en-US" dirty="0"/>
              <a:t>/groups/bioinformatics/02_DEVELOPMENT/200830_GHCNVWG_PIPELINE/results/210608_CLINICAL_SAMPLES_V0.5/</a:t>
            </a:r>
            <a:r>
              <a:rPr lang="en-US" dirty="0" err="1"/>
              <a:t>processed_samples</a:t>
            </a:r>
            <a:r>
              <a:rPr lang="en-US" dirty="0"/>
              <a:t>/List_of_testing_samples_4TF_training.210630.tsv</a:t>
            </a:r>
          </a:p>
          <a:p>
            <a:endParaRPr lang="en-US" dirty="0"/>
          </a:p>
          <a:p>
            <a:r>
              <a:rPr lang="en-US" dirty="0"/>
              <a:t>Column 'type' contains 2 entries: </a:t>
            </a:r>
          </a:p>
          <a:p>
            <a:pPr lvl="1"/>
            <a:r>
              <a:rPr lang="en-US" dirty="0"/>
              <a:t>TND (TF=0)</a:t>
            </a:r>
          </a:p>
          <a:p>
            <a:pPr lvl="1"/>
            <a:r>
              <a:rPr lang="en-US" dirty="0"/>
              <a:t>Clinical (TF &gt; 0) </a:t>
            </a:r>
          </a:p>
        </p:txBody>
      </p:sp>
    </p:spTree>
    <p:extLst>
      <p:ext uri="{BB962C8B-B14F-4D97-AF65-F5344CB8AC3E}">
        <p14:creationId xmlns:p14="http://schemas.microsoft.com/office/powerpoint/2010/main" val="3884620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14735-8D7E-5244-87FA-169DFB8EC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E73915-4CD8-C647-B876-FB9BC14AD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926" y="2706378"/>
            <a:ext cx="6227763" cy="86351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E1AE3A6-1692-4344-846F-8EBA3DF42B41}"/>
              </a:ext>
            </a:extLst>
          </p:cNvPr>
          <p:cNvSpPr/>
          <p:nvPr/>
        </p:nvSpPr>
        <p:spPr>
          <a:xfrm>
            <a:off x="838200" y="3657600"/>
            <a:ext cx="10668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D1C1D"/>
                </a:solidFill>
                <a:latin typeface="Slack-Lato"/>
              </a:rPr>
              <a:t>Some update to share,</a:t>
            </a:r>
            <a:br>
              <a:rPr lang="en-US" dirty="0">
                <a:solidFill>
                  <a:srgbClr val="1D1C1D"/>
                </a:solidFill>
                <a:latin typeface="Slack-Lato"/>
              </a:rPr>
            </a:br>
            <a:endParaRPr lang="en-US" dirty="0">
              <a:solidFill>
                <a:srgbClr val="1D1C1D"/>
              </a:solidFill>
              <a:latin typeface="Slack-Lato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1D1C1D"/>
                </a:solidFill>
                <a:latin typeface="Slack-Lato"/>
              </a:rPr>
              <a:t>I solved the issues by generating these </a:t>
            </a:r>
            <a:r>
              <a:rPr lang="en-US" dirty="0" err="1">
                <a:solidFill>
                  <a:srgbClr val="1D1C1D"/>
                </a:solidFill>
                <a:latin typeface="Slack-Lato"/>
              </a:rPr>
              <a:t>qsub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 *.</a:t>
            </a:r>
            <a:r>
              <a:rPr lang="en-US" dirty="0" err="1">
                <a:solidFill>
                  <a:srgbClr val="1D1C1D"/>
                </a:solidFill>
                <a:latin typeface="Slack-Lato"/>
              </a:rPr>
              <a:t>sh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 through python.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1D1C1D"/>
                </a:solidFill>
                <a:latin typeface="Slack-Lato"/>
              </a:rPr>
              <a:t>And I ran 500 samples and get 491 results of </a:t>
            </a:r>
            <a:r>
              <a:rPr lang="en-US" dirty="0" err="1">
                <a:solidFill>
                  <a:srgbClr val="1D1C1D"/>
                </a:solidFill>
                <a:latin typeface="Slack-Lato"/>
              </a:rPr>
              <a:t>molecule.table.tcv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 (around 700GBs). (Will take a look at the rest 9 samples and why it failed. Later. )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1D1C1D"/>
                </a:solidFill>
                <a:latin typeface="Slack-Lato"/>
              </a:rPr>
              <a:t>Then I apply the python module to extract Fragment Size distribution.  (Now received around 200 samples. At least I can start to do the following predictor building. )</a:t>
            </a:r>
          </a:p>
          <a:p>
            <a:r>
              <a:rPr lang="en-US" b="1" dirty="0">
                <a:solidFill>
                  <a:srgbClr val="1D1C1D"/>
                </a:solidFill>
                <a:latin typeface="Slack-Lato"/>
              </a:rPr>
              <a:t>       Some Issues here about the over load of HPC. (I received more than 400% in the load columns from HPC Cluster Monitor, then I </a:t>
            </a:r>
            <a:r>
              <a:rPr lang="en-US" b="1" dirty="0" err="1">
                <a:solidFill>
                  <a:srgbClr val="1D1C1D"/>
                </a:solidFill>
                <a:latin typeface="Slack-Lato"/>
              </a:rPr>
              <a:t>qdel</a:t>
            </a:r>
            <a:r>
              <a:rPr lang="en-US" b="1" dirty="0">
                <a:solidFill>
                  <a:srgbClr val="1D1C1D"/>
                </a:solidFill>
                <a:latin typeface="Slack-Lato"/>
              </a:rPr>
              <a:t> the job.)</a:t>
            </a:r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0085FD65-B076-A74F-A875-59054421DB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CD09E273-4556-E643-AE52-3FFD7D201F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710EA5-8417-8B4E-BBB8-4454AFB74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93" y="1397397"/>
            <a:ext cx="5550695" cy="124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06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829E4-6866-D741-ADE4-BC0D2E170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Failed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A3A0A7E-9B67-444B-AFB6-A71D817D1F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27815"/>
              </p:ext>
            </p:extLst>
          </p:nvPr>
        </p:nvGraphicFramePr>
        <p:xfrm>
          <a:off x="3206750" y="2228850"/>
          <a:ext cx="5778500" cy="4114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24086898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49750223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46850947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70130264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3039861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4209729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065253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5098061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0.51386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A034884001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xili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Eqw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18:09:19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82518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5098062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0.51386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A034608701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xili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Eqw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18:09:19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1069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5098063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0.51386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A033165801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xili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Eqw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18:09:19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86547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5098292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0.51386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A034462101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xili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Eqw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18:09:25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8947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5098293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0.51386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A033918601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xili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Eqw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18:09:25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26744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5098302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0.51386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A034337201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xili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Eqw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18:09:25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938699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5098303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0.51386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A034931601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xili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Eqw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18:09:25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26769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5098304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0.51386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A035291401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xili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Eqw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18:09:25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4106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5098305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0.51386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A033376101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xili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Eqw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18:09:25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269225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5098306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0.51386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A033657201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xili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Eqw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18:09:25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309554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5098307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0.51386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A034793101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xili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Eqw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18:09:25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026997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5098308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0.51386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A034377101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xili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Eqw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18:09:25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089563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5098309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0.51386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A035149201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xili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Eqw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18:09:25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04077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5098310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0.51386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A033880001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xili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Eqw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18:09:25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65180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5098311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0.51386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A033920601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xili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Eqw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18:09:25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16808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5098312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0.51386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A034580801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xili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Eqw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18:09:25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96976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5098313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0.51386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A035051101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xili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Eqw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18:09:25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30527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5098314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0.51386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A034441701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xili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Eqw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18:09:25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1145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061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3822</TotalTime>
  <Words>745</Words>
  <Application>Microsoft Macintosh PowerPoint</Application>
  <PresentationFormat>Widescreen</PresentationFormat>
  <Paragraphs>250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Helvetica Neue Light</vt:lpstr>
      <vt:lpstr>Menlo</vt:lpstr>
      <vt:lpstr>Slack-Lato</vt:lpstr>
      <vt:lpstr>Office Theme</vt:lpstr>
      <vt:lpstr>Tumor Fraction</vt:lpstr>
      <vt:lpstr>Background</vt:lpstr>
      <vt:lpstr>Plan (06/29/2021): </vt:lpstr>
      <vt:lpstr>Fragment Size Distribution Test on A035043401.molecule_table.tsv</vt:lpstr>
      <vt:lpstr>Chunksize: 10**3~10**5 no difference</vt:lpstr>
      <vt:lpstr>Training Data(500 samples)</vt:lpstr>
      <vt:lpstr>Records</vt:lpstr>
      <vt:lpstr>Samples Failed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Xiang Li</dc:creator>
  <cp:lastModifiedBy>Xiang Li</cp:lastModifiedBy>
  <cp:revision>27</cp:revision>
  <dcterms:created xsi:type="dcterms:W3CDTF">2021-06-30T01:09:11Z</dcterms:created>
  <dcterms:modified xsi:type="dcterms:W3CDTF">2021-07-02T17:23:59Z</dcterms:modified>
</cp:coreProperties>
</file>