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9" r:id="rId14"/>
    <p:sldId id="267" r:id="rId15"/>
    <p:sldId id="271" r:id="rId16"/>
    <p:sldId id="272" r:id="rId17"/>
    <p:sldId id="270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F8AB-B543-C14E-B895-BF3EB6E574EF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</p14:sldIdLst>
        </p14:section>
        <p14:section name="Work_From_Ravi" id="{F96B37FC-92C7-C34D-BEA6-B03308E9D8CB}">
          <p14:sldIdLst>
            <p14:sldId id="268"/>
            <p14:sldId id="266"/>
            <p14:sldId id="269"/>
            <p14:sldId id="267"/>
            <p14:sldId id="271"/>
            <p14:sldId id="272"/>
            <p14:sldId id="270"/>
            <p14:sldId id="274"/>
            <p14:sldId id="276"/>
            <p14:sldId id="275"/>
            <p14:sldId id="277"/>
          </p14:sldIdLst>
        </p14:section>
        <p14:section name="AWS" id="{50EED230-45D8-6845-9FCE-725B010CAF3A}">
          <p14:sldIdLst>
            <p14:sldId id="278"/>
          </p14:sldIdLst>
        </p14:section>
        <p14:section name="Default Section" id="{3156BE32-9114-7D47-A5D1-912D012EEB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9"/>
    <p:restoredTop sz="73973"/>
  </p:normalViewPr>
  <p:slideViewPr>
    <p:cSldViewPr snapToGrid="0" snapToObjects="1">
      <p:cViewPr>
        <p:scale>
          <a:sx n="97" d="100"/>
          <a:sy n="97" d="100"/>
        </p:scale>
        <p:origin x="5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0409-52BE-F544-81FC-C51B7C4F3A68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057E-89DA-564D-BD07-6DD635C6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89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057E-89DA-564D-BD07-6DD635C623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ARTIFACTORY_USERNAME=</a:t>
            </a:r>
            <a:r>
              <a:rPr lang="en-US" dirty="0" err="1"/>
              <a:t>ghbi_service</a:t>
            </a:r>
            <a:br>
              <a:rPr lang="en-US" dirty="0"/>
            </a:br>
            <a:r>
              <a:rPr lang="en-US" dirty="0"/>
              <a:t>ARTIFACTORY_PASSWORD=Password123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057E-89DA-564D-BD07-6DD635C623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05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75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0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048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056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31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78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ARTIFACTORY_USERNAME=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ghbi_service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ARTIFACTORY_PASSWORD=Password123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057E-89DA-564D-BD07-6DD635C623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248-D57B-F949-AC1C-81A2C288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4E52E-2DEB-924C-9376-D4D2DEE7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99F-774B-0247-8A95-AD1DF3BF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39C-86FB-2046-B0B7-5ACDA035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B09F-699C-1A4B-B57C-8837D19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27A-C409-4249-B8F3-3F94A43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EC4EE-CA33-F544-9AF3-6535F8DC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D1AB-8F80-294B-AAE6-E9BE8FA4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4871-BE9E-C348-AAD8-ACE107F6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CB6A-791C-E149-8E51-88CF839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D217-CB7B-B24D-A1FE-AF46A227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AAAB5-6BA8-1C42-B844-D0B50502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ECA3-D534-6849-B472-EE655387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3E5-444A-5D40-AA74-C31F347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920C-0B3E-7747-ACEF-CEE1176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D78-7871-BA4B-98CE-9DD1F5EF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2C3-55C2-C446-A2DE-15613C79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97A2-7D6F-9C4B-9A97-C525386B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16E5-6AA2-784B-BF25-29A0F896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C733-D78A-1B45-B56C-B39BD50C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54F6-0911-494C-B379-2AD8D07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245D-29C7-0C4C-B999-9951930B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2CBD-6CF7-6A47-B2AD-45A5DEF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0194-F496-4C40-9776-12F2F3C5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A7D0-8707-FD47-8FDD-24AF9830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291-53D2-F549-BF77-0B46C530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1FAE-941A-C449-BA46-831708CA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1FE5-5A22-594C-B08C-AE69B35E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CD6F-5974-9D47-A470-10AB336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9C18-3B4C-0A42-BE35-1AC50FA3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DB0B-CF4E-9948-8E65-71DC283B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C2C-4DCC-1D41-828D-B598130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E2A6-F2D3-6E44-B07A-EFC3DA7A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C8EE9-1B67-8541-AC69-D2D62A14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B34CB-21B5-0B47-BBA9-67EDDB13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E5247-0079-8548-8EA6-9ACC6B1A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E82E9-53A4-2A46-AF16-A8996096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DF34-9F50-964A-8287-1F7CD421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ECCA-1986-C140-BAC2-ED0F30B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1A5-586A-BA4A-BCAC-F554913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9B941-66A4-684E-9C60-2C6941C4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B6391-221E-6948-912E-FC99600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CA30-852B-1145-A8DE-D21A6578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864D4-6848-9840-8EF3-5AF0873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98E2A-48E8-1442-B8C1-A4DD62F3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C658-D34B-E146-9BA0-D80CD4C6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AE2-B978-2F4C-AA29-6575264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730E-45FD-E646-AC1A-84D2ED31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6463-CB56-AC4B-B5CF-8A96BC7C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7A4D-3A71-C448-9962-AC57E81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058B-401C-0443-9336-AF979CB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BBEB-F9BA-0E47-BDBC-03151DCE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A5D-E40A-5D46-8E96-A6679739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458D7-0A49-4741-BDFC-948CE466A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D77D-B0F7-C842-A4E4-E292875F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BC6D-7CC0-8F4F-A3E5-BEFF924C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67E06-9694-6149-B1FD-7BC9B5C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FBC4-FB9F-EC45-A5BD-F60B6D9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F6B0C-AA30-DE42-BACB-D5BC0D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367C-1C76-FE48-8B50-3643A3E3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0ECE-BA5E-9344-AE55-B5D75772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DCE2-A685-AB47-931F-31D8ECA7B24B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948-D975-C04B-A7C1-C269F7B03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5E16-8D22-D242-B65D-968E37EC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ardant/ccbi/tree/non_human/src/python/non_hum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ardanthealth.atlassian.net/wiki/spaces/~698448339/pages/2215479869/BIP4+tutorial+and+ti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ardanthealth.atlassian.net/wiki/spaces/BIP40/pages/1329139699/BIP+4.0+dev+resources+and+how-to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vcf.readthedocs.io/en/late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uardanthealth.atlassian.net/wiki/spaces/BIP40/pages/2501672967/By+steps+Build+BIP4.0+modu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Li, 07/02/2021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7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head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/shared/ref/</a:t>
            </a:r>
            <a:r>
              <a:rPr lang="en-US" dirty="0" err="1">
                <a:latin typeface="+mn-lt"/>
              </a:rPr>
              <a:t>genome.fa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&gt;1 </a:t>
            </a:r>
            <a:r>
              <a:rPr lang="en-US" dirty="0" err="1">
                <a:latin typeface="+mn-lt"/>
              </a:rPr>
              <a:t>dna:chromosome</a:t>
            </a:r>
            <a:r>
              <a:rPr lang="en-US" dirty="0">
                <a:latin typeface="+mn-lt"/>
              </a:rPr>
              <a:t> chromosome:GRCh37:1:1:249250621:1 REF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Directly download from UCSC</a:t>
            </a:r>
          </a:p>
          <a:p>
            <a:r>
              <a:rPr lang="en-US" dirty="0">
                <a:latin typeface="+mn-lt"/>
              </a:rPr>
              <a:t>&gt;chr1</a:t>
            </a:r>
          </a:p>
          <a:p>
            <a:r>
              <a:rPr lang="en-US" dirty="0">
                <a:latin typeface="+mn-lt"/>
              </a:rPr>
              <a:t>NNNNNNNNNNNNNNNNNNNNNNNNNNNNNNNNNNNNNNNNNNNNNNNNNN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2377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4FFE-25C6-344E-94E5-41A47D61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659D-CD5E-CE42-B8A9-43934F3D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900 samples in mystic (Fine)</a:t>
            </a:r>
          </a:p>
          <a:p>
            <a:r>
              <a:rPr lang="en-US" dirty="0"/>
              <a:t> for oldt_set1 several contaminations</a:t>
            </a:r>
          </a:p>
          <a:p>
            <a:pPr lvl="1"/>
            <a:r>
              <a:rPr lang="en-US" sz="2000" dirty="0"/>
              <a:t>One of the samples that takes a really long time: A033637501 in oldt_set1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ghess</a:t>
            </a:r>
            <a:r>
              <a:rPr lang="en-US" sz="2000" dirty="0"/>
              <a:t>/groups/algorithms/projects/</a:t>
            </a:r>
            <a:r>
              <a:rPr lang="en-US" sz="2000" dirty="0" err="1"/>
              <a:t>non_human_contamination</a:t>
            </a:r>
            <a:r>
              <a:rPr lang="en-US" sz="2000" dirty="0"/>
              <a:t>/results/oldt_set1/A033637501_qsub.sh</a:t>
            </a:r>
          </a:p>
        </p:txBody>
      </p:sp>
    </p:spTree>
    <p:extLst>
      <p:ext uri="{BB962C8B-B14F-4D97-AF65-F5344CB8AC3E}">
        <p14:creationId xmlns:p14="http://schemas.microsoft.com/office/powerpoint/2010/main" val="269110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2B2-FF83-6248-BF53-71D8F4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012-3699-1B4D-BD3F-0AF8328F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working version to git (Ravi): </a:t>
            </a:r>
          </a:p>
          <a:p>
            <a:pPr lvl="2"/>
            <a:r>
              <a:rPr lang="en-US" u="sng" dirty="0">
                <a:latin typeface="+mn-lt"/>
                <a:hlinkClick r:id="rId2"/>
              </a:rPr>
              <a:t>https://github.com/guardant/ccbi/tree/non_human/src/python/non_human</a:t>
            </a:r>
            <a:endParaRPr lang="en-US" u="sng" dirty="0">
              <a:latin typeface="+mn-lt"/>
            </a:endParaRPr>
          </a:p>
          <a:p>
            <a:r>
              <a:rPr lang="en-US" dirty="0">
                <a:latin typeface="+mn-lt"/>
              </a:rPr>
              <a:t>Currently processing a set of 256 samples. The outputs will go here:</a:t>
            </a:r>
          </a:p>
          <a:p>
            <a:pPr lvl="2"/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ghess</a:t>
            </a:r>
            <a:r>
              <a:rPr lang="en-US" dirty="0">
                <a:latin typeface="+mn-lt"/>
              </a:rPr>
              <a:t>/groups/algorithms/projects/</a:t>
            </a:r>
            <a:r>
              <a:rPr lang="en-US" dirty="0" err="1">
                <a:latin typeface="+mn-lt"/>
              </a:rPr>
              <a:t>non_human_contamination</a:t>
            </a:r>
            <a:r>
              <a:rPr lang="en-US" dirty="0">
                <a:latin typeface="+mn-lt"/>
              </a:rPr>
              <a:t>/results/av_set1</a:t>
            </a:r>
          </a:p>
          <a:p>
            <a:pPr lvl="2"/>
            <a:endParaRPr lang="en-US" u="sng" dirty="0">
              <a:latin typeface="+mn-lt"/>
            </a:endParaRPr>
          </a:p>
          <a:p>
            <a:pPr lvl="2"/>
            <a:endParaRPr lang="en-US" u="sng" dirty="0">
              <a:latin typeface="+mn-lt"/>
            </a:endParaRPr>
          </a:p>
          <a:p>
            <a:r>
              <a:rPr lang="en-US" u="sng" dirty="0">
                <a:latin typeface="+mn-lt"/>
              </a:rPr>
              <a:t>Some issues bwa with *.</a:t>
            </a:r>
            <a:r>
              <a:rPr lang="en-US" u="sng" dirty="0" err="1">
                <a:latin typeface="+mn-lt"/>
              </a:rPr>
              <a:t>fastq.gz</a:t>
            </a:r>
            <a:r>
              <a:rPr lang="en-US" u="sng" dirty="0">
                <a:latin typeface="+mn-lt"/>
              </a:rPr>
              <a:t>:  </a:t>
            </a:r>
            <a:r>
              <a:rPr lang="en-US" u="sng" dirty="0">
                <a:solidFill>
                  <a:srgbClr val="00B050"/>
                </a:solidFill>
                <a:latin typeface="+mn-lt"/>
              </a:rPr>
              <a:t>Done</a:t>
            </a:r>
          </a:p>
          <a:p>
            <a:pPr lvl="1"/>
            <a:r>
              <a:rPr lang="en-US" dirty="0">
                <a:latin typeface="+mn-lt"/>
              </a:rPr>
              <a:t>PG </a:t>
            </a:r>
            <a:r>
              <a:rPr lang="en-US" dirty="0" err="1">
                <a:latin typeface="+mn-lt"/>
              </a:rPr>
              <a:t>ID:bwa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PN:bwa</a:t>
            </a:r>
            <a:r>
              <a:rPr lang="en-US" dirty="0">
                <a:latin typeface="+mn-lt"/>
              </a:rPr>
              <a:t> VN:0.7.15-r1140 </a:t>
            </a:r>
            <a:r>
              <a:rPr lang="en-US" dirty="0" err="1">
                <a:latin typeface="+mn-lt"/>
              </a:rPr>
              <a:t>CL:bwa</a:t>
            </a:r>
            <a:r>
              <a:rPr lang="en-US" dirty="0">
                <a:latin typeface="+mn-lt"/>
              </a:rPr>
              <a:t> mem -t 5 -M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/groups/algorithms/ref/</a:t>
            </a:r>
            <a:r>
              <a:rPr lang="en-US" dirty="0" err="1">
                <a:latin typeface="+mn-lt"/>
              </a:rPr>
              <a:t>non_human_contaminants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raw_genomes</a:t>
            </a:r>
            <a:r>
              <a:rPr lang="en-US" dirty="0">
                <a:latin typeface="+mn-lt"/>
              </a:rPr>
              <a:t>/Genomev3/All_16_genomes.fa.gz -v 3 ./A017381551.mutant.fastq.gz </a:t>
            </a:r>
          </a:p>
          <a:p>
            <a:pPr lvl="1"/>
            <a:r>
              <a:rPr lang="en-US" dirty="0">
                <a:latin typeface="+mn-lt"/>
              </a:rPr>
              <a:t>No issue detected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50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483D-098E-6445-AE09-6EEA6E88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tamplate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ghess</a:t>
            </a:r>
            <a:r>
              <a:rPr lang="en-US" dirty="0"/>
              <a:t>/groups/lunar/scratch/bip40/modules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5777-2606-714E-BD66-E4ADAC19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1.) Pipeline logistics - BIP/</a:t>
            </a:r>
            <a:r>
              <a:rPr lang="en-US" dirty="0" err="1"/>
              <a:t>snakemake</a:t>
            </a:r>
            <a:r>
              <a:rPr lang="en-US" dirty="0"/>
              <a:t>, and putting together the pipeline that can run locally or on AWS, how to make it run faster,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2)Algorithm development - what MAPQ threshold to use, how to incorporate indels, what are the mouse contamination samples,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A034621401</a:t>
            </a:r>
          </a:p>
          <a:p>
            <a:r>
              <a:rPr lang="en-US" dirty="0"/>
              <a:t>A03367501</a:t>
            </a:r>
          </a:p>
        </p:txBody>
      </p:sp>
    </p:spTree>
    <p:extLst>
      <p:ext uri="{BB962C8B-B14F-4D97-AF65-F5344CB8AC3E}">
        <p14:creationId xmlns:p14="http://schemas.microsoft.com/office/powerpoint/2010/main" val="267473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E915-0903-B74D-A9F3-402A9F2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Build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C4C8-E315-EF40-93A9-8AE7C9C3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guardanthealth.atlassian.net</a:t>
            </a:r>
            <a:r>
              <a:rPr lang="en-US" dirty="0"/>
              <a:t>/wiki/spaces/BIP40/pages/1329008395/</a:t>
            </a:r>
            <a:r>
              <a:rPr lang="en-US" dirty="0" err="1"/>
              <a:t>How+to+create+a+new+module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https://guardanthealth.atlassian.net/wiki/spaces/~698448339/pages/2215479869/BIP4+tutorial+and+tips</a:t>
            </a:r>
            <a:endParaRPr lang="en-US" dirty="0"/>
          </a:p>
          <a:p>
            <a:r>
              <a:rPr lang="en-US" dirty="0">
                <a:hlinkClick r:id="rId4"/>
              </a:rPr>
              <a:t>https://guardanthealth.atlassian.net/wiki/spaces/BIP40/pages/1329139699/BIP+4.0+dev+resources+and+how-tos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2A005-EC2E-BD4E-8C61-5AFC9B77751F}"/>
              </a:ext>
            </a:extLst>
          </p:cNvPr>
          <p:cNvSpPr/>
          <p:nvPr/>
        </p:nvSpPr>
        <p:spPr>
          <a:xfrm>
            <a:off x="1111250" y="5665569"/>
            <a:ext cx="996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guardanthealth.atlassian.net</a:t>
            </a:r>
            <a:r>
              <a:rPr lang="en-US" dirty="0"/>
              <a:t>/wiki/spaces/~698448339/pages/2215479869/BIP4+tutorial+and+tips</a:t>
            </a:r>
          </a:p>
        </p:txBody>
      </p:sp>
    </p:spTree>
    <p:extLst>
      <p:ext uri="{BB962C8B-B14F-4D97-AF65-F5344CB8AC3E}">
        <p14:creationId xmlns:p14="http://schemas.microsoft.com/office/powerpoint/2010/main" val="375585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A1CA-C3FE-9F40-96B6-664FD5D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&amp; </a:t>
            </a:r>
            <a:r>
              <a:rPr lang="en-US" dirty="0">
                <a:solidFill>
                  <a:srgbClr val="00B050"/>
                </a:solidFill>
              </a:rPr>
              <a:t>Issues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05E3-C090-C340-BE2F-D0215C5D0C08}"/>
              </a:ext>
            </a:extLst>
          </p:cNvPr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 </a:t>
            </a:r>
          </a:p>
          <a:p>
            <a:r>
              <a:rPr lang="en-US" dirty="0">
                <a:solidFill>
                  <a:srgbClr val="00B050"/>
                </a:solidFill>
              </a:rPr>
              <a:t>ARTIFACTORY_USERNAME=</a:t>
            </a:r>
            <a:r>
              <a:rPr lang="en-US" dirty="0" err="1">
                <a:solidFill>
                  <a:srgbClr val="00B050"/>
                </a:solidFill>
              </a:rPr>
              <a:t>ghbi_service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ARTIFACTORY_PASSWORD=Password123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091BC-BC58-4C4C-95A8-07D13A99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3" y="2168859"/>
            <a:ext cx="9804086" cy="1477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6FD780-5461-C94D-B717-A1B86F255AC5}"/>
              </a:ext>
            </a:extLst>
          </p:cNvPr>
          <p:cNvSpPr/>
          <p:nvPr/>
        </p:nvSpPr>
        <p:spPr>
          <a:xfrm>
            <a:off x="779593" y="46180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lrwxrwxrwx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xili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domain users  7 Jul 15 21:34 </a:t>
            </a:r>
            <a:r>
              <a:rPr lang="en-US" dirty="0">
                <a:solidFill>
                  <a:srgbClr val="29FFFF"/>
                </a:solidFill>
                <a:latin typeface="Menlo" panose="020B0609030804020204" pitchFamily="49" charset="0"/>
              </a:rPr>
              <a:t>python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2FBD1D"/>
                </a:solidFill>
                <a:latin typeface="Menlo" panose="020B0609030804020204" pitchFamily="49" charset="0"/>
              </a:rPr>
              <a:t>python3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lrwxrwxrwx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xili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domain users 28 Jul 15 21:34 </a:t>
            </a:r>
            <a:r>
              <a:rPr lang="en-US" dirty="0">
                <a:solidFill>
                  <a:srgbClr val="29FFFF"/>
                </a:solidFill>
                <a:latin typeface="Menlo" panose="020B0609030804020204" pitchFamily="49" charset="0"/>
              </a:rPr>
              <a:t>python3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2FBD1D"/>
                </a:solidFill>
                <a:latin typeface="Menlo" panose="020B0609030804020204" pitchFamily="49" charset="0"/>
              </a:rPr>
              <a:t>/home/</a:t>
            </a:r>
            <a:r>
              <a:rPr lang="en-US" dirty="0" err="1">
                <a:solidFill>
                  <a:srgbClr val="2FBD1D"/>
                </a:solidFill>
                <a:latin typeface="Menlo" panose="020B0609030804020204" pitchFamily="49" charset="0"/>
              </a:rPr>
              <a:t>xili</a:t>
            </a:r>
            <a:r>
              <a:rPr lang="en-US" dirty="0">
                <a:solidFill>
                  <a:srgbClr val="2FBD1D"/>
                </a:solidFill>
                <a:latin typeface="Menlo" panose="020B0609030804020204" pitchFamily="49" charset="0"/>
              </a:rPr>
              <a:t>/enter/bin/python3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FFA9E-53F6-9F45-8755-529ECAB8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243" y="4905824"/>
            <a:ext cx="5207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4041-818B-F44C-A9CA-326DD4E6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Tricky Thing for Python3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3374-14A1-5342-A0AD-81B70CAE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03" y="12984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ghdevhome</a:t>
            </a:r>
            <a:r>
              <a:rPr lang="en-US" dirty="0"/>
              <a:t>/home/</a:t>
            </a:r>
            <a:r>
              <a:rPr lang="en-US" dirty="0" err="1"/>
              <a:t>xili</a:t>
            </a:r>
            <a:r>
              <a:rPr lang="en-US" dirty="0"/>
              <a:t>/</a:t>
            </a:r>
            <a:r>
              <a:rPr lang="en-US" dirty="0" err="1"/>
              <a:t>create_module</a:t>
            </a:r>
            <a:r>
              <a:rPr lang="en-US" dirty="0"/>
              <a:t>/test/</a:t>
            </a:r>
            <a:r>
              <a:rPr lang="en-US" dirty="0" err="1"/>
              <a:t>bip-nonhumanqc</a:t>
            </a:r>
            <a:r>
              <a:rPr lang="en-US" dirty="0"/>
              <a:t>/build</a:t>
            </a:r>
          </a:p>
          <a:p>
            <a:r>
              <a:rPr lang="en-US" dirty="0"/>
              <a:t>Add “module load python/3.6.8” to 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Pandas = 1.1.5 will lead an error of python module : _bz2</a:t>
            </a:r>
          </a:p>
          <a:p>
            <a:r>
              <a:rPr lang="en-US" dirty="0"/>
              <a:t>Try with pandas ==0.25.0. </a:t>
            </a:r>
            <a:r>
              <a:rPr lang="en-US" dirty="0">
                <a:solidFill>
                  <a:srgbClr val="00B050"/>
                </a:solidFill>
              </a:rPr>
              <a:t>worked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4D158-CBD3-A840-8ADD-2C909D28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467894"/>
            <a:ext cx="49657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EBBEC-2C80-A44F-BBCB-6341DFC5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6" y="5094124"/>
            <a:ext cx="9975407" cy="1111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7C7F40-94FB-504A-96DD-B2C87DBF78F4}"/>
              </a:ext>
            </a:extLst>
          </p:cNvPr>
          <p:cNvSpPr/>
          <p:nvPr/>
        </p:nvSpPr>
        <p:spPr>
          <a:xfrm>
            <a:off x="1006696" y="6205374"/>
            <a:ext cx="1034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/questions/12806122/missing-python-bz2-module</a:t>
            </a:r>
          </a:p>
        </p:txBody>
      </p:sp>
    </p:spTree>
    <p:extLst>
      <p:ext uri="{BB962C8B-B14F-4D97-AF65-F5344CB8AC3E}">
        <p14:creationId xmlns:p14="http://schemas.microsoft.com/office/powerpoint/2010/main" val="9172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E11D-33FA-D347-90CC-D345C179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567C4-071C-2C4F-B85E-3DBBDF34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642"/>
            <a:ext cx="10515600" cy="43513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ghess</a:t>
            </a:r>
            <a:r>
              <a:rPr lang="en-US" dirty="0"/>
              <a:t>/groups/algorithms/scratch/</a:t>
            </a:r>
            <a:r>
              <a:rPr lang="en-US" dirty="0" err="1"/>
              <a:t>rvijaya-satya</a:t>
            </a:r>
            <a:r>
              <a:rPr lang="en-US" dirty="0"/>
              <a:t>/code/</a:t>
            </a:r>
            <a:r>
              <a:rPr lang="en-US" dirty="0" err="1"/>
              <a:t>ivd_analysis</a:t>
            </a:r>
            <a:r>
              <a:rPr lang="en-US" dirty="0"/>
              <a:t>/OMNI/</a:t>
            </a:r>
            <a:r>
              <a:rPr lang="en-US" dirty="0" err="1"/>
              <a:t>IncaRose</a:t>
            </a:r>
            <a:r>
              <a:rPr lang="en-US" dirty="0"/>
              <a:t>/AV/210210_Broad_Pilot_Analysis/</a:t>
            </a:r>
            <a:r>
              <a:rPr lang="en-US" dirty="0" err="1"/>
              <a:t>load_broad_vcfs.py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https://pyvcf.readthedocs.io/en/latest/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176F-EA06-E141-AB15-6859B06B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AD14-AAFB-EA47-A501-42408D9F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</a:t>
            </a:r>
            <a:r>
              <a:rPr lang="en-US" dirty="0" err="1"/>
              <a:t>bip-nonhumanqc</a:t>
            </a:r>
            <a:r>
              <a:rPr lang="en-US" dirty="0"/>
              <a:t>/</a:t>
            </a:r>
            <a:r>
              <a:rPr lang="en-US" dirty="0" err="1"/>
              <a:t>module_entry</a:t>
            </a:r>
            <a:r>
              <a:rPr lang="en-US" dirty="0"/>
              <a:t> </a:t>
            </a:r>
            <a:r>
              <a:rPr lang="en-US" dirty="0" err="1"/>
              <a:t>ext_mut</a:t>
            </a:r>
            <a:r>
              <a:rPr lang="en-US" dirty="0"/>
              <a:t> --in-</a:t>
            </a:r>
            <a:r>
              <a:rPr lang="en-US" dirty="0" err="1"/>
              <a:t>fc_path</a:t>
            </a:r>
            <a:r>
              <a:rPr lang="en-US" dirty="0"/>
              <a:t> /</a:t>
            </a:r>
            <a:r>
              <a:rPr lang="en-US" dirty="0" err="1"/>
              <a:t>ghdevhome</a:t>
            </a:r>
            <a:r>
              <a:rPr lang="en-US" dirty="0"/>
              <a:t>/home/</a:t>
            </a:r>
            <a:r>
              <a:rPr lang="en-US" dirty="0" err="1"/>
              <a:t>xili</a:t>
            </a:r>
            <a:r>
              <a:rPr lang="en-US" dirty="0"/>
              <a:t>/</a:t>
            </a:r>
            <a:r>
              <a:rPr lang="en-US" dirty="0" err="1"/>
              <a:t>create_module</a:t>
            </a:r>
            <a:r>
              <a:rPr lang="en-US" dirty="0"/>
              <a:t>/</a:t>
            </a:r>
            <a:r>
              <a:rPr lang="en-US" dirty="0" err="1"/>
              <a:t>test_data</a:t>
            </a:r>
            <a:r>
              <a:rPr lang="en-US" dirty="0"/>
              <a:t> --output-</a:t>
            </a:r>
            <a:r>
              <a:rPr lang="en-US" dirty="0" err="1"/>
              <a:t>dir</a:t>
            </a:r>
            <a:r>
              <a:rPr lang="en-US" dirty="0"/>
              <a:t> /</a:t>
            </a:r>
            <a:r>
              <a:rPr lang="en-US" dirty="0" err="1"/>
              <a:t>ghdevhome</a:t>
            </a:r>
            <a:r>
              <a:rPr lang="en-US" dirty="0"/>
              <a:t>/home/</a:t>
            </a:r>
            <a:r>
              <a:rPr lang="en-US" dirty="0" err="1"/>
              <a:t>xili</a:t>
            </a:r>
            <a:r>
              <a:rPr lang="en-US" dirty="0"/>
              <a:t>/</a:t>
            </a:r>
            <a:r>
              <a:rPr lang="en-US" dirty="0" err="1"/>
              <a:t>create_module</a:t>
            </a:r>
            <a:r>
              <a:rPr lang="en-US" dirty="0"/>
              <a:t>/</a:t>
            </a:r>
            <a:r>
              <a:rPr lang="en-US" dirty="0" err="1"/>
              <a:t>Output_Test</a:t>
            </a:r>
            <a:r>
              <a:rPr lang="en-US" dirty="0"/>
              <a:t> --sample-id A033144201 --parameter-set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D193-B49A-FC49-8BCA-D070AFC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for bip4.0.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543D-9D2A-A84C-8503-5277FC8D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https://guardanthealth.atlassian.net/wiki/spaces/BIP40/pages/2501672967/By+steps+Build+BIP4.0+module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Background (06/17/2021):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Motivation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Contamination found from non-human DNA in AV Samples. 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(Ref: https://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guardanthealth.atlassian.net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/wiki/spaces/OM/pages/2189001914/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Contamination+from+non-human+DNA+in+AV+Samples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Mission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Detect what percentage of sample reads that better align to non-human genome? (%)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Plan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Map 9~10 sample reads(from excel sheet) to </a:t>
            </a:r>
            <a:r>
              <a:rPr lang="en-US" dirty="0" err="1">
                <a:latin typeface="+mn-lt"/>
              </a:rPr>
              <a:t>cumstomized</a:t>
            </a:r>
            <a:r>
              <a:rPr lang="en-US" dirty="0">
                <a:latin typeface="+mn-lt"/>
              </a:rPr>
              <a:t> genome, count "better mapping" reads.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Summary and report the mapping statistics. 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04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4F3D-4F43-6B43-8782-021D0A1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7DCA2-6036-6D45-9C9E-3C7E6492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87" y="1896722"/>
            <a:ext cx="7021285" cy="38096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1F1162-9124-8540-8907-E6D1F515FA49}"/>
              </a:ext>
            </a:extLst>
          </p:cNvPr>
          <p:cNvSpPr/>
          <p:nvPr/>
        </p:nvSpPr>
        <p:spPr>
          <a:xfrm>
            <a:off x="428786" y="5912413"/>
            <a:ext cx="10125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D1C1D"/>
                </a:solidFill>
                <a:latin typeface="Slack-Lato"/>
              </a:rPr>
              <a:t>PATH_bip-nonhumanqc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= “/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ghdevhome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/home/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xili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/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create_module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/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bip-nonhumanqc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0191-BCDD-AD43-B195-2FB82933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2DF0-BF22-6543-8B1C-291B8EFA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working on building a new module called </a:t>
            </a:r>
            <a:r>
              <a:rPr lang="en-US" dirty="0" err="1"/>
              <a:t>bip-nonhumanqc</a:t>
            </a:r>
            <a:r>
              <a:rPr lang="en-US" dirty="0"/>
              <a:t> and prepared to integrate it into BIP4.0. Shall I get this access in order to upload module to Jenkins for testing?</a:t>
            </a:r>
          </a:p>
        </p:txBody>
      </p:sp>
    </p:spTree>
    <p:extLst>
      <p:ext uri="{BB962C8B-B14F-4D97-AF65-F5344CB8AC3E}">
        <p14:creationId xmlns:p14="http://schemas.microsoft.com/office/powerpoint/2010/main" val="174413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23F1-5733-7241-800D-547E3FB7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E353E-2E54-CB42-89B7-9238C22C6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571"/>
            <a:ext cx="10599132" cy="21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Selection of Genomes</a:t>
            </a:r>
            <a:endParaRPr dirty="0">
              <a:latin typeface="+mn-lt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4084875" cy="4821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dm6 # fruit fly 44M    sacCer3 # Yeast.  3.7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QC Strategy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892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+mn-lt"/>
              </a:rPr>
              <a:t>STATS of better mapping reads with MAPQ=60</a:t>
            </a:r>
            <a:endParaRPr dirty="0">
              <a:latin typeface="+mn-lt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1588075" cy="5068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/>
                        <a:t>Genome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Sum</a:t>
                      </a:r>
                      <a:endParaRPr sz="1400" u="none" strike="noStrike" cap="none" dirty="0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6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Non-hg reads(</a:t>
            </a:r>
            <a:r>
              <a:rPr lang="en-US" dirty="0" err="1"/>
              <a:t>mapQ</a:t>
            </a:r>
            <a:r>
              <a:rPr lang="en-US" dirty="0"/>
              <a:t>=60) map to hg</a:t>
            </a:r>
            <a:endParaRPr dirty="0"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Further Exploration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Include these metrics in tables: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% of total reads mapping to non-human</a:t>
            </a:r>
            <a:br>
              <a:rPr lang="en-US" dirty="0"/>
            </a:br>
            <a:r>
              <a:rPr lang="en-US" dirty="0"/>
              <a:t>% of total reads not mapped</a:t>
            </a:r>
            <a:br>
              <a:rPr lang="en-US" dirty="0"/>
            </a:br>
            <a:r>
              <a:rPr lang="en-US" dirty="0"/>
              <a:t>% of original on-target reads mapped to non-human</a:t>
            </a:r>
            <a:br>
              <a:rPr lang="en-US" dirty="0"/>
            </a:br>
            <a:r>
              <a:rPr lang="en-US" dirty="0"/>
              <a:t>% of original off-target reads mapped to non-human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Define a non-human reads filter:</a:t>
            </a:r>
            <a:br>
              <a:rPr lang="en-US" dirty="0"/>
            </a:br>
            <a:r>
              <a:rPr lang="en-US" dirty="0"/>
              <a:t>Goal: To flag all variants that came from non-human DNA</a:t>
            </a:r>
            <a:br>
              <a:rPr lang="en-US" dirty="0"/>
            </a:b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1. Computationally feasible. Should not significantly increase current BIP run time.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2. At least from some products, can’t replace the existing reference with a new reference (but this is possible for future reference.)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A0261917HP4-05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of reads</a:t>
                      </a:r>
                      <a:endParaRPr sz="14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369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11268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18591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39395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78208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Reportable region bed file (REPORT= intervals are the ones that are actual reportable for </a:t>
            </a:r>
            <a:r>
              <a:rPr lang="en-US" sz="1950" dirty="0" err="1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snvs</a:t>
            </a: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 and indels): </a:t>
            </a:r>
            <a:r>
              <a:rPr lang="en-US" sz="1950" u="sng" dirty="0">
                <a:solidFill>
                  <a:schemeClr val="hlink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+mn-lt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lang="en-US" sz="1950" dirty="0">
              <a:solidFill>
                <a:schemeClr val="hlink"/>
              </a:solidFill>
              <a:highlight>
                <a:srgbClr val="F8F8F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39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mapped reads (MAPQ=60) overlap with target regions</a:t>
            </a:r>
            <a:endParaRPr dirty="0"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87" y="2763697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E269CB-2750-7942-A43A-2F7CAFE88223}"/>
              </a:ext>
            </a:extLst>
          </p:cNvPr>
          <p:cNvSpPr/>
          <p:nvPr/>
        </p:nvSpPr>
        <p:spPr>
          <a:xfrm>
            <a:off x="2583037" y="6116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xili@guardanthealth.com</a:t>
            </a:r>
            <a:r>
              <a:rPr lang="en-US" dirty="0"/>
              <a:t> Great! This shows that the probes are involved in pulling down the non-human reads</a:t>
            </a:r>
          </a:p>
        </p:txBody>
      </p:sp>
    </p:spTree>
    <p:extLst>
      <p:ext uri="{BB962C8B-B14F-4D97-AF65-F5344CB8AC3E}">
        <p14:creationId xmlns:p14="http://schemas.microsoft.com/office/powerpoint/2010/main" val="34641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1479</Words>
  <Application>Microsoft Macintosh PowerPoint</Application>
  <PresentationFormat>Widescreen</PresentationFormat>
  <Paragraphs>230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 Neue Light</vt:lpstr>
      <vt:lpstr>Menlo</vt:lpstr>
      <vt:lpstr>Slack-Lato</vt:lpstr>
      <vt:lpstr>Office Theme</vt:lpstr>
      <vt:lpstr>PowerPoint Presentation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PowerPoint Presentation</vt:lpstr>
      <vt:lpstr>Majority mapped reads (MAPQ=60) overlap with target regions</vt:lpstr>
      <vt:lpstr>Discussion Points on July/02/2021</vt:lpstr>
      <vt:lpstr>Standard human genome in GH</vt:lpstr>
      <vt:lpstr>Further </vt:lpstr>
      <vt:lpstr>PowerPoint Presentation</vt:lpstr>
      <vt:lpstr>Module tamplate: /ghess/groups/lunar/scratch/bip40/modules</vt:lpstr>
      <vt:lpstr>Reference: Build a module</vt:lpstr>
      <vt:lpstr>Template &amp; Issues</vt:lpstr>
      <vt:lpstr>Tricky Thing for Python3</vt:lpstr>
      <vt:lpstr>VCF</vt:lpstr>
      <vt:lpstr>Run module</vt:lpstr>
      <vt:lpstr>tutorial for bip4.0. </vt:lpstr>
      <vt:lpstr>Results From Module</vt:lpstr>
      <vt:lpstr>Jenkins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60</cp:revision>
  <dcterms:created xsi:type="dcterms:W3CDTF">2021-07-07T22:03:36Z</dcterms:created>
  <dcterms:modified xsi:type="dcterms:W3CDTF">2021-07-24T02:05:55Z</dcterms:modified>
</cp:coreProperties>
</file>