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  <p:embeddedFont>
      <p:font typeface="Helvetica Neue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HP33Xr1aQoP4DNDZ+2ciKZkjJs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Ravi Vijaya-Saty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9528A0-B694-45FA-88B0-583B7C9C1FE7}">
  <a:tblStyle styleId="{FB9528A0-B694-45FA-88B0-583B7C9C1FE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.fntdata"/><Relationship Id="rId11" Type="http://schemas.openxmlformats.org/officeDocument/2006/relationships/slide" Target="slides/slide5.xml"/><Relationship Id="rId22" Type="http://schemas.openxmlformats.org/officeDocument/2006/relationships/font" Target="fonts/HelveticaNeueLight-boldItalic.fntdata"/><Relationship Id="rId10" Type="http://schemas.openxmlformats.org/officeDocument/2006/relationships/slide" Target="slides/slide4.xml"/><Relationship Id="rId21" Type="http://schemas.openxmlformats.org/officeDocument/2006/relationships/font" Target="fonts/HelveticaNeueLigh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8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HelveticaNeueLight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6-29T16:54:31.042">
    <p:pos x="317" y="1631"/>
    <p:text>@xili@guardanthealth.com Great! This shows that the probes are involved in pulling down the non-human reads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M8lbkZo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260998f17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e260998f17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bwa index: /ghds/shared/ref/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genome: /ghds/groups/algorithms/ref/non_human_contaminants/raw_genomes/Genomev3/All_16genomes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Salmond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Salmon</a:t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15c3a8ef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415c3a8ef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e415c3a8ef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260998fd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e260998fd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e260998fd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Slide">
  <p:cSld name="Cover_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ge260998f17_2_108"/>
          <p:cNvPicPr preferRelativeResize="0"/>
          <p:nvPr/>
        </p:nvPicPr>
        <p:blipFill rotWithShape="1">
          <a:blip r:embed="rId2">
            <a:alphaModFix/>
          </a:blip>
          <a:srcRect b="0" l="0" r="4048" t="0"/>
          <a:stretch/>
        </p:blipFill>
        <p:spPr>
          <a:xfrm>
            <a:off x="1" y="0"/>
            <a:ext cx="10690088" cy="51608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e260998f17_2_108"/>
          <p:cNvSpPr/>
          <p:nvPr/>
        </p:nvSpPr>
        <p:spPr>
          <a:xfrm>
            <a:off x="0" y="4197926"/>
            <a:ext cx="12196128" cy="2658353"/>
          </a:xfrm>
          <a:custGeom>
            <a:rect b="b" l="l" r="r" t="t"/>
            <a:pathLst>
              <a:path extrusionOk="0" h="1399133" w="9118600">
                <a:moveTo>
                  <a:pt x="0" y="1399133"/>
                </a:moveTo>
                <a:lnTo>
                  <a:pt x="9118600" y="1399133"/>
                </a:lnTo>
                <a:lnTo>
                  <a:pt x="9118600" y="0"/>
                </a:lnTo>
                <a:lnTo>
                  <a:pt x="0" y="0"/>
                </a:lnTo>
                <a:lnTo>
                  <a:pt x="0" y="13991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6"/>
              <a:buFont typeface="Arial"/>
              <a:buNone/>
            </a:pPr>
            <a:r>
              <a:t/>
            </a:r>
            <a:endParaRPr b="0" i="0" sz="3436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" name="Google Shape;18;ge260998f17_2_108"/>
          <p:cNvSpPr txBox="1"/>
          <p:nvPr>
            <p:ph type="title"/>
          </p:nvPr>
        </p:nvSpPr>
        <p:spPr>
          <a:xfrm>
            <a:off x="275756" y="5389446"/>
            <a:ext cx="9054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5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ge260998f17_2_108"/>
          <p:cNvSpPr txBox="1"/>
          <p:nvPr>
            <p:ph idx="1" type="body"/>
          </p:nvPr>
        </p:nvSpPr>
        <p:spPr>
          <a:xfrm>
            <a:off x="275756" y="5922820"/>
            <a:ext cx="90546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999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5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3245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6297"/>
              </a:buClr>
              <a:buSzPts val="1333"/>
              <a:buFont typeface="Arial"/>
              <a:buChar char="•"/>
              <a:defRPr b="0" i="0" sz="1333" u="none" cap="none" strike="noStrike">
                <a:solidFill>
                  <a:srgbClr val="32629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02704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167"/>
              <a:buFont typeface="Arial"/>
              <a:buChar char="•"/>
              <a:defRPr b="0" i="0" sz="1167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pic>
        <p:nvPicPr>
          <p:cNvPr id="20" name="Google Shape;20;ge260998f17_2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24109" y="-19555"/>
            <a:ext cx="2881744" cy="68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e260998f17_2_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8179" y="3485923"/>
            <a:ext cx="4840771" cy="428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_Slide">
  <p:cSld name="Transition_Slid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ge260998f17_2_1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24109" y="-19555"/>
            <a:ext cx="2881744" cy="68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e260998f17_2_115"/>
          <p:cNvSpPr txBox="1"/>
          <p:nvPr>
            <p:ph type="title"/>
          </p:nvPr>
        </p:nvSpPr>
        <p:spPr>
          <a:xfrm>
            <a:off x="838007" y="2318732"/>
            <a:ext cx="8347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5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94" name="Google Shape;94;ge260998f17_2_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7090" y="6262278"/>
            <a:ext cx="1970984" cy="174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Relationship Id="rId4" Type="http://schemas.openxmlformats.org/officeDocument/2006/relationships/image" Target="../media/image6.png"/><Relationship Id="rId5" Type="http://schemas.openxmlformats.org/officeDocument/2006/relationships/hyperlink" Target="https://github.com/guardant/ghpipeline/blob/master/parameter_sets/Omni/v1.0/Omni1.0_panel.bed" TargetMode="External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guardant/ghpipeline/blob/master/parameter_sets/Omni/v1.0/Omni1.0_annotated_reportable_regions.bed" TargetMode="External"/><Relationship Id="rId4" Type="http://schemas.openxmlformats.org/officeDocument/2006/relationships/hyperlink" Target="https://github.com/guardant/ghpipeline/blob/master/parameter_sets/Omni/v1.0/Omni1.0_panel.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260998f17_2_0"/>
          <p:cNvSpPr txBox="1"/>
          <p:nvPr>
            <p:ph type="title"/>
          </p:nvPr>
        </p:nvSpPr>
        <p:spPr>
          <a:xfrm>
            <a:off x="275756" y="5389446"/>
            <a:ext cx="9054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ct val="100000"/>
              <a:buFont typeface="Helvetica Neue Light"/>
              <a:buNone/>
            </a:pPr>
            <a:r>
              <a:rPr lang="en-US"/>
              <a:t>Week3</a:t>
            </a:r>
            <a:endParaRPr b="0" i="0" sz="3000" u="none" cap="none" strike="noStrike">
              <a:solidFill>
                <a:srgbClr val="005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0" name="Google Shape;100;ge260998f17_2_0"/>
          <p:cNvSpPr txBox="1"/>
          <p:nvPr>
            <p:ph idx="1" type="body"/>
          </p:nvPr>
        </p:nvSpPr>
        <p:spPr>
          <a:xfrm>
            <a:off x="275756" y="5922820"/>
            <a:ext cx="90546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/>
          <a:p>
            <a:pPr indent="0" lvl="0" marL="952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ts val="1500"/>
              <a:buFont typeface="Arial"/>
              <a:buNone/>
            </a:pPr>
            <a:r>
              <a:rPr lang="en-US"/>
              <a:t>Xiang Li, 06/28/2021</a:t>
            </a:r>
            <a:endParaRPr/>
          </a:p>
        </p:txBody>
      </p:sp>
      <p:sp>
        <p:nvSpPr>
          <p:cNvPr id="101" name="Google Shape;101;ge260998f17_2_0"/>
          <p:cNvSpPr/>
          <p:nvPr/>
        </p:nvSpPr>
        <p:spPr>
          <a:xfrm>
            <a:off x="437323" y="-2425149"/>
            <a:ext cx="10575300" cy="92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Background (06/17/2021):</a:t>
            </a:r>
            <a:br>
              <a:rPr lang="en-US"/>
            </a:b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Motivation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Contamination found from non-human DNA in AV Samples. </a:t>
            </a:r>
            <a:r>
              <a:rPr lang="en-US" sz="1400">
                <a:solidFill>
                  <a:srgbClr val="2E75B5"/>
                </a:solidFill>
              </a:rPr>
              <a:t>(Ref: https://guardanthealth.atlassian.net/wiki/spaces/OM/pages/2189001914/Contamination+from+non-human+DNA+in+AV+Samples)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Mission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Detect what percentage of sample reads that better align to non-human genome? (%)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Plan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Map 9~10 sample reads(from excel sheet) to cumstomized genome, count "better mapping" reads.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Summary and report the mapping statistics.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838200" y="1555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Selection of Genomes</a:t>
            </a:r>
            <a:endParaRPr/>
          </a:p>
        </p:txBody>
      </p:sp>
      <p:graphicFrame>
        <p:nvGraphicFramePr>
          <p:cNvPr id="114" name="Google Shape;114;p3"/>
          <p:cNvGraphicFramePr/>
          <p:nvPr/>
        </p:nvGraphicFramePr>
        <p:xfrm>
          <a:off x="922675" y="13203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{FB9528A0-B694-45FA-88B0-583B7C9C1FE7}</a:tableStyleId>
              </a:tblPr>
              <a:tblGrid>
                <a:gridCol w="1361625"/>
                <a:gridCol w="1361625"/>
                <a:gridCol w="1361625"/>
              </a:tblGrid>
              <a:tr h="28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Genome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File name (.fa.gz)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Size (Mb)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human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Hg38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938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8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Cow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bosTau9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842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8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mouse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mm39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831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8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rn7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820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8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Rabbit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oryCun2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815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8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Sheep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oviAri4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813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8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Horse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equCab3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791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8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felCat9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775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8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Pig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susScr11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774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8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Dog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canFam5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734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8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Chicken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galGal6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332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8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Nile Tilapia fish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oreNil2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267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28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Atlantic cod fish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gadMor1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</a:tr>
              <a:tr h="4961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dm6 # fruit fly 44M    sacCer3 # Yeast.  3.7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115" name="Google Shape;115;p3"/>
          <p:cNvSpPr/>
          <p:nvPr/>
        </p:nvSpPr>
        <p:spPr>
          <a:xfrm>
            <a:off x="1147657" y="6142250"/>
            <a:ext cx="34222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8978 Mb of compressed genomes.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284000" y="2041475"/>
            <a:ext cx="64224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QC Strategy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Extract all reads supporting variants with MAF &lt; X% (ideally, X ~ 1%)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 the reads to a set of common contaminant genomes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Flag variants that indicate non-human origin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Either flag the sample or selectively exclude the flagged variants from somatic reporting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Analysis of previously flagged samples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fraction of total reads support the contamination call?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the selected genomes sufficient to identify the contamination?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Computational feasibility of mapping all of the reads to these genomes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403302" y="27375"/>
            <a:ext cx="11394688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STATS of better mapping reads with MAPQ=60</a:t>
            </a:r>
            <a:endParaRPr/>
          </a:p>
        </p:txBody>
      </p:sp>
      <p:sp>
        <p:nvSpPr>
          <p:cNvPr id="122" name="Google Shape;122;p7"/>
          <p:cNvSpPr txBox="1"/>
          <p:nvPr/>
        </p:nvSpPr>
        <p:spPr>
          <a:xfrm>
            <a:off x="2173096" y="6564764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# of reads &gt; 100 are highlighted</a:t>
            </a:r>
            <a:endParaRPr b="0" i="0" sz="12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" name="Google Shape;123;p7"/>
          <p:cNvGraphicFramePr/>
          <p:nvPr/>
        </p:nvGraphicFramePr>
        <p:xfrm>
          <a:off x="573942" y="15133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{FB9528A0-B694-45FA-88B0-583B7C9C1FE7}</a:tableStyleId>
              </a:tblPr>
              <a:tblGrid>
                <a:gridCol w="1588075"/>
              </a:tblGrid>
              <a:tr h="824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Genome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26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Cow</a:t>
                      </a:r>
                      <a:endParaRPr sz="1400" u="none" cap="none" strike="noStrike"/>
                    </a:p>
                  </a:txBody>
                  <a:tcPr marT="9525" marB="0" marR="9525" marL="9150" anchor="ctr"/>
                </a:tc>
              </a:tr>
              <a:tr h="326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mouse</a:t>
                      </a:r>
                      <a:endParaRPr sz="1400" u="none" cap="none" strike="noStrike"/>
                    </a:p>
                  </a:txBody>
                  <a:tcPr marT="9525" marB="0" marR="9525" marL="9150" anchor="ctr"/>
                </a:tc>
              </a:tr>
              <a:tr h="326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</a:t>
                      </a:r>
                      <a:endParaRPr sz="1400" u="none" cap="none" strike="noStrike"/>
                    </a:p>
                  </a:txBody>
                  <a:tcPr marT="9525" marB="0" marR="9525" marL="9150" anchor="ctr"/>
                </a:tc>
              </a:tr>
              <a:tr h="326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Rabbit</a:t>
                      </a:r>
                      <a:endParaRPr sz="1400" u="none" cap="none" strike="noStrike"/>
                    </a:p>
                  </a:txBody>
                  <a:tcPr marT="9525" marB="0" marR="9525" marL="9150" anchor="ctr"/>
                </a:tc>
              </a:tr>
              <a:tr h="326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Sheep</a:t>
                      </a:r>
                      <a:endParaRPr sz="1400" u="none" cap="none" strike="noStrike"/>
                    </a:p>
                  </a:txBody>
                  <a:tcPr marT="9525" marB="0" marR="9525" marL="9150" anchor="ctr"/>
                </a:tc>
              </a:tr>
              <a:tr h="326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Horse</a:t>
                      </a:r>
                      <a:endParaRPr sz="1400" u="none" cap="none" strike="noStrike"/>
                    </a:p>
                  </a:txBody>
                  <a:tcPr marT="9525" marB="0" marR="9525" marL="9150" anchor="ctr"/>
                </a:tc>
              </a:tr>
              <a:tr h="326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</a:t>
                      </a:r>
                      <a:endParaRPr sz="1400" u="none" cap="none" strike="noStrike"/>
                    </a:p>
                  </a:txBody>
                  <a:tcPr marT="9525" marB="0" marR="9525" marL="9150" anchor="ctr"/>
                </a:tc>
              </a:tr>
              <a:tr h="326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Pig</a:t>
                      </a:r>
                      <a:endParaRPr sz="1400" u="none" cap="none" strike="noStrike"/>
                    </a:p>
                  </a:txBody>
                  <a:tcPr marT="9525" marB="0" marR="9525" marL="9150" anchor="ctr"/>
                </a:tc>
              </a:tr>
              <a:tr h="326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Dog</a:t>
                      </a:r>
                      <a:endParaRPr sz="1400" u="none" cap="none" strike="noStrike"/>
                    </a:p>
                  </a:txBody>
                  <a:tcPr marT="9525" marB="0" marR="9525" marL="9150" anchor="ctr"/>
                </a:tc>
              </a:tr>
              <a:tr h="326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Chicken</a:t>
                      </a:r>
                      <a:endParaRPr sz="1400" u="none" cap="none" strike="noStrike"/>
                    </a:p>
                  </a:txBody>
                  <a:tcPr marT="9525" marB="0" marR="9525" marL="9150" anchor="ctr"/>
                </a:tc>
              </a:tr>
              <a:tr h="326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Nile Tilapia fish</a:t>
                      </a:r>
                      <a:endParaRPr sz="1400" u="none" cap="none" strike="noStrike"/>
                    </a:p>
                  </a:txBody>
                  <a:tcPr marT="9525" marB="0" marR="9525" marL="9150" anchor="ctr"/>
                </a:tc>
              </a:tr>
              <a:tr h="326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Atlantic cod fish</a:t>
                      </a:r>
                      <a:endParaRPr sz="1400" u="none" cap="none" strike="noStrike"/>
                    </a:p>
                  </a:txBody>
                  <a:tcPr marT="9525" marB="0" marR="9525" marL="9150" anchor="ctr"/>
                </a:tc>
              </a:tr>
              <a:tr h="326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Sum</a:t>
                      </a:r>
                      <a:endParaRPr sz="1400" u="none" cap="none" strike="noStrike"/>
                    </a:p>
                  </a:txBody>
                  <a:tcPr marT="9525" marB="0" marR="9525" marL="9150" anchor="ctr"/>
                </a:tc>
              </a:tr>
            </a:tbl>
          </a:graphicData>
        </a:graphic>
      </p:graphicFrame>
      <p:pic>
        <p:nvPicPr>
          <p:cNvPr id="124" name="Google Shape;1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3096" y="1904239"/>
            <a:ext cx="9894651" cy="466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7"/>
          <p:cNvSpPr/>
          <p:nvPr/>
        </p:nvSpPr>
        <p:spPr>
          <a:xfrm>
            <a:off x="5526596" y="1045298"/>
            <a:ext cx="26308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source of contamination: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2964503" y="1394651"/>
            <a:ext cx="14782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Turkey, Chicken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/>
          <p:nvPr/>
        </p:nvSpPr>
        <p:spPr>
          <a:xfrm rot="5400000">
            <a:off x="3595747" y="753624"/>
            <a:ext cx="215802" cy="2048938"/>
          </a:xfrm>
          <a:prstGeom prst="leftBrace">
            <a:avLst>
              <a:gd fmla="val 8333" name="adj1"/>
              <a:gd fmla="val 50957" name="adj2"/>
            </a:avLst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4916455" y="1394651"/>
            <a:ext cx="5132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5681223" y="1394650"/>
            <a:ext cx="4443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6425880" y="1394650"/>
            <a:ext cx="8322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Chicken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7967873" y="1394650"/>
            <a:ext cx="5629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9122730" y="1394649"/>
            <a:ext cx="7264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Salmon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10553446" y="1393150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/>
          <p:nvPr/>
        </p:nvSpPr>
        <p:spPr>
          <a:xfrm rot="5400000">
            <a:off x="10819710" y="731377"/>
            <a:ext cx="215802" cy="2048938"/>
          </a:xfrm>
          <a:prstGeom prst="leftBrace">
            <a:avLst>
              <a:gd fmla="val 8333" name="adj1"/>
              <a:gd fmla="val 50957" name="adj2"/>
            </a:avLst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838200" y="-189101"/>
            <a:ext cx="9960770" cy="1218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Non-hg reads(mapQ=60) map to hg</a:t>
            </a:r>
            <a:endParaRPr/>
          </a:p>
        </p:txBody>
      </p:sp>
      <p:graphicFrame>
        <p:nvGraphicFramePr>
          <p:cNvPr id="140" name="Google Shape;140;p9"/>
          <p:cNvGraphicFramePr/>
          <p:nvPr/>
        </p:nvGraphicFramePr>
        <p:xfrm>
          <a:off x="19723" y="7694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{FB9528A0-B694-45FA-88B0-583B7C9C1FE7}</a:tableStyleId>
              </a:tblPr>
              <a:tblGrid>
                <a:gridCol w="1124200"/>
                <a:gridCol w="1103400"/>
                <a:gridCol w="1396475"/>
                <a:gridCol w="1355150"/>
                <a:gridCol w="1368200"/>
                <a:gridCol w="1344300"/>
                <a:gridCol w="1355150"/>
                <a:gridCol w="1518250"/>
                <a:gridCol w="1344300"/>
              </a:tblGrid>
              <a:tr h="398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index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</a:rPr>
                        <a:t>A0261917PRE-05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</a:rPr>
                        <a:t>A0261917HP4-05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</a:rPr>
                        <a:t>DL19032527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</a:rPr>
                        <a:t>A0260122S1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</a:rPr>
                        <a:t>A017381551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</a:rPr>
                        <a:t>DL19032524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</a:rPr>
                        <a:t>A0186048MMC-02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</a:rPr>
                        <a:t>A017381552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</a:tr>
              <a:tr h="25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reads</a:t>
                      </a:r>
                      <a:endParaRPr sz="1400" u="none" cap="none" strike="noStrike"/>
                    </a:p>
                  </a:txBody>
                  <a:tcPr marT="6600" marB="0" marR="6600" marL="66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369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417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11268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18591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highlight>
                            <a:srgbClr val="FFFF00"/>
                          </a:highlight>
                        </a:rPr>
                        <a:t>39395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highlight>
                            <a:srgbClr val="FFFF00"/>
                          </a:highlight>
                        </a:rPr>
                        <a:t>78208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5857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highlight>
                            <a:srgbClr val="FFFF00"/>
                          </a:highlight>
                        </a:rPr>
                        <a:t>58147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</a:tr>
            </a:tbl>
          </a:graphicData>
        </a:graphic>
      </p:graphicFrame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9" y="1598740"/>
            <a:ext cx="3104188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13" y="4263150"/>
            <a:ext cx="3104188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6129" y="1533133"/>
            <a:ext cx="3159620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95657" y="4246664"/>
            <a:ext cx="3159620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6000" y="1516286"/>
            <a:ext cx="3220092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49484" y="4212035"/>
            <a:ext cx="3220092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103421" y="1567401"/>
            <a:ext cx="3159620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40662" y="4228521"/>
            <a:ext cx="3220092" cy="250955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/>
          <p:nvPr/>
        </p:nvSpPr>
        <p:spPr>
          <a:xfrm>
            <a:off x="1396300" y="4739502"/>
            <a:ext cx="5357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417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1455863" y="2329866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4267283" y="2637512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11268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4474327" y="5108834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18591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7583777" y="2418578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39395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7477903" y="5157048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78208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10526295" y="2452846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5857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9"/>
          <p:cNvSpPr/>
          <p:nvPr/>
        </p:nvSpPr>
        <p:spPr>
          <a:xfrm>
            <a:off x="10514239" y="5108834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58147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Further Exploration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Include these metrics in tables: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% of total reads mapping to non-human</a:t>
            </a:r>
            <a:br>
              <a:rPr lang="en-US"/>
            </a:br>
            <a:r>
              <a:rPr lang="en-US"/>
              <a:t>% of total reads not mapped</a:t>
            </a:r>
            <a:br>
              <a:rPr lang="en-US"/>
            </a:br>
            <a:r>
              <a:rPr lang="en-US"/>
              <a:t>% of original on-target reads mapped to non-human</a:t>
            </a:r>
            <a:br>
              <a:rPr lang="en-US"/>
            </a:br>
            <a:r>
              <a:rPr lang="en-US"/>
              <a:t>% of original off-target reads mapped to non-human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Define a non-human reads filter:</a:t>
            </a:r>
            <a:br>
              <a:rPr lang="en-US"/>
            </a:br>
            <a:r>
              <a:rPr lang="en-US"/>
              <a:t>Goal: To flag all variants that came from non-human DNA</a:t>
            </a:r>
            <a:br>
              <a:rPr lang="en-US"/>
            </a:b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Requirements: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/>
              <a:t>1. Computationally feasible. Should not significantly increase current BIP run time.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/>
              <a:t>2. At least from some products, can’t replace the existing reference with a new reference (but this is possible for future reference.)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r>
              <a:t/>
            </a:r>
            <a:endParaRPr/>
          </a:p>
        </p:txBody>
      </p:sp>
      <p:graphicFrame>
        <p:nvGraphicFramePr>
          <p:cNvPr id="163" name="Google Shape;163;p24"/>
          <p:cNvGraphicFramePr/>
          <p:nvPr/>
        </p:nvGraphicFramePr>
        <p:xfrm>
          <a:off x="78348" y="58396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{FB9528A0-B694-45FA-88B0-583B7C9C1FE7}</a:tableStyleId>
              </a:tblPr>
              <a:tblGrid>
                <a:gridCol w="1124200"/>
                <a:gridCol w="1103400"/>
                <a:gridCol w="1396475"/>
                <a:gridCol w="1355150"/>
                <a:gridCol w="1368200"/>
                <a:gridCol w="1344300"/>
                <a:gridCol w="1355150"/>
                <a:gridCol w="1518250"/>
                <a:gridCol w="1344300"/>
              </a:tblGrid>
              <a:tr h="398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index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</a:rPr>
                        <a:t>A0261917PRE-05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</a:rPr>
                        <a:t>A0261917HP4-05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</a:rPr>
                        <a:t>DL19032527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</a:rPr>
                        <a:t>A0260122S1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</a:rPr>
                        <a:t>A017381551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</a:rPr>
                        <a:t>DL19032524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</a:rPr>
                        <a:t>A0186048MMC-02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</a:rPr>
                        <a:t>A017381552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</a:tr>
              <a:tr h="25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reads</a:t>
                      </a:r>
                      <a:endParaRPr sz="1400" u="none" cap="none" strike="noStrike"/>
                    </a:p>
                  </a:txBody>
                  <a:tcPr marT="6600" marB="0" marR="6600" marL="66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369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417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11268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18591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highlight>
                            <a:srgbClr val="FFFF00"/>
                          </a:highlight>
                        </a:rPr>
                        <a:t>39395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highlight>
                            <a:srgbClr val="FFFF00"/>
                          </a:highlight>
                        </a:rPr>
                        <a:t>78208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5857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highlight>
                            <a:srgbClr val="FFFF00"/>
                          </a:highlight>
                        </a:rPr>
                        <a:t>58147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415c3a8ef_0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Majority mapped reads (MAPQ=60) overlap with target regions</a:t>
            </a:r>
            <a:endParaRPr/>
          </a:p>
        </p:txBody>
      </p:sp>
      <p:pic>
        <p:nvPicPr>
          <p:cNvPr id="170" name="Google Shape;170;ge415c3a8ef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63" y="2589525"/>
            <a:ext cx="423862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e415c3a8ef_0_13"/>
          <p:cNvSpPr txBox="1"/>
          <p:nvPr/>
        </p:nvSpPr>
        <p:spPr>
          <a:xfrm>
            <a:off x="1742600" y="2105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Mapped == MAPQ&gt;=60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415c3a8ef_0_13"/>
          <p:cNvSpPr txBox="1"/>
          <p:nvPr/>
        </p:nvSpPr>
        <p:spPr>
          <a:xfrm>
            <a:off x="4596000" y="1595725"/>
            <a:ext cx="3000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1D1C1D"/>
                </a:solidFill>
                <a:highlight>
                  <a:srgbClr val="F8F8F8"/>
                </a:highlight>
              </a:rPr>
              <a:t>off/on-target </a:t>
            </a:r>
            <a:r>
              <a:rPr lang="en-US" sz="19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hlinkClick r:id="rId5"/>
              </a:rPr>
              <a:t>Omni1.0_panel.bed</a:t>
            </a:r>
            <a:endParaRPr sz="1950">
              <a:solidFill>
                <a:schemeClr val="hlink"/>
              </a:solidFill>
              <a:highlight>
                <a:srgbClr val="F8F8F8"/>
              </a:highlight>
            </a:endParaRPr>
          </a:p>
        </p:txBody>
      </p:sp>
      <p:sp>
        <p:nvSpPr>
          <p:cNvPr id="173" name="Google Shape;173;ge415c3a8ef_0_13"/>
          <p:cNvSpPr txBox="1"/>
          <p:nvPr/>
        </p:nvSpPr>
        <p:spPr>
          <a:xfrm>
            <a:off x="7596000" y="20592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Mapped == MAPQ&gt;=1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e415c3a8ef_0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9725" y="2603813"/>
            <a:ext cx="423862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260998fd6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1" name="Google Shape;181;ge260998fd6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9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Reportable region bed file (REPORT= intervals are the ones that are actual reportable for snvs and indels): </a:t>
            </a:r>
            <a:r>
              <a:rPr lang="en-US" sz="19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https://github.com/guardant/ghpipeline/blob/master/parameter_sets/Omni/v1.0/Omni1.0_annotated_reportable_regions.bed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600"/>
          </a:p>
          <a:p>
            <a:pPr indent="0" lvl="0" marL="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For off/on-target, use this bed file: </a:t>
            </a:r>
            <a:r>
              <a:rPr lang="en-US" sz="19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https://github.com/guardant/ghpipeline/blob/master/parameter_sets/Omni/v1.0/Omni1.0_panel.bed</a:t>
            </a:r>
            <a:endParaRPr sz="1950">
              <a:solidFill>
                <a:schemeClr val="hlink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2021-06-17T18:48:33Z</dcterms:created>
  <dc:creator>Xiang Li</dc:creator>
</cp:coreProperties>
</file>