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Helvetica Neue" panose="02000503000000020004" pitchFamily="2" charset="0"/>
      <p:regular r:id="rId17"/>
      <p:bold r:id="rId18"/>
      <p:italic r:id="rId19"/>
      <p:boldItalic r:id="rId20"/>
    </p:embeddedFont>
    <p:embeddedFont>
      <p:font typeface="Helvetica Neue Light" panose="02000403000000020004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hHP33Xr1aQoP4DNDZ+2ciKZkjJs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vi Vijaya-Saty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9528A0-B694-45FA-88B0-583B7C9C1FE7}">
  <a:tblStyle styleId="{FB9528A0-B694-45FA-88B0-583B7C9C1FE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6-29T16:54:31.042" idx="1">
    <p:pos x="317" y="1631"/>
    <p:text>@xili@guardanthealth.com Great! This shows that the probes are involved in pulling down the non-human reads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AM8lbkZo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260998f17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ge260998f1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 bwa index: /ghds/shared/ref/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genome: /ghds/groups/algorithms/ref/non_human_contaminants/raw_genomes/Genomev3/All_16genomes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Salmond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Salmon</a:t>
            </a: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15c3a8e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415c3a8ef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e415c3a8ef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260998f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e260998fd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ge260998fd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Slide">
  <p:cSld name="Cover_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ge260998f17_2_108"/>
          <p:cNvPicPr preferRelativeResize="0"/>
          <p:nvPr/>
        </p:nvPicPr>
        <p:blipFill rotWithShape="1">
          <a:blip r:embed="rId2">
            <a:alphaModFix/>
          </a:blip>
          <a:srcRect r="4048"/>
          <a:stretch/>
        </p:blipFill>
        <p:spPr>
          <a:xfrm>
            <a:off x="1" y="0"/>
            <a:ext cx="10690088" cy="516081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ge260998f17_2_108"/>
          <p:cNvSpPr/>
          <p:nvPr/>
        </p:nvSpPr>
        <p:spPr>
          <a:xfrm>
            <a:off x="0" y="4197926"/>
            <a:ext cx="12196128" cy="2658353"/>
          </a:xfrm>
          <a:custGeom>
            <a:avLst/>
            <a:gdLst/>
            <a:ahLst/>
            <a:cxnLst/>
            <a:rect l="l" t="t" r="r" b="b"/>
            <a:pathLst>
              <a:path w="9118600" h="1399133" extrusionOk="0">
                <a:moveTo>
                  <a:pt x="0" y="1399133"/>
                </a:moveTo>
                <a:lnTo>
                  <a:pt x="9118600" y="1399133"/>
                </a:lnTo>
                <a:lnTo>
                  <a:pt x="9118600" y="0"/>
                </a:lnTo>
                <a:lnTo>
                  <a:pt x="0" y="0"/>
                </a:lnTo>
                <a:lnTo>
                  <a:pt x="0" y="13991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6"/>
              <a:buFont typeface="Arial"/>
              <a:buNone/>
            </a:pPr>
            <a:endParaRPr sz="3436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" name="Google Shape;18;ge260998f17_2_108"/>
          <p:cNvSpPr txBox="1">
            <a:spLocks noGrp="1"/>
          </p:cNvSpPr>
          <p:nvPr>
            <p:ph type="title"/>
          </p:nvPr>
        </p:nvSpPr>
        <p:spPr>
          <a:xfrm>
            <a:off x="275756" y="5389446"/>
            <a:ext cx="90546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99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5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ge260998f17_2_108"/>
          <p:cNvSpPr txBox="1">
            <a:spLocks noGrp="1"/>
          </p:cNvSpPr>
          <p:nvPr>
            <p:ph type="body" idx="1"/>
          </p:nvPr>
        </p:nvSpPr>
        <p:spPr>
          <a:xfrm>
            <a:off x="275756" y="5922820"/>
            <a:ext cx="9054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999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5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132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6297"/>
              </a:buClr>
              <a:buSzPts val="1333"/>
              <a:buFont typeface="Arial"/>
              <a:buChar char="•"/>
              <a:defRPr sz="1333" b="0" i="0" u="none" strike="noStrike" cap="none">
                <a:solidFill>
                  <a:srgbClr val="32629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0270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167"/>
              <a:buFont typeface="Arial"/>
              <a:buChar char="•"/>
              <a:defRPr sz="1167" b="0" i="0" u="none" strike="noStrike" cap="non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pic>
        <p:nvPicPr>
          <p:cNvPr id="20" name="Google Shape;20;ge260998f17_2_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24109" y="-19555"/>
            <a:ext cx="2881744" cy="689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ge260998f17_2_1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38179" y="3485923"/>
            <a:ext cx="4840771" cy="428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_Slide">
  <p:cSld name="Transition_Slid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ge260998f17_2_1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24109" y="-19555"/>
            <a:ext cx="2881744" cy="68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e260998f17_2_115"/>
          <p:cNvSpPr txBox="1">
            <a:spLocks noGrp="1"/>
          </p:cNvSpPr>
          <p:nvPr>
            <p:ph type="title"/>
          </p:nvPr>
        </p:nvSpPr>
        <p:spPr>
          <a:xfrm>
            <a:off x="838007" y="2318732"/>
            <a:ext cx="83478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99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5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94" name="Google Shape;94;ge260998f17_2_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97090" y="6262278"/>
            <a:ext cx="1970984" cy="174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4.png"/><Relationship Id="rId4" Type="http://schemas.openxmlformats.org/officeDocument/2006/relationships/hyperlink" Target="https://github.com/guardant/ghpipeline/blob/master/parameter_sets/Omni/v1.0/Omni1.0_panel.b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ardant/ghpipeline/blob/master/parameter_sets/Omni/v1.0/Omni1.0_annotated_reportable_regions.be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uardant/ghpipeline/blob/master/parameter_sets/Omni/v1.0/Omni1.0_panel.be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260998f17_2_0"/>
          <p:cNvSpPr txBox="1">
            <a:spLocks noGrp="1"/>
          </p:cNvSpPr>
          <p:nvPr>
            <p:ph type="title"/>
          </p:nvPr>
        </p:nvSpPr>
        <p:spPr>
          <a:xfrm>
            <a:off x="275756" y="5389446"/>
            <a:ext cx="90546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99"/>
              </a:buClr>
              <a:buSzPct val="100000"/>
              <a:buFont typeface="Helvetica Neue Light"/>
              <a:buNone/>
            </a:pPr>
            <a:r>
              <a:rPr lang="en-US"/>
              <a:t>Week3</a:t>
            </a:r>
            <a:endParaRPr sz="3000" b="0" i="0" u="none" strike="noStrike" cap="none">
              <a:solidFill>
                <a:srgbClr val="00599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0" name="Google Shape;100;ge260998f17_2_0"/>
          <p:cNvSpPr txBox="1">
            <a:spLocks noGrp="1"/>
          </p:cNvSpPr>
          <p:nvPr>
            <p:ph type="body" idx="1"/>
          </p:nvPr>
        </p:nvSpPr>
        <p:spPr>
          <a:xfrm>
            <a:off x="275756" y="5922820"/>
            <a:ext cx="9054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/>
          <a:p>
            <a:pPr marL="9524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99"/>
              </a:buClr>
              <a:buSzPts val="1500"/>
              <a:buFont typeface="Arial"/>
              <a:buNone/>
            </a:pPr>
            <a:r>
              <a:rPr lang="en-US" dirty="0"/>
              <a:t>Xiang Li, 07/02/2021</a:t>
            </a:r>
            <a:endParaRPr dirty="0"/>
          </a:p>
        </p:txBody>
      </p:sp>
      <p:sp>
        <p:nvSpPr>
          <p:cNvPr id="101" name="Google Shape;101;ge260998f17_2_0"/>
          <p:cNvSpPr/>
          <p:nvPr/>
        </p:nvSpPr>
        <p:spPr>
          <a:xfrm>
            <a:off x="437323" y="-2425149"/>
            <a:ext cx="10575300" cy="92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59C4-10AB-2C40-94C3-9E91D0D1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human genome in GH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F70D1-DC25-A44F-8B5D-A402CA12C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head /</a:t>
            </a:r>
            <a:r>
              <a:rPr lang="en-US" dirty="0" err="1"/>
              <a:t>ghds</a:t>
            </a:r>
            <a:r>
              <a:rPr lang="en-US" dirty="0"/>
              <a:t>/shared/ref/</a:t>
            </a:r>
            <a:r>
              <a:rPr lang="en-US" dirty="0" err="1"/>
              <a:t>genome.fa</a:t>
            </a:r>
            <a:endParaRPr lang="en-US" dirty="0"/>
          </a:p>
          <a:p>
            <a:r>
              <a:rPr lang="en-US" dirty="0"/>
              <a:t>&gt;1 </a:t>
            </a:r>
            <a:r>
              <a:rPr lang="en-US" dirty="0" err="1"/>
              <a:t>dna:chromosome</a:t>
            </a:r>
            <a:r>
              <a:rPr lang="en-US" dirty="0"/>
              <a:t> chromosome:GRCh37:1:1:249250621:1 REF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Directly download from UCSC</a:t>
            </a:r>
          </a:p>
          <a:p>
            <a:r>
              <a:rPr lang="en-US" dirty="0"/>
              <a:t>&gt;chr1</a:t>
            </a:r>
          </a:p>
          <a:p>
            <a:r>
              <a:rPr lang="en-US" dirty="0"/>
              <a:t>NNNNNNNNNNNNNNNNNNNNNNNNNNNNNNNNNNNNNNNNNNNNNNNNNN</a:t>
            </a:r>
          </a:p>
          <a:p>
            <a:endParaRPr lang="en-US" dirty="0"/>
          </a:p>
          <a:p>
            <a:r>
              <a:rPr lang="en-US" dirty="0"/>
              <a:t>Cat | Tail return is not the same.</a:t>
            </a:r>
          </a:p>
        </p:txBody>
      </p:sp>
    </p:spTree>
    <p:extLst>
      <p:ext uri="{BB962C8B-B14F-4D97-AF65-F5344CB8AC3E}">
        <p14:creationId xmlns:p14="http://schemas.microsoft.com/office/powerpoint/2010/main" val="77389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Background (06/17/2021):</a:t>
            </a:r>
            <a:br>
              <a:rPr lang="en-US"/>
            </a:br>
            <a:endParaRPr/>
          </a:p>
        </p:txBody>
      </p:sp>
      <p:sp>
        <p:nvSpPr>
          <p:cNvPr id="107" name="Google Shape;10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Motivation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Contamination found from non-human DNA in AV Samples. </a:t>
            </a:r>
            <a:r>
              <a:rPr lang="en-US" sz="1400">
                <a:solidFill>
                  <a:srgbClr val="2E75B5"/>
                </a:solidFill>
              </a:rPr>
              <a:t>(Ref: https://guardanthealth.atlassian.net/wiki/spaces/OM/pages/2189001914/Contamination+from+non-human+DNA+in+AV+Samples)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Mission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Detect what percentage of sample reads that better align to non-human genome? (%)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Plan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Map 9~10 sample reads(from excel sheet) to cumstomized genome, count "better mapping" reads.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Summary and report the mapping statistics.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838200" y="1555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Selection of Genomes</a:t>
            </a:r>
            <a:endParaRPr/>
          </a:p>
        </p:txBody>
      </p:sp>
      <p:graphicFrame>
        <p:nvGraphicFramePr>
          <p:cNvPr id="114" name="Google Shape;114;p3"/>
          <p:cNvGraphicFramePr/>
          <p:nvPr/>
        </p:nvGraphicFramePr>
        <p:xfrm>
          <a:off x="922675" y="132036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{FB9528A0-B694-45FA-88B0-583B7C9C1FE7}</a:tableStyleId>
              </a:tblPr>
              <a:tblGrid>
                <a:gridCol w="136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Genome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File name (.fa.gz)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Size (Mb)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human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Hg38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938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Cow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bosTau9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842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mouse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mm39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831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Rat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rn7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820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Rabbit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oryCun2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815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Sheep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oviAri4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813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Horse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equCab3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791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felCat9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775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Pig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susScr11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774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Dog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canFam5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734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Chicken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galGal6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332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Nile Tilapia fish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oreNil2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267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Atlantic cod fish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gadMor1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198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9615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dm6 # fruit fly 44M    sacCer3 # Yeast.  3.7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15" name="Google Shape;115;p3"/>
          <p:cNvSpPr/>
          <p:nvPr/>
        </p:nvSpPr>
        <p:spPr>
          <a:xfrm>
            <a:off x="1147657" y="6142250"/>
            <a:ext cx="34222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8978 Mb of compressed genomes.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5284000" y="2041475"/>
            <a:ext cx="6422400" cy="28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QC Strategy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•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Extract all reads supporting variants with MAF &lt; X% (ideally, X ~ 1%)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•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 the reads to a set of common contaminant genomes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•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Flag variants that indicate non-human origin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•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Either flag the sample or selectively exclude the flagged variants from somatic reporting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Analysis of previously flagged samples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•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fraction of total reads support the contamination call?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•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the selected genomes sufficient to identify the contamination?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•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Computational feasibility of mapping all of the reads to these genomes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403302" y="27375"/>
            <a:ext cx="11394688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STATS of better mapping reads with MAPQ=60</a:t>
            </a:r>
            <a:endParaRPr/>
          </a:p>
        </p:txBody>
      </p:sp>
      <p:sp>
        <p:nvSpPr>
          <p:cNvPr id="122" name="Google Shape;122;p7"/>
          <p:cNvSpPr txBox="1"/>
          <p:nvPr/>
        </p:nvSpPr>
        <p:spPr>
          <a:xfrm>
            <a:off x="2173096" y="6564764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# of reads &gt; 100 are highlighted</a:t>
            </a:r>
            <a:endParaRPr sz="120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3" name="Google Shape;123;p7"/>
          <p:cNvGraphicFramePr/>
          <p:nvPr/>
        </p:nvGraphicFramePr>
        <p:xfrm>
          <a:off x="573942" y="151339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{FB9528A0-B694-45FA-88B0-583B7C9C1FE7}</a:tableStyleId>
              </a:tblPr>
              <a:tblGrid>
                <a:gridCol w="158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4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/>
                        <a:t>Genome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Cow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mouse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Rat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Rabbit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Sheep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Horse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Pig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Dog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Chicken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Nile Tilapia fish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Atlantic cod fish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Sum</a:t>
                      </a:r>
                      <a:endParaRPr sz="1400" u="none" strike="noStrike" cap="none"/>
                    </a:p>
                  </a:txBody>
                  <a:tcPr marL="9150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124" name="Google Shape;12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3096" y="1904239"/>
            <a:ext cx="9894651" cy="466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7"/>
          <p:cNvSpPr/>
          <p:nvPr/>
        </p:nvSpPr>
        <p:spPr>
          <a:xfrm>
            <a:off x="5526596" y="1045298"/>
            <a:ext cx="26308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 source of contamination: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2964503" y="1394651"/>
            <a:ext cx="147829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Turkey, Chicken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"/>
          <p:cNvSpPr/>
          <p:nvPr/>
        </p:nvSpPr>
        <p:spPr>
          <a:xfrm rot="5400000">
            <a:off x="3595747" y="753624"/>
            <a:ext cx="215802" cy="2048938"/>
          </a:xfrm>
          <a:prstGeom prst="leftBrace">
            <a:avLst>
              <a:gd name="adj1" fmla="val 8333"/>
              <a:gd name="adj2" fmla="val 50957"/>
            </a:avLst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4916455" y="1394651"/>
            <a:ext cx="51328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5681223" y="1394650"/>
            <a:ext cx="4443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"/>
          <p:cNvSpPr/>
          <p:nvPr/>
        </p:nvSpPr>
        <p:spPr>
          <a:xfrm>
            <a:off x="6425880" y="1394650"/>
            <a:ext cx="83227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Chicken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/>
          <p:nvPr/>
        </p:nvSpPr>
        <p:spPr>
          <a:xfrm>
            <a:off x="7967873" y="1394650"/>
            <a:ext cx="5629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"/>
          <p:cNvSpPr/>
          <p:nvPr/>
        </p:nvSpPr>
        <p:spPr>
          <a:xfrm>
            <a:off x="9122730" y="1394649"/>
            <a:ext cx="7264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Salmon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"/>
          <p:cNvSpPr/>
          <p:nvPr/>
        </p:nvSpPr>
        <p:spPr>
          <a:xfrm>
            <a:off x="10553446" y="1393150"/>
            <a:ext cx="7954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/>
          <p:nvPr/>
        </p:nvSpPr>
        <p:spPr>
          <a:xfrm rot="5400000">
            <a:off x="10819710" y="731377"/>
            <a:ext cx="215802" cy="2048938"/>
          </a:xfrm>
          <a:prstGeom prst="leftBrace">
            <a:avLst>
              <a:gd name="adj1" fmla="val 8333"/>
              <a:gd name="adj2" fmla="val 50957"/>
            </a:avLst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>
            <a:spLocks noGrp="1"/>
          </p:cNvSpPr>
          <p:nvPr>
            <p:ph type="title"/>
          </p:nvPr>
        </p:nvSpPr>
        <p:spPr>
          <a:xfrm>
            <a:off x="838200" y="-189101"/>
            <a:ext cx="9960770" cy="121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Non-hg reads(mapQ=60) map to hg</a:t>
            </a:r>
            <a:endParaRPr/>
          </a:p>
        </p:txBody>
      </p:sp>
      <p:graphicFrame>
        <p:nvGraphicFramePr>
          <p:cNvPr id="140" name="Google Shape;140;p9"/>
          <p:cNvGraphicFramePr/>
          <p:nvPr/>
        </p:nvGraphicFramePr>
        <p:xfrm>
          <a:off x="19723" y="76944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{FB9528A0-B694-45FA-88B0-583B7C9C1FE7}</a:tableStyleId>
              </a:tblPr>
              <a:tblGrid>
                <a:gridCol w="1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4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5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18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44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8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index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A0261917PRE-05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A0261917HP4-05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DL19032527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A0260122S1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A017381551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DL19032524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A0186048MMC-02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A017381552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of reads</a:t>
                      </a:r>
                      <a:endParaRPr sz="1400" u="none" strike="noStrike" cap="none"/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369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417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11268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18591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highlight>
                            <a:srgbClr val="FFFF00"/>
                          </a:highlight>
                        </a:rPr>
                        <a:t>39395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highlight>
                            <a:srgbClr val="FFFF00"/>
                          </a:highlight>
                        </a:rPr>
                        <a:t>78208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5857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highlight>
                            <a:srgbClr val="FFFF00"/>
                          </a:highlight>
                        </a:rPr>
                        <a:t>58147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99" y="1598740"/>
            <a:ext cx="3104188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13" y="4263150"/>
            <a:ext cx="3104188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56129" y="1533133"/>
            <a:ext cx="3159620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95657" y="4246664"/>
            <a:ext cx="3159620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96000" y="1516286"/>
            <a:ext cx="3220092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49484" y="4212035"/>
            <a:ext cx="3220092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103421" y="1567401"/>
            <a:ext cx="3159620" cy="250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940662" y="4228521"/>
            <a:ext cx="3220092" cy="250955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9"/>
          <p:cNvSpPr/>
          <p:nvPr/>
        </p:nvSpPr>
        <p:spPr>
          <a:xfrm>
            <a:off x="1396300" y="4739502"/>
            <a:ext cx="5357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417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9"/>
          <p:cNvSpPr/>
          <p:nvPr/>
        </p:nvSpPr>
        <p:spPr>
          <a:xfrm>
            <a:off x="1455863" y="2329866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369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"/>
          <p:cNvSpPr/>
          <p:nvPr/>
        </p:nvSpPr>
        <p:spPr>
          <a:xfrm>
            <a:off x="4267283" y="2637512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11268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4474327" y="5108834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18591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/>
          <p:nvPr/>
        </p:nvSpPr>
        <p:spPr>
          <a:xfrm>
            <a:off x="7583777" y="2418578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39395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7477903" y="5157048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78208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/>
          <p:nvPr/>
        </p:nvSpPr>
        <p:spPr>
          <a:xfrm>
            <a:off x="10526295" y="2452846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5857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9"/>
          <p:cNvSpPr/>
          <p:nvPr/>
        </p:nvSpPr>
        <p:spPr>
          <a:xfrm>
            <a:off x="10514239" y="5108834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58147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Further Exploration</a:t>
            </a: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/>
              <a:t>Include these metrics in tables: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/>
              <a:t>% of total reads mapping to non-human</a:t>
            </a:r>
            <a:br>
              <a:rPr lang="en-US"/>
            </a:br>
            <a:r>
              <a:rPr lang="en-US"/>
              <a:t>% of total reads not mapped</a:t>
            </a:r>
            <a:br>
              <a:rPr lang="en-US"/>
            </a:br>
            <a:r>
              <a:rPr lang="en-US"/>
              <a:t>% of original on-target reads mapped to non-human</a:t>
            </a:r>
            <a:br>
              <a:rPr lang="en-US"/>
            </a:br>
            <a:r>
              <a:rPr lang="en-US"/>
              <a:t>% of original off-target reads mapped to non-human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/>
              <a:t>Define a non-human reads filter:</a:t>
            </a:r>
            <a:br>
              <a:rPr lang="en-US"/>
            </a:br>
            <a:r>
              <a:rPr lang="en-US"/>
              <a:t>Goal: To flag all variants that came from non-human DNA</a:t>
            </a:r>
            <a:br>
              <a:rPr lang="en-US"/>
            </a:b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/>
              <a:t>Requirements: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Char char="•"/>
            </a:pPr>
            <a:r>
              <a:rPr lang="en-US"/>
              <a:t>1. Computationally feasible. Should not significantly increase current BIP run time.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81081"/>
              <a:buChar char="•"/>
            </a:pPr>
            <a:r>
              <a:rPr lang="en-US"/>
              <a:t>2. At least from some products, can’t replace the existing reference with a new reference (but this is possible for future reference.)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None/>
            </a:pPr>
            <a:endParaRPr/>
          </a:p>
        </p:txBody>
      </p:sp>
      <p:graphicFrame>
        <p:nvGraphicFramePr>
          <p:cNvPr id="163" name="Google Shape;163;p24"/>
          <p:cNvGraphicFramePr/>
          <p:nvPr/>
        </p:nvGraphicFramePr>
        <p:xfrm>
          <a:off x="78348" y="5839665"/>
          <a:ext cx="11909425" cy="679145"/>
        </p:xfrm>
        <a:graphic>
          <a:graphicData uri="http://schemas.openxmlformats.org/drawingml/2006/table">
            <a:tbl>
              <a:tblPr firstRow="1" bandRow="1">
                <a:noFill/>
                <a:tableStyleId>{FB9528A0-B694-45FA-88B0-583B7C9C1FE7}</a:tableStyleId>
              </a:tblPr>
              <a:tblGrid>
                <a:gridCol w="1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4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5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18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44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8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index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A0261917PRE-05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A0261917HP4-05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DL19032527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A0260122S1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A017381551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DL19032524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A0186048MMC-02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</a:rPr>
                        <a:t>A017381552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of reads</a:t>
                      </a:r>
                      <a:endParaRPr sz="1400" u="none" strike="noStrike" cap="none"/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369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417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11268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18591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highlight>
                            <a:srgbClr val="FFFF00"/>
                          </a:highlight>
                        </a:rPr>
                        <a:t>39395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highlight>
                            <a:srgbClr val="FFFF00"/>
                          </a:highlight>
                        </a:rPr>
                        <a:t>78208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5857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highlight>
                            <a:srgbClr val="FFFF00"/>
                          </a:highlight>
                        </a:rPr>
                        <a:t>58147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00" marR="6600" marT="66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415c3a8ef_0_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Majority mapped reads (MAPQ=60) overlap with target regions</a:t>
            </a:r>
            <a:endParaRPr/>
          </a:p>
        </p:txBody>
      </p:sp>
      <p:pic>
        <p:nvPicPr>
          <p:cNvPr id="170" name="Google Shape;170;ge415c3a8ef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63" y="2589525"/>
            <a:ext cx="4238625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e415c3a8ef_0_13"/>
          <p:cNvSpPr txBox="1"/>
          <p:nvPr/>
        </p:nvSpPr>
        <p:spPr>
          <a:xfrm>
            <a:off x="1742600" y="2105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Mapped == MAPQ&gt;=60 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e415c3a8ef_0_13"/>
          <p:cNvSpPr txBox="1"/>
          <p:nvPr/>
        </p:nvSpPr>
        <p:spPr>
          <a:xfrm>
            <a:off x="4596000" y="1595725"/>
            <a:ext cx="30000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90500" lvl="0" indent="0" algn="l" rtl="0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1D1C1D"/>
                </a:solidFill>
                <a:highlight>
                  <a:srgbClr val="F8F8F8"/>
                </a:highlight>
              </a:rPr>
              <a:t>off/on-target </a:t>
            </a:r>
            <a:r>
              <a:rPr lang="en-US" sz="195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hlinkClick r:id="rId4"/>
              </a:rPr>
              <a:t>Omni1.0_panel.bed</a:t>
            </a:r>
            <a:endParaRPr sz="1950">
              <a:solidFill>
                <a:schemeClr val="hlink"/>
              </a:solidFill>
              <a:highlight>
                <a:srgbClr val="F8F8F8"/>
              </a:highlight>
            </a:endParaRPr>
          </a:p>
        </p:txBody>
      </p:sp>
      <p:sp>
        <p:nvSpPr>
          <p:cNvPr id="173" name="Google Shape;173;ge415c3a8ef_0_13"/>
          <p:cNvSpPr txBox="1"/>
          <p:nvPr/>
        </p:nvSpPr>
        <p:spPr>
          <a:xfrm>
            <a:off x="7596000" y="20592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Mapped == MAPQ&gt;=1 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e415c3a8ef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9725" y="2603813"/>
            <a:ext cx="423862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260998fd6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81" name="Google Shape;181;ge260998fd6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9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Reportable region bed file (REPORT= intervals are the ones that are actual reportable for snvs and indels): </a:t>
            </a:r>
            <a:r>
              <a:rPr lang="en-US" sz="1950" u="sng">
                <a:solidFill>
                  <a:schemeClr val="hlink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https://github.com/guardant/ghpipeline/blob/master/parameter_sets/Omni/v1.0/Omni1.0_annotated_reportable_regions.bed</a:t>
            </a:r>
            <a:endParaRPr sz="3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3600"/>
          </a:p>
          <a:p>
            <a:pPr marL="0" marR="190500" lvl="0" indent="0" algn="l" rtl="0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For off/on-target, use this bed file: </a:t>
            </a:r>
            <a:r>
              <a:rPr lang="en-US" sz="195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https://github.com/guardant/ghpipeline/blob/master/parameter_sets/Omni/v1.0/Omni1.0_panel.bed</a:t>
            </a:r>
            <a:endParaRPr sz="1950">
              <a:solidFill>
                <a:schemeClr val="hlink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D35C-FBA6-C442-AAE2-FB82A30F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Points on July/02/2021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124BA-6A62-334E-AC97-6D1783E28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indent="-514350">
              <a:buFont typeface="+mj-lt"/>
              <a:buAutoNum type="arabicPeriod"/>
            </a:pPr>
            <a:r>
              <a:rPr lang="en-US" dirty="0"/>
              <a:t>Two directions of Non-hg contaminations.</a:t>
            </a:r>
          </a:p>
          <a:p>
            <a:pPr marL="1028700" lvl="1" indent="-457200">
              <a:buAutoNum type="alphaLcPeriod"/>
            </a:pPr>
            <a:r>
              <a:rPr lang="en-US" sz="2000" dirty="0"/>
              <a:t>Produced a QC module for GH. (</a:t>
            </a:r>
            <a:r>
              <a:rPr lang="en-US" sz="2000" dirty="0">
                <a:solidFill>
                  <a:srgbClr val="00B050"/>
                </a:solidFill>
              </a:rPr>
              <a:t>A must</a:t>
            </a:r>
            <a:r>
              <a:rPr lang="en-US" sz="2000" dirty="0"/>
              <a:t>)</a:t>
            </a:r>
          </a:p>
          <a:p>
            <a:pPr marL="1028700" lvl="1" indent="-457200">
              <a:buAutoNum type="alphaLcPeriod"/>
            </a:pPr>
            <a:r>
              <a:rPr lang="en-US" sz="2000" dirty="0"/>
              <a:t>Publish a Study of jumping DNA from non-human genomes through diet.(Big Goal)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/>
              <a:t>Work between July09~July13:</a:t>
            </a:r>
          </a:p>
          <a:p>
            <a:pPr marL="1085850" lvl="1" indent="-514350">
              <a:buFont typeface="+mj-lt"/>
              <a:buAutoNum type="alphaLcPeriod"/>
            </a:pPr>
            <a:r>
              <a:rPr lang="en-US" sz="2000" dirty="0"/>
              <a:t>More genomes to be included</a:t>
            </a:r>
          </a:p>
          <a:p>
            <a:pPr marL="1085850" lvl="1" indent="-514350">
              <a:buFont typeface="+mj-lt"/>
              <a:buAutoNum type="alphaLcPeriod"/>
            </a:pPr>
            <a:r>
              <a:rPr lang="en-US" sz="2000" dirty="0"/>
              <a:t>Count reads with </a:t>
            </a:r>
            <a:r>
              <a:rPr lang="en-US" sz="2000" dirty="0" err="1"/>
              <a:t>mapQ</a:t>
            </a:r>
            <a:r>
              <a:rPr lang="en-US" sz="2000" dirty="0"/>
              <a:t>&gt;30 to hg19 (</a:t>
            </a:r>
            <a:r>
              <a:rPr lang="en-US" sz="2000" dirty="0" err="1">
                <a:highlight>
                  <a:srgbClr val="FFFF00"/>
                </a:highlight>
              </a:rPr>
              <a:t>mapQ</a:t>
            </a:r>
            <a:r>
              <a:rPr lang="en-US" sz="2000" dirty="0">
                <a:highlight>
                  <a:srgbClr val="FFFF00"/>
                </a:highlight>
              </a:rPr>
              <a:t> was 60</a:t>
            </a:r>
            <a:r>
              <a:rPr lang="en-US" sz="2000" dirty="0"/>
              <a:t>)</a:t>
            </a:r>
          </a:p>
          <a:p>
            <a:pPr marL="1085850" lvl="1" indent="-514350">
              <a:buFont typeface="+mj-lt"/>
              <a:buAutoNum type="alphaLcPeriod"/>
            </a:pPr>
            <a:r>
              <a:rPr lang="en-US" sz="2000" dirty="0"/>
              <a:t>Acquire </a:t>
            </a:r>
            <a:r>
              <a:rPr lang="en-US" sz="2000" dirty="0" err="1"/>
              <a:t>snakemake</a:t>
            </a:r>
            <a:endParaRPr lang="en-US" sz="2000" dirty="0"/>
          </a:p>
          <a:p>
            <a:pPr marL="1085850" lvl="1" indent="-514350">
              <a:buFont typeface="+mj-lt"/>
              <a:buAutoNum type="alphaLcPeriod"/>
            </a:pPr>
            <a:r>
              <a:rPr lang="en-US" sz="2000" dirty="0"/>
              <a:t>Improve performance of python code (extracting variant reads)</a:t>
            </a:r>
          </a:p>
          <a:p>
            <a:pPr marL="1028700" lvl="1" indent="-457200">
              <a:buAutoNum type="alphaLcPeriod"/>
            </a:pPr>
            <a:endParaRPr lang="en-US" dirty="0"/>
          </a:p>
          <a:p>
            <a:pPr marL="6286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8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745</Words>
  <Application>Microsoft Macintosh PowerPoint</Application>
  <PresentationFormat>Widescreen</PresentationFormat>
  <Paragraphs>173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Arial</vt:lpstr>
      <vt:lpstr>Helvetica Neue Light</vt:lpstr>
      <vt:lpstr>Helvetica Neue</vt:lpstr>
      <vt:lpstr>Office Theme</vt:lpstr>
      <vt:lpstr>Week3</vt:lpstr>
      <vt:lpstr>Background (06/17/2021): </vt:lpstr>
      <vt:lpstr>Selection of Genomes</vt:lpstr>
      <vt:lpstr>STATS of better mapping reads with MAPQ=60</vt:lpstr>
      <vt:lpstr>Non-hg reads(mapQ=60) map to hg</vt:lpstr>
      <vt:lpstr>Further Exploration</vt:lpstr>
      <vt:lpstr>Majority mapped reads (MAPQ=60) overlap with target regions</vt:lpstr>
      <vt:lpstr>PowerPoint Presentation</vt:lpstr>
      <vt:lpstr>Discussion Points on July/02/2021</vt:lpstr>
      <vt:lpstr>Standard human genome in 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Week3</dc:title>
  <dc:creator>Xiang Li</dc:creator>
  <cp:lastModifiedBy>Xiang Li</cp:lastModifiedBy>
  <cp:revision>3</cp:revision>
  <dcterms:created xsi:type="dcterms:W3CDTF">2021-06-17T18:48:33Z</dcterms:created>
  <dcterms:modified xsi:type="dcterms:W3CDTF">2021-07-06T15:00:17Z</dcterms:modified>
</cp:coreProperties>
</file>