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5" r:id="rId4"/>
    <p:sldId id="266" r:id="rId5"/>
    <p:sldId id="268" r:id="rId6"/>
    <p:sldId id="267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365"/>
  </p:normalViewPr>
  <p:slideViewPr>
    <p:cSldViewPr snapToGrid="0" snapToObjects="1">
      <p:cViewPr varScale="1">
        <p:scale>
          <a:sx n="90" d="100"/>
          <a:sy n="90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76F0-0C71-644E-B4E6-54FE08EBADD8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A225-B4B5-3F43-81B5-0D73548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c("/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/groups/algorithms/scratch/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E4B-FAB0-3E49-B41E-5B926DC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E7CC-C26A-7545-8634-5468D898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4AA9-0848-E241-BA98-3E9B046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60CD-25CF-C145-A21E-78994E6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512E-4448-354E-A584-D713983B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8EDB-51AC-404D-98E5-C672C7B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C017-840F-7244-9377-80FFF7CF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912A-8580-B141-A463-2DFA245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B4DE-28A0-6345-9844-DCC3D91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F50D-AC36-EF4C-926B-F1BDED0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04048-B122-2C4E-B3F0-9AA44C86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08C0-DCC3-D44F-AE20-126C0D16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963E-D43A-E449-A7CE-016C405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656-C53B-7345-9152-210E7AEC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F484-F88C-A14F-8A1F-7FEA559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1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485-2141-9146-8831-FFC63C8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F6E-5A4B-7B4F-B4EA-D605759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C5EF-2C76-784A-9978-3E8336BC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E19F-3145-E249-8C5D-003A5A5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F78B-A332-B649-B8D0-D2BAE1E6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B2-186A-C847-9A1D-3AAA358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6BF-CDB4-934B-86C6-45717D58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9859-E4FA-B14A-A799-8332957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9B7B-E150-124C-A43A-F8F364E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258F-8805-1A4D-B644-7760F9C3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591-C33A-354B-90FE-2448E17A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B87F-B4E9-4F4D-BCA8-029F69DD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EC4F-D5CA-654E-8368-A57D59D8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155C-20FB-F244-AA84-154FD6B3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5961E-5CBC-814A-B29A-E5354A5D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F1BB-2498-2E4A-8F9F-4D3B467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9C4-9F79-C84E-9293-6DF254CB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96B1-FBA1-0F45-B595-0009C5FF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06D8-8858-8840-BF50-E87B2FC5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DC04-CD68-6A42-9A45-0268F6B6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97C0-9369-8946-A35B-01F9D18D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6FE9-9708-2445-823C-EDACCD5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50326-FBEC-0840-8F15-420BEF65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7412-1953-D241-8808-FE9AD19A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176-7962-5647-A873-6E6085C1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05827-6908-5D4D-B227-D75A26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E231-9D1B-AB4C-A55A-BF39CB5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0974-71DC-C641-BBF0-3D092D1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1B2EA-0F9D-F343-9254-CD9D47C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3E870-7296-024E-B9D7-2522D8E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D6FC-C89A-694E-821B-23ED4284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518-B150-D242-AAA0-35BD42E9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66B0-AE4C-4B4D-9B55-0E585129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2C95-AA8A-784C-8B4E-4F05436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2358-B1BB-3440-B8CE-A940B0E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A829-7EA3-9747-B2DF-9EEBA22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40FF-EEDB-3A42-B368-F538C7B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D1E6-DF4C-E342-8D3C-27D23881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1DE50-E3A6-3542-BC93-3FB32FAF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B5BE-7B48-E840-8FA6-A4C25DAA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611F-AB3B-8040-84EF-2026E2E6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03AF-CF9C-A542-BC99-148C5070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CE0B-483E-2742-BBD6-17EEB45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741B-9CF4-9840-AF51-96134D8B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A0F2-9F88-444D-84A1-3EB5A555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37A-4A95-B54B-94B3-B7A8510E9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099E-B834-4F4F-96D5-F57AAFD0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E180-2E2A-6940-A9A0-1AE5F4C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data_science/blob/master/02_DEVELOPMENT/210503_FUSION_FRAGMENTOMICS/00_prepareData.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ardant/ghpipeline/master/parameter_sets/Omni/v1.0/Omni1.0_probes.bed?token=AHUW5C2QMF7TPB3PCJFSHEDA4R6Z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 dirty="0">
                <a:latin typeface="+mn-lt"/>
              </a:rPr>
              <a:t>Tumor Fraction</a:t>
            </a:r>
            <a:endParaRPr sz="3000" b="0" i="0" u="none" strike="noStrike" cap="none" dirty="0">
              <a:solidFill>
                <a:srgbClr val="005999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9C9A-8E2D-F248-8CB2-231370CD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8E9E-ACAE-E646-84D4-EC08F17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1027906"/>
            <a:ext cx="5220238" cy="436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AF464-0C91-ED49-96C9-59E004FBE7A1}"/>
              </a:ext>
            </a:extLst>
          </p:cNvPr>
          <p:cNvSpPr/>
          <p:nvPr/>
        </p:nvSpPr>
        <p:spPr>
          <a:xfrm>
            <a:off x="590549" y="2004555"/>
            <a:ext cx="6067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Hypothesis: </a:t>
            </a:r>
          </a:p>
          <a:p>
            <a:r>
              <a:rPr lang="en-US" dirty="0">
                <a:latin typeface="+mn-lt"/>
              </a:rPr>
              <a:t>1. Differences in fragment lengths of circulating DNA could be exploited to enhance sensitivity for detecting the presence of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and for noninvasive genomic analysis of cancer.</a:t>
            </a:r>
          </a:p>
          <a:p>
            <a:r>
              <a:rPr lang="en-US" dirty="0">
                <a:effectLst/>
                <a:latin typeface="+mn-lt"/>
              </a:rPr>
              <a:t>2. </a:t>
            </a:r>
            <a:r>
              <a:rPr lang="en-US" dirty="0">
                <a:latin typeface="+mn-lt"/>
              </a:rPr>
              <a:t>Fragment size analysis and selective sequencing of specific fragment sizes can boost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detection and could complement or provide an alternative to deeper sequencing of </a:t>
            </a:r>
            <a:r>
              <a:rPr lang="en-US" dirty="0" err="1">
                <a:latin typeface="+mn-lt"/>
              </a:rPr>
              <a:t>cfDNA</a:t>
            </a:r>
            <a:endParaRPr lang="en-US" dirty="0">
              <a:latin typeface="+mn-lt"/>
            </a:endParaRPr>
          </a:p>
          <a:p>
            <a:endParaRPr lang="en-US" dirty="0"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9C07-8D56-D347-A251-5E54FCF3287D}"/>
              </a:ext>
            </a:extLst>
          </p:cNvPr>
          <p:cNvSpPr/>
          <p:nvPr/>
        </p:nvSpPr>
        <p:spPr>
          <a:xfrm>
            <a:off x="143142" y="5822016"/>
            <a:ext cx="9124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dirty="0">
                <a:latin typeface="+mn-lt"/>
              </a:rPr>
              <a:t>Ref: </a:t>
            </a: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Enhanced detection of circulating tumor DNA by fragment size analysis. 2016 SCIENCE TRANSLATIONAL MEDICINE</a:t>
            </a:r>
          </a:p>
          <a:p>
            <a:endParaRPr lang="en-U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Plan (06/29/2021):</a:t>
            </a:r>
            <a:br>
              <a:rPr lang="en-US" dirty="0"/>
            </a:b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Generate </a:t>
            </a:r>
            <a:r>
              <a:rPr lang="en-US" dirty="0"/>
              <a:t>Feature (Fragment Size): </a:t>
            </a:r>
            <a:endParaRPr lang="en-US" dirty="0">
              <a:latin typeface="+mn-lt"/>
            </a:endParaRP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Done</a:t>
            </a:r>
            <a:r>
              <a:rPr lang="en-US" dirty="0">
                <a:latin typeface="+mn-lt"/>
              </a:rPr>
              <a:t>)Get a table of molecules fragment size distribution.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1400" dirty="0">
                <a:latin typeface="+mn-lt"/>
                <a:hlinkClick r:id="rId3"/>
              </a:rPr>
              <a:t>https://github.com/guardant/data_science/blob/master/02_DEVELOPMENT/210503_FUSION_FRAGMENTOMICS/00_prepareData.R</a:t>
            </a:r>
            <a:endParaRPr lang="en-US" sz="1400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Now working with test data, considering switch to full data set Soon.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Run R script (row178), </a:t>
            </a:r>
            <a:r>
              <a:rPr lang="en-US" sz="1800" dirty="0">
                <a:latin typeface="+mn-lt"/>
              </a:rPr>
              <a:t>Where: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wg_bed_file</a:t>
            </a:r>
            <a:r>
              <a:rPr lang="en-US" sz="1600" dirty="0">
                <a:latin typeface="+mn-lt"/>
              </a:rPr>
              <a:t>: </a:t>
            </a:r>
            <a:r>
              <a:rPr lang="en-US" sz="700" dirty="0">
                <a:latin typeface="+mn-lt"/>
                <a:hlinkClick r:id="rId4"/>
              </a:rPr>
              <a:t>https://raw.githubusercontent.com/guardant/ghpipeline/master/parameter_sets/Omni/v1.0/Omni1.0_probes.bed?token=AHUW5C2QMF7TPB3PCJFSHEDA4R6ZC</a:t>
            </a:r>
            <a:endParaRPr lang="en-US" sz="700" dirty="0">
              <a:latin typeface="+mn-lt"/>
            </a:endParaRP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reference_file</a:t>
            </a:r>
            <a:r>
              <a:rPr lang="en-US" sz="1600" dirty="0">
                <a:latin typeface="+mn-lt"/>
              </a:rPr>
              <a:t> = /</a:t>
            </a:r>
            <a:r>
              <a:rPr lang="en-US" sz="1600" dirty="0" err="1">
                <a:latin typeface="+mn-lt"/>
              </a:rPr>
              <a:t>ghess</a:t>
            </a:r>
            <a:r>
              <a:rPr lang="en-US" sz="1600" dirty="0">
                <a:latin typeface="+mn-lt"/>
              </a:rPr>
              <a:t>/shared/ref/</a:t>
            </a:r>
            <a:r>
              <a:rPr lang="en-US" sz="1600" dirty="0" err="1">
                <a:latin typeface="+mn-lt"/>
              </a:rPr>
              <a:t>genome.fa</a:t>
            </a:r>
            <a:r>
              <a:rPr lang="en-US" sz="1600" dirty="0">
                <a:latin typeface="+mn-lt"/>
              </a:rPr>
              <a:t>.  (hg19)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max_size</a:t>
            </a:r>
            <a:r>
              <a:rPr lang="en-US" sz="1600" dirty="0">
                <a:latin typeface="+mn-lt"/>
              </a:rPr>
              <a:t> = 500 (molecule max size)</a:t>
            </a:r>
          </a:p>
          <a:p>
            <a:pPr lvl="3">
              <a:spcBef>
                <a:spcPts val="0"/>
              </a:spcBef>
              <a:buSzPts val="2800"/>
            </a:pPr>
            <a:r>
              <a:rPr lang="en-US" sz="1600" dirty="0">
                <a:latin typeface="+mn-lt"/>
              </a:rPr>
              <a:t>folder with molecule </a:t>
            </a:r>
            <a:r>
              <a:rPr lang="en-US" sz="1600" dirty="0" err="1">
                <a:latin typeface="+mn-lt"/>
              </a:rPr>
              <a:t>fiules</a:t>
            </a:r>
            <a:br>
              <a:rPr lang="en-US" sz="1600" dirty="0">
                <a:latin typeface="+mn-lt"/>
              </a:rPr>
            </a:b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ghds</a:t>
            </a:r>
            <a:r>
              <a:rPr lang="en-US" sz="1100" dirty="0">
                <a:latin typeface="+mn-lt"/>
              </a:rPr>
              <a:t>/groups/bioinformatics/02_DEVELOPMENT/210503_FUSION_FRAGMENTOMICS/</a:t>
            </a:r>
            <a:r>
              <a:rPr lang="en-US" sz="1100" dirty="0" err="1">
                <a:latin typeface="+mn-lt"/>
              </a:rPr>
              <a:t>clinical_samples</a:t>
            </a: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molecule_counts</a:t>
            </a:r>
            <a:endParaRPr lang="en-US"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Data dimension reduction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Working </a:t>
            </a:r>
            <a:r>
              <a:rPr lang="en-US" dirty="0"/>
              <a:t>Path: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/groups/algorithms/projects/</a:t>
            </a:r>
            <a:r>
              <a:rPr lang="en-US" dirty="0" err="1"/>
              <a:t>Study_Fragment_Size</a:t>
            </a:r>
            <a:r>
              <a:rPr lang="en-US" dirty="0"/>
              <a:t>/	</a:t>
            </a:r>
            <a:endParaRPr lang="en-US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Need samples of tumor &amp; non-tumor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Predictor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7CF-9786-0047-B99E-A54DF666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57" y="231949"/>
            <a:ext cx="10515600" cy="1325563"/>
          </a:xfrm>
        </p:spPr>
        <p:txBody>
          <a:bodyPr/>
          <a:lstStyle/>
          <a:p>
            <a:r>
              <a:rPr lang="en-US" dirty="0"/>
              <a:t>Fragment Size Distribution</a:t>
            </a:r>
            <a:br>
              <a:rPr lang="en-US" dirty="0"/>
            </a:br>
            <a:r>
              <a:rPr lang="en-US" sz="3200" dirty="0"/>
              <a:t>Test on A035043401.molecule_table.tsv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71B99B-ACFC-A64E-9209-72080E35D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82971"/>
              </p:ext>
            </p:extLst>
          </p:nvPr>
        </p:nvGraphicFramePr>
        <p:xfrm>
          <a:off x="2095500" y="1699865"/>
          <a:ext cx="6604000" cy="2204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526526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029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85914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80831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211832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728909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0303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044564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num_molecules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mean_mapq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cg_count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bin_idx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669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97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0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838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396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950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23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591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278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251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489256-B654-1743-9570-EE4B62E6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502786"/>
            <a:ext cx="4000500" cy="1435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52A5D7-26BD-2040-87C3-FC0093D6B11C}"/>
              </a:ext>
            </a:extLst>
          </p:cNvPr>
          <p:cNvSpPr/>
          <p:nvPr/>
        </p:nvSpPr>
        <p:spPr>
          <a:xfrm>
            <a:off x="622657" y="498264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4E293-2FB3-7A49-B5E5-14B2E532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19" y="4056092"/>
            <a:ext cx="2968033" cy="22224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299D6B-F373-9245-BD34-71BC7DBAC2DE}"/>
              </a:ext>
            </a:extLst>
          </p:cNvPr>
          <p:cNvSpPr/>
          <p:nvPr/>
        </p:nvSpPr>
        <p:spPr>
          <a:xfrm>
            <a:off x="636704" y="2406360"/>
            <a:ext cx="67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0772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8F41-DEB2-FC42-9D70-D21E9A88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Chunksize</a:t>
            </a:r>
            <a:r>
              <a:rPr lang="en-US" dirty="0"/>
              <a:t>: 10**3~10**5 no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48FEB-6A18-F646-A941-1CE9F110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732" y="2496343"/>
            <a:ext cx="4826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7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448-F0BF-FB46-AF74-335F0E93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Data(500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B3E-D010-EC41-9379-873B681D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/groups/bioinformatics/02_DEVELOPMENT/200830_GHCNVWG_PIPELINE/results/210608_CLINICAL_SAMPLES_V0.5/</a:t>
            </a:r>
            <a:r>
              <a:rPr lang="en-US" dirty="0" err="1"/>
              <a:t>processed_samples</a:t>
            </a:r>
            <a:r>
              <a:rPr lang="en-US" dirty="0"/>
              <a:t>/List_of_testing_samples_4TF_training.210630.tsv</a:t>
            </a:r>
          </a:p>
          <a:p>
            <a:endParaRPr lang="en-US" dirty="0"/>
          </a:p>
          <a:p>
            <a:r>
              <a:rPr lang="en-US" dirty="0"/>
              <a:t>Column 'type' contains 2 entries: </a:t>
            </a:r>
          </a:p>
          <a:p>
            <a:pPr lvl="1"/>
            <a:r>
              <a:rPr lang="en-US" dirty="0"/>
              <a:t>TND (TF=0)</a:t>
            </a:r>
          </a:p>
          <a:p>
            <a:pPr lvl="1"/>
            <a:r>
              <a:rPr lang="en-US" dirty="0"/>
              <a:t>Clinical (TF &gt; 0) </a:t>
            </a:r>
          </a:p>
        </p:txBody>
      </p:sp>
    </p:spTree>
    <p:extLst>
      <p:ext uri="{BB962C8B-B14F-4D97-AF65-F5344CB8AC3E}">
        <p14:creationId xmlns:p14="http://schemas.microsoft.com/office/powerpoint/2010/main" val="38846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4735-8D7E-5244-87FA-169DFB8E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73915-4CD8-C647-B876-FB9BC14AD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6" y="2706378"/>
            <a:ext cx="6227763" cy="863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1AE3A6-1692-4344-846F-8EBA3DF42B41}"/>
              </a:ext>
            </a:extLst>
          </p:cNvPr>
          <p:cNvSpPr/>
          <p:nvPr/>
        </p:nvSpPr>
        <p:spPr>
          <a:xfrm>
            <a:off x="838200" y="3657600"/>
            <a:ext cx="1066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Some update to share,</a:t>
            </a:r>
            <a:br>
              <a:rPr lang="en-US" dirty="0">
                <a:solidFill>
                  <a:srgbClr val="1D1C1D"/>
                </a:solidFill>
                <a:latin typeface="Slack-Lato"/>
              </a:rPr>
            </a:br>
            <a:endParaRPr lang="en-US" dirty="0">
              <a:solidFill>
                <a:srgbClr val="1D1C1D"/>
              </a:solidFill>
              <a:latin typeface="Slack-La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 solved the issues by generating these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qsub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*.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sh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through python.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And I ran 500 samples and get 491 results of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molecule.table.tcv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(around 700GBs). (Will take a look at the rest 9 samples and why it failed. Later. 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Then I apply the python module to extract Fragment Size distribution.  (Now received around 200 samples. At least I can start to do the following predictor building. )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       Some Issues here about the over load of HPC. (I received more than 400% in the load columns from HPC Cluster Monitor, then I </a:t>
            </a:r>
            <a:r>
              <a:rPr lang="en-US" b="1" dirty="0" err="1">
                <a:solidFill>
                  <a:srgbClr val="1D1C1D"/>
                </a:solidFill>
                <a:latin typeface="Slack-Lato"/>
              </a:rPr>
              <a:t>qdel</a:t>
            </a:r>
            <a:r>
              <a:rPr lang="en-US" b="1" dirty="0">
                <a:solidFill>
                  <a:srgbClr val="1D1C1D"/>
                </a:solidFill>
                <a:latin typeface="Slack-Lato"/>
              </a:rPr>
              <a:t> the job.)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085FD65-B076-A74F-A875-59054421D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D09E273-4556-E643-AE52-3FFD7D201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10EA5-8417-8B4E-BBB8-4454AFB7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3" y="1397397"/>
            <a:ext cx="5550695" cy="12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9E4-6866-D741-ADE4-BC0D2E17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Failed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3A0A7E-9B67-444B-AFB6-A71D817D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05753"/>
              </p:ext>
            </p:extLst>
          </p:nvPr>
        </p:nvGraphicFramePr>
        <p:xfrm>
          <a:off x="1392238" y="1690688"/>
          <a:ext cx="57785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2408689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97502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685094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013026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3986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420972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65253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A034884001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251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A034608701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0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5098063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A033165801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6547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A034462101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894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A033918601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6744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A034337201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3869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A034931601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67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A035291401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10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A033376101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692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A033657201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095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A034793101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699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A034377101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8956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A035149201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4077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A033880001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6518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A033920601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16808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A034580801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6976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A035051101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5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A034441701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18:09:25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14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6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745</Words>
  <Application>Microsoft Macintosh PowerPoint</Application>
  <PresentationFormat>Widescreen</PresentationFormat>
  <Paragraphs>250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 Light</vt:lpstr>
      <vt:lpstr>Menlo</vt:lpstr>
      <vt:lpstr>Slack-Lato</vt:lpstr>
      <vt:lpstr>Office Theme</vt:lpstr>
      <vt:lpstr>Tumor Fraction</vt:lpstr>
      <vt:lpstr>Background</vt:lpstr>
      <vt:lpstr>Plan (06/29/2021): </vt:lpstr>
      <vt:lpstr>Fragment Size Distribution Test on A035043401.molecule_table.tsv</vt:lpstr>
      <vt:lpstr>Chunksize: 10**3~10**5 no difference</vt:lpstr>
      <vt:lpstr>Training Data(500 samples)</vt:lpstr>
      <vt:lpstr>Records</vt:lpstr>
      <vt:lpstr>Samples Failed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29</cp:revision>
  <dcterms:created xsi:type="dcterms:W3CDTF">2021-06-30T01:09:11Z</dcterms:created>
  <dcterms:modified xsi:type="dcterms:W3CDTF">2021-07-02T20:45:13Z</dcterms:modified>
</cp:coreProperties>
</file>