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64" r:id="rId3"/>
    <p:sldId id="265" r:id="rId4"/>
    <p:sldId id="26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3"/>
  </p:normalViewPr>
  <p:slideViewPr>
    <p:cSldViewPr snapToGrid="0" snapToObjects="1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376F0-0C71-644E-B4E6-54FE08EBADD8}" type="datetimeFigureOut">
              <a:rPr lang="en-US" smtClean="0"/>
              <a:t>6/29/21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17A225-B4B5-3F43-81B5-0D7354876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87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260998f17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7" name="Google Shape;97;ge260998f1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7937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19E4B-FAB0-3E49-B41E-5B926DCCB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C1E7CC-C26A-7545-8634-5468D89883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94AA9-0848-E241-BA98-3E9B04684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60E5-8513-AA47-A17B-37D2C392AEFF}" type="datetimeFigureOut">
              <a:rPr lang="en-US" smtClean="0"/>
              <a:t>6/29/21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D60CD-25CF-C145-A21E-78994E666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B512E-4448-354E-A584-D713983B0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8B9C-5372-2048-8E84-BE90E85A7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40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08EDB-51AC-404D-98E5-C672C7BA1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ADC017-840F-7244-9377-80FFF7CF4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6912A-8580-B141-A463-2DFA245DB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60E5-8513-AA47-A17B-37D2C392AEFF}" type="datetimeFigureOut">
              <a:rPr lang="en-US" smtClean="0"/>
              <a:t>6/29/21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6B4DE-28A0-6345-9844-DCC3D911B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BF50D-AC36-EF4C-926B-F1BDED0BB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8B9C-5372-2048-8E84-BE90E85A7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01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A04048-B122-2C4E-B3F0-9AA44C861D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3308C0-DCC3-D44F-AE20-126C0D16B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B963E-D43A-E449-A7CE-016C40534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60E5-8513-AA47-A17B-37D2C392AEFF}" type="datetimeFigureOut">
              <a:rPr lang="en-US" smtClean="0"/>
              <a:t>6/29/21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AC656-C53B-7345-9152-210E7AECB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9F484-F88C-A14F-8A1F-7FEA5593E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8B9C-5372-2048-8E84-BE90E85A7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85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_Slide">
  <p:cSld name="Cover_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ge260998f17_2_108"/>
          <p:cNvPicPr preferRelativeResize="0"/>
          <p:nvPr/>
        </p:nvPicPr>
        <p:blipFill rotWithShape="1">
          <a:blip r:embed="rId2">
            <a:alphaModFix/>
          </a:blip>
          <a:srcRect r="4048"/>
          <a:stretch/>
        </p:blipFill>
        <p:spPr>
          <a:xfrm>
            <a:off x="1" y="0"/>
            <a:ext cx="10690088" cy="516081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ge260998f17_2_108"/>
          <p:cNvSpPr/>
          <p:nvPr/>
        </p:nvSpPr>
        <p:spPr>
          <a:xfrm>
            <a:off x="0" y="4197926"/>
            <a:ext cx="12196128" cy="2658353"/>
          </a:xfrm>
          <a:custGeom>
            <a:avLst/>
            <a:gdLst/>
            <a:ahLst/>
            <a:cxnLst/>
            <a:rect l="l" t="t" r="r" b="b"/>
            <a:pathLst>
              <a:path w="9118600" h="1399133" extrusionOk="0">
                <a:moveTo>
                  <a:pt x="0" y="1399133"/>
                </a:moveTo>
                <a:lnTo>
                  <a:pt x="9118600" y="1399133"/>
                </a:lnTo>
                <a:lnTo>
                  <a:pt x="9118600" y="0"/>
                </a:lnTo>
                <a:lnTo>
                  <a:pt x="0" y="0"/>
                </a:lnTo>
                <a:lnTo>
                  <a:pt x="0" y="13991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36"/>
              <a:buFont typeface="Arial"/>
              <a:buNone/>
            </a:pPr>
            <a:endParaRPr sz="3436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" name="Google Shape;18;ge260998f17_2_108"/>
          <p:cNvSpPr txBox="1">
            <a:spLocks noGrp="1"/>
          </p:cNvSpPr>
          <p:nvPr>
            <p:ph type="title"/>
          </p:nvPr>
        </p:nvSpPr>
        <p:spPr>
          <a:xfrm>
            <a:off x="275756" y="5389446"/>
            <a:ext cx="90546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999"/>
              </a:buClr>
              <a:buSzPts val="3000"/>
              <a:buFont typeface="Helvetica Neue Light"/>
              <a:buNone/>
              <a:defRPr sz="3000" b="0" i="0" u="none" strike="noStrike" cap="none">
                <a:solidFill>
                  <a:srgbClr val="00599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ge260998f17_2_108"/>
          <p:cNvSpPr txBox="1">
            <a:spLocks noGrp="1"/>
          </p:cNvSpPr>
          <p:nvPr>
            <p:ph type="body" idx="1"/>
          </p:nvPr>
        </p:nvSpPr>
        <p:spPr>
          <a:xfrm>
            <a:off x="275756" y="5922820"/>
            <a:ext cx="9054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5999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599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3132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26297"/>
              </a:buClr>
              <a:buSzPts val="1333"/>
              <a:buFont typeface="Arial"/>
              <a:buChar char="•"/>
              <a:defRPr sz="1333" b="0" i="0" u="none" strike="noStrike" cap="none">
                <a:solidFill>
                  <a:srgbClr val="32629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0270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167"/>
              <a:buFont typeface="Arial"/>
              <a:buChar char="•"/>
              <a:defRPr sz="1167" b="0" i="0" u="none" strike="noStrike" cap="none">
                <a:solidFill>
                  <a:schemeClr val="accent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pic>
        <p:nvPicPr>
          <p:cNvPr id="20" name="Google Shape;20;ge260998f17_2_1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24109" y="-19555"/>
            <a:ext cx="2881744" cy="689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ge260998f17_2_10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38179" y="3485923"/>
            <a:ext cx="4840771" cy="4284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5182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7A485-2141-9146-8831-FFC63C8F7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4FF6E-5A4B-7B4F-B4EA-D6057597C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AC5EF-2C76-784A-9978-3E8336BCA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60E5-8513-AA47-A17B-37D2C392AEFF}" type="datetimeFigureOut">
              <a:rPr lang="en-US" smtClean="0"/>
              <a:t>6/29/21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6E19F-3145-E249-8C5D-003A5A562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EF78B-A332-B649-B8D0-D2BAE1E62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8B9C-5372-2048-8E84-BE90E85A7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77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B27B2-186A-C847-9A1D-3AAA358E5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A76BF-CDB4-934B-86C6-45717D588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C9859-E4FA-B14A-A799-8332957A5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60E5-8513-AA47-A17B-37D2C392AEFF}" type="datetimeFigureOut">
              <a:rPr lang="en-US" smtClean="0"/>
              <a:t>6/29/21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39B7B-E150-124C-A43A-F8F364EA8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6258F-8805-1A4D-B644-7760F9C34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8B9C-5372-2048-8E84-BE90E85A7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818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87591-C33A-354B-90FE-2448E17AF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5B87F-B4E9-4F4D-BCA8-029F69DD44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D9EC4F-D5CA-654E-8368-A57D59D81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09155C-20FB-F244-AA84-154FD6B3D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60E5-8513-AA47-A17B-37D2C392AEFF}" type="datetimeFigureOut">
              <a:rPr lang="en-US" smtClean="0"/>
              <a:t>6/29/21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B5961E-5CBC-814A-B29A-E5354A5D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91F1BB-2498-2E4A-8F9F-4D3B46745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8B9C-5372-2048-8E84-BE90E85A7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87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E29C4-9F79-C84E-9293-6DF254CB5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896B1-FBA1-0F45-B595-0009C5FF0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9C06D8-8858-8840-BF50-E87B2FC52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ACDC04-CD68-6A42-9A45-0268F6B63F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BE97C0-9369-8946-A35B-01F9D18D25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406FE9-9708-2445-823C-EDACCD554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60E5-8513-AA47-A17B-37D2C392AEFF}" type="datetimeFigureOut">
              <a:rPr lang="en-US" smtClean="0"/>
              <a:t>6/29/21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350326-FBEC-0840-8F15-420BEF65A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FE7412-1953-D241-8808-FE9AD19AE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8B9C-5372-2048-8E84-BE90E85A7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44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11176-7962-5647-A873-6E6085C17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205827-6908-5D4D-B227-D75A260E4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60E5-8513-AA47-A17B-37D2C392AEFF}" type="datetimeFigureOut">
              <a:rPr lang="en-US" smtClean="0"/>
              <a:t>6/29/21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A9E231-9D1B-AB4C-A55A-BF39CB54E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470974-71DC-C641-BBF0-3D092D131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8B9C-5372-2048-8E84-BE90E85A7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10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F1B2EA-0F9D-F343-9254-CD9D47C89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60E5-8513-AA47-A17B-37D2C392AEFF}" type="datetimeFigureOut">
              <a:rPr lang="en-US" smtClean="0"/>
              <a:t>6/29/21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33E870-7296-024E-B9D7-2522D8EE8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5D6FC-C89A-694E-821B-23ED4284E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8B9C-5372-2048-8E84-BE90E85A7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25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13518-B150-D242-AAA0-35BD42E94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466B0-AE4C-4B4D-9B55-0E5851297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382C95-AA8A-784C-8B4E-4F0543601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52358-B1BB-3440-B8CE-A940B0E80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60E5-8513-AA47-A17B-37D2C392AEFF}" type="datetimeFigureOut">
              <a:rPr lang="en-US" smtClean="0"/>
              <a:t>6/29/21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0FA829-7EA3-9747-B2DF-9EEBA2281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7940FF-EEDB-3A42-B368-F538C7B08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8B9C-5372-2048-8E84-BE90E85A7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29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5D1E6-DF4C-E342-8D3C-27D23881B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51DE50-E3A6-3542-BC93-3FB32FAF4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48B5BE-7B48-E840-8FA6-A4C25DAAF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42611F-AB3B-8040-84EF-2026E2E67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60E5-8513-AA47-A17B-37D2C392AEFF}" type="datetimeFigureOut">
              <a:rPr lang="en-US" smtClean="0"/>
              <a:t>6/29/21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6603AF-CF9C-A542-BC99-148C50704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9CCE0B-483E-2742-BBD6-17EEB459B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8B9C-5372-2048-8E84-BE90E85A7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1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5A741B-9CF4-9840-AF51-96134D8BD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FA0F2-9F88-444D-84A1-3EB5A555C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9C37A-4A95-B54B-94B3-B7A8510E9C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660E5-8513-AA47-A17B-37D2C392AEFF}" type="datetimeFigureOut">
              <a:rPr lang="en-US" smtClean="0"/>
              <a:t>6/29/21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5099E-B834-4F4F-96D5-F57AAFD0DF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CE180-2E2A-6940-A9A0-1AE5F4CC7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D8B9C-5372-2048-8E84-BE90E85A7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6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uardant/data_science/blob/master/02_DEVELOPMENT/210503_FUSION_FRAGMENTOMICS/00_prepareData.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aw.githubusercontent.com/guardant/ghpipeline/master/parameter_sets/Omni/v1.0/Omni1.0_probes.bed?token=AHUW5C2QMF7TPB3PCJFSHEDA4R6ZC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260998f17_2_0"/>
          <p:cNvSpPr txBox="1">
            <a:spLocks noGrp="1"/>
          </p:cNvSpPr>
          <p:nvPr>
            <p:ph type="title"/>
          </p:nvPr>
        </p:nvSpPr>
        <p:spPr>
          <a:xfrm>
            <a:off x="275756" y="5389446"/>
            <a:ext cx="90546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999"/>
              </a:buClr>
              <a:buSzPct val="100000"/>
              <a:buFont typeface="Helvetica Neue Light"/>
              <a:buNone/>
            </a:pPr>
            <a:r>
              <a:rPr lang="en-US" dirty="0">
                <a:latin typeface="+mn-lt"/>
              </a:rPr>
              <a:t>Tumor Fraction</a:t>
            </a:r>
            <a:endParaRPr sz="3000" b="0" i="0" u="none" strike="noStrike" cap="none" dirty="0">
              <a:solidFill>
                <a:srgbClr val="005999"/>
              </a:solidFill>
              <a:latin typeface="+mn-l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0" name="Google Shape;100;ge260998f17_2_0"/>
          <p:cNvSpPr txBox="1">
            <a:spLocks noGrp="1"/>
          </p:cNvSpPr>
          <p:nvPr>
            <p:ph type="body" idx="1"/>
          </p:nvPr>
        </p:nvSpPr>
        <p:spPr>
          <a:xfrm>
            <a:off x="275756" y="5922820"/>
            <a:ext cx="9054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normAutofit/>
          </a:bodyPr>
          <a:lstStyle/>
          <a:p>
            <a:pPr marL="95243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999"/>
              </a:buClr>
              <a:buSzPts val="1500"/>
              <a:buFont typeface="Arial"/>
              <a:buNone/>
            </a:pPr>
            <a:r>
              <a:rPr lang="en-US" dirty="0">
                <a:latin typeface="+mn-lt"/>
              </a:rPr>
              <a:t>Xiang Li</a:t>
            </a:r>
            <a:endParaRPr dirty="0">
              <a:latin typeface="+mn-lt"/>
            </a:endParaRPr>
          </a:p>
        </p:txBody>
      </p:sp>
      <p:sp>
        <p:nvSpPr>
          <p:cNvPr id="101" name="Google Shape;101;ge260998f17_2_0"/>
          <p:cNvSpPr/>
          <p:nvPr/>
        </p:nvSpPr>
        <p:spPr>
          <a:xfrm>
            <a:off x="437323" y="-2425149"/>
            <a:ext cx="10575300" cy="92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19C9A-8E2D-F248-8CB2-231370CDF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Background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B78E9E-ACAE-E646-84D4-EC08F17DA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974" y="1027906"/>
            <a:ext cx="5220238" cy="436164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C4AF464-0C91-ED49-96C9-59E004FBE7A1}"/>
              </a:ext>
            </a:extLst>
          </p:cNvPr>
          <p:cNvSpPr/>
          <p:nvPr/>
        </p:nvSpPr>
        <p:spPr>
          <a:xfrm>
            <a:off x="590549" y="2004555"/>
            <a:ext cx="606742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Hypothesis: </a:t>
            </a:r>
          </a:p>
          <a:p>
            <a:r>
              <a:rPr lang="en-US" dirty="0">
                <a:latin typeface="+mn-lt"/>
              </a:rPr>
              <a:t>1. Differences in fragment lengths of circulating DNA could be exploited to enhance sensitivity for detecting the presence of </a:t>
            </a:r>
            <a:r>
              <a:rPr lang="en-US" dirty="0" err="1">
                <a:latin typeface="+mn-lt"/>
              </a:rPr>
              <a:t>ctDNA</a:t>
            </a:r>
            <a:r>
              <a:rPr lang="en-US" dirty="0">
                <a:latin typeface="+mn-lt"/>
              </a:rPr>
              <a:t> and for noninvasive genomic analysis of cancer.</a:t>
            </a:r>
          </a:p>
          <a:p>
            <a:r>
              <a:rPr lang="en-US" dirty="0">
                <a:effectLst/>
                <a:latin typeface="+mn-lt"/>
              </a:rPr>
              <a:t>2. </a:t>
            </a:r>
            <a:r>
              <a:rPr lang="en-US" dirty="0">
                <a:latin typeface="+mn-lt"/>
              </a:rPr>
              <a:t>Fragment size analysis and selective sequencing of specific fragment sizes can boost </a:t>
            </a:r>
            <a:r>
              <a:rPr lang="en-US" dirty="0" err="1">
                <a:latin typeface="+mn-lt"/>
              </a:rPr>
              <a:t>ctDNA</a:t>
            </a:r>
            <a:r>
              <a:rPr lang="en-US" dirty="0">
                <a:latin typeface="+mn-lt"/>
              </a:rPr>
              <a:t> detection and could complement or provide an alternative to deeper sequencing of </a:t>
            </a:r>
            <a:r>
              <a:rPr lang="en-US" dirty="0" err="1">
                <a:latin typeface="+mn-lt"/>
              </a:rPr>
              <a:t>cfDNA</a:t>
            </a:r>
            <a:endParaRPr lang="en-US" dirty="0">
              <a:latin typeface="+mn-lt"/>
            </a:endParaRPr>
          </a:p>
          <a:p>
            <a:endParaRPr lang="en-US" dirty="0">
              <a:effectLst/>
              <a:latin typeface="+mn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689C07-8D56-D347-A251-5E54FCF3287D}"/>
              </a:ext>
            </a:extLst>
          </p:cNvPr>
          <p:cNvSpPr/>
          <p:nvPr/>
        </p:nvSpPr>
        <p:spPr>
          <a:xfrm>
            <a:off x="143142" y="5822016"/>
            <a:ext cx="91249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228600">
              <a:buSzPts val="1400"/>
              <a:defRPr/>
            </a:pPr>
            <a:r>
              <a:rPr lang="en-US" dirty="0">
                <a:latin typeface="+mn-lt"/>
              </a:rPr>
              <a:t>Ref: </a:t>
            </a:r>
            <a:r>
              <a:rPr lang="en-US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Enhanced detection of circulating tumor DNA by fragment size analysis. 2016 SCIENCE TRANSLATIONAL MEDICINE</a:t>
            </a:r>
          </a:p>
          <a:p>
            <a:endParaRPr lang="en-US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19490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Plan (06/29/2021):</a:t>
            </a:r>
            <a:br>
              <a:rPr lang="en-US" dirty="0"/>
            </a:br>
            <a:endParaRPr dirty="0"/>
          </a:p>
        </p:txBody>
      </p:sp>
      <p:sp>
        <p:nvSpPr>
          <p:cNvPr id="107" name="Google Shape;10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>
                <a:latin typeface="+mn-lt"/>
              </a:rPr>
              <a:t>Generate feature: 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>
                <a:latin typeface="+mn-lt"/>
              </a:rPr>
              <a:t>Run R script (row178) and get a table of </a:t>
            </a:r>
            <a:r>
              <a:rPr lang="en-US" dirty="0" err="1">
                <a:latin typeface="+mn-lt"/>
              </a:rPr>
              <a:t>moleculesdistribution</a:t>
            </a:r>
            <a:r>
              <a:rPr lang="en-US" dirty="0">
                <a:latin typeface="+mn-lt"/>
              </a:rPr>
              <a:t> in bed format.  </a:t>
            </a:r>
            <a:r>
              <a:rPr lang="en-US" sz="1400" dirty="0">
                <a:latin typeface="+mn-lt"/>
                <a:hlinkClick r:id="rId3"/>
              </a:rPr>
              <a:t>https://github.com/guardant/data_science/blob/master/02_DEVELOPMENT/210503_FUSION_FRAGMENTOMICS/00_prepareData.R</a:t>
            </a:r>
            <a:endParaRPr lang="en-US" sz="1400" dirty="0">
              <a:latin typeface="+mn-lt"/>
            </a:endParaRPr>
          </a:p>
          <a:p>
            <a:pPr marL="1143000" lvl="2" indent="-228600">
              <a:spcBef>
                <a:spcPts val="0"/>
              </a:spcBef>
              <a:buSzPts val="2800"/>
            </a:pPr>
            <a:r>
              <a:rPr lang="en-US" dirty="0">
                <a:latin typeface="+mn-lt"/>
              </a:rPr>
              <a:t>Where:</a:t>
            </a:r>
          </a:p>
          <a:p>
            <a:pPr marL="1600200" lvl="3" indent="-228600">
              <a:spcBef>
                <a:spcPts val="0"/>
              </a:spcBef>
              <a:buSzPts val="2800"/>
            </a:pPr>
            <a:r>
              <a:rPr lang="en-US" dirty="0" err="1">
                <a:latin typeface="+mn-lt"/>
              </a:rPr>
              <a:t>wg_bed_file</a:t>
            </a:r>
            <a:r>
              <a:rPr lang="en-US" dirty="0">
                <a:latin typeface="+mn-lt"/>
              </a:rPr>
              <a:t>: </a:t>
            </a:r>
            <a:r>
              <a:rPr lang="en-US" sz="800" dirty="0">
                <a:latin typeface="+mn-lt"/>
                <a:hlinkClick r:id="rId4"/>
              </a:rPr>
              <a:t>https://raw.githubusercontent.com/guardant/ghpipeline/master/parameter_sets/Omni/v1.0/Omni1.0_probes.bed?token=AHUW5C2QMF7TPB3PCJFSHEDA4R6ZC</a:t>
            </a:r>
            <a:endParaRPr lang="en-US" sz="800" dirty="0">
              <a:latin typeface="+mn-lt"/>
            </a:endParaRPr>
          </a:p>
          <a:p>
            <a:pPr marL="1600200" lvl="3" indent="-228600">
              <a:spcBef>
                <a:spcPts val="0"/>
              </a:spcBef>
              <a:buSzPts val="2800"/>
            </a:pPr>
            <a:r>
              <a:rPr lang="en-US" dirty="0" err="1">
                <a:latin typeface="+mn-lt"/>
              </a:rPr>
              <a:t>reference_file</a:t>
            </a:r>
            <a:r>
              <a:rPr lang="en-US" dirty="0">
                <a:latin typeface="+mn-lt"/>
              </a:rPr>
              <a:t> = /</a:t>
            </a:r>
            <a:r>
              <a:rPr lang="en-US" dirty="0" err="1">
                <a:latin typeface="+mn-lt"/>
              </a:rPr>
              <a:t>ghess</a:t>
            </a:r>
            <a:r>
              <a:rPr lang="en-US" dirty="0">
                <a:latin typeface="+mn-lt"/>
              </a:rPr>
              <a:t>/shared/ref/</a:t>
            </a:r>
            <a:r>
              <a:rPr lang="en-US" dirty="0" err="1">
                <a:latin typeface="+mn-lt"/>
              </a:rPr>
              <a:t>genome.fa</a:t>
            </a:r>
            <a:r>
              <a:rPr lang="en-US" dirty="0">
                <a:latin typeface="+mn-lt"/>
              </a:rPr>
              <a:t>.  (hg19)</a:t>
            </a:r>
          </a:p>
          <a:p>
            <a:pPr marL="1600200" lvl="3" indent="-228600">
              <a:spcBef>
                <a:spcPts val="0"/>
              </a:spcBef>
              <a:buSzPts val="2800"/>
            </a:pPr>
            <a:r>
              <a:rPr lang="en-US" dirty="0" err="1">
                <a:latin typeface="+mn-lt"/>
              </a:rPr>
              <a:t>max_size</a:t>
            </a:r>
            <a:r>
              <a:rPr lang="en-US" dirty="0">
                <a:latin typeface="+mn-lt"/>
              </a:rPr>
              <a:t> = 500 (molecule max size)</a:t>
            </a:r>
          </a:p>
          <a:p>
            <a:pPr marL="1143000" lvl="2" indent="-228600">
              <a:spcBef>
                <a:spcPts val="0"/>
              </a:spcBef>
              <a:buSzPts val="2800"/>
            </a:pPr>
            <a:r>
              <a:rPr lang="en-US" dirty="0">
                <a:latin typeface="+mn-lt"/>
              </a:rPr>
              <a:t>folder with molecule </a:t>
            </a:r>
            <a:r>
              <a:rPr lang="en-US" dirty="0" err="1">
                <a:latin typeface="+mn-lt"/>
              </a:rPr>
              <a:t>fiules</a:t>
            </a:r>
            <a:br>
              <a:rPr lang="en-US" dirty="0">
                <a:latin typeface="+mn-lt"/>
              </a:rPr>
            </a:br>
            <a:r>
              <a:rPr lang="en-US" sz="1400" dirty="0">
                <a:latin typeface="+mn-lt"/>
              </a:rPr>
              <a:t>/</a:t>
            </a:r>
            <a:r>
              <a:rPr lang="en-US" sz="1400" dirty="0" err="1">
                <a:latin typeface="+mn-lt"/>
              </a:rPr>
              <a:t>ghds</a:t>
            </a:r>
            <a:r>
              <a:rPr lang="en-US" sz="1400" dirty="0">
                <a:latin typeface="+mn-lt"/>
              </a:rPr>
              <a:t>/groups/bioinformatics/02_DEVELOPMENT/210503_FUSION_FRAGMENTOMICS/</a:t>
            </a:r>
            <a:r>
              <a:rPr lang="en-US" sz="1400" dirty="0" err="1">
                <a:latin typeface="+mn-lt"/>
              </a:rPr>
              <a:t>clinical_samples</a:t>
            </a:r>
            <a:r>
              <a:rPr lang="en-US" sz="1400" dirty="0">
                <a:latin typeface="+mn-lt"/>
              </a:rPr>
              <a:t>/</a:t>
            </a:r>
            <a:r>
              <a:rPr lang="en-US" sz="1400" dirty="0" err="1">
                <a:latin typeface="+mn-lt"/>
              </a:rPr>
              <a:t>molecule_counts</a:t>
            </a:r>
            <a:endParaRPr lang="en-US" sz="1400" dirty="0">
              <a:latin typeface="+mn-lt"/>
            </a:endParaRPr>
          </a:p>
          <a:p>
            <a:pPr marL="1143000" lvl="2" indent="-228600">
              <a:spcBef>
                <a:spcPts val="0"/>
              </a:spcBef>
              <a:buSzPts val="2800"/>
            </a:pPr>
            <a:endParaRPr lang="en-US" sz="1400" dirty="0">
              <a:latin typeface="+mn-lt"/>
            </a:endParaRPr>
          </a:p>
          <a:p>
            <a:pPr marL="685800" lvl="1" indent="-228600">
              <a:spcBef>
                <a:spcPts val="0"/>
              </a:spcBef>
              <a:buSzPts val="2800"/>
            </a:pPr>
            <a:endParaRPr lang="en-US" dirty="0">
              <a:latin typeface="+mn-lt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>
                <a:latin typeface="+mn-lt"/>
              </a:rPr>
              <a:t>Motivation</a:t>
            </a:r>
            <a:endParaRPr dirty="0">
              <a:latin typeface="+mn-lt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147CF-9786-0047-B99E-A54DF6661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on A035043401.molecule_table.tsv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E71B99B-ACFC-A64E-9209-72080E35DF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424674"/>
              </p:ext>
            </p:extLst>
          </p:nvPr>
        </p:nvGraphicFramePr>
        <p:xfrm>
          <a:off x="2372611" y="1690688"/>
          <a:ext cx="6604000" cy="22040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55265261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740295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985914998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50808319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52118323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407289092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109030327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81044564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chrom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start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end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num_molecules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num_reads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mean_mapq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cg_count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bin_idx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6466946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156785323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156785748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233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2249783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156785323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156785752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857079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156785323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156785921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340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0683804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156785324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156785765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139662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156785349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156785745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217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3395067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156785349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156785879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962343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156785351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156785720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6359101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156785351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156785761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226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22781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156785365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156785708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6025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7201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333</Words>
  <Application>Microsoft Macintosh PowerPoint</Application>
  <PresentationFormat>Widescreen</PresentationFormat>
  <Paragraphs>100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Helvetica Neue Light</vt:lpstr>
      <vt:lpstr>Office Theme</vt:lpstr>
      <vt:lpstr>Tumor Fraction</vt:lpstr>
      <vt:lpstr>Background</vt:lpstr>
      <vt:lpstr>Plan (06/29/2021): </vt:lpstr>
      <vt:lpstr>Test on A035043401.molecule_table.tsv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Xiang Li</dc:creator>
  <cp:lastModifiedBy>Xiang Li</cp:lastModifiedBy>
  <cp:revision>6</cp:revision>
  <dcterms:created xsi:type="dcterms:W3CDTF">2021-06-30T01:09:11Z</dcterms:created>
  <dcterms:modified xsi:type="dcterms:W3CDTF">2021-06-30T01:25:29Z</dcterms:modified>
</cp:coreProperties>
</file>