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h0st-hunter/Ste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Ankit Kumar Singh</a:t>
            </a:r>
          </a:p>
          <a:p>
            <a:r>
              <a:rPr lang="en-US" sz="2000" b="1" dirty="0">
                <a:solidFill>
                  <a:schemeClr val="accent1">
                    <a:lumMod val="75000"/>
                  </a:schemeClr>
                </a:solidFill>
                <a:latin typeface="Arial"/>
                <a:cs typeface="Arial"/>
              </a:rPr>
              <a:t>Student Name : Ankit Kumar Singh</a:t>
            </a:r>
          </a:p>
          <a:p>
            <a:r>
              <a:rPr lang="en-US" sz="2000" b="1" dirty="0">
                <a:solidFill>
                  <a:schemeClr val="accent1">
                    <a:lumMod val="75000"/>
                  </a:schemeClr>
                </a:solidFill>
                <a:latin typeface="Arial"/>
                <a:cs typeface="Arial"/>
              </a:rPr>
              <a:t>College Name &amp; Department : Parul Institute of Engineering and 				Technology &amp;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796716"/>
            <a:ext cx="11029615" cy="4178634"/>
          </a:xfrm>
        </p:spPr>
        <p:txBody>
          <a:bodyPr>
            <a:normAutofit lnSpcReduction="10000"/>
          </a:bodyPr>
          <a:lstStyle/>
          <a:p>
            <a:pPr marL="0" indent="0" algn="just">
              <a:buNone/>
            </a:pPr>
            <a:r>
              <a:rPr lang="en-IN" sz="1800" dirty="0"/>
              <a:t>🔹 </a:t>
            </a:r>
            <a:r>
              <a:rPr lang="en-IN" sz="1800" b="1" dirty="0">
                <a:solidFill>
                  <a:schemeClr val="tx1"/>
                </a:solidFill>
                <a:latin typeface="Cambria Math" panose="02040503050406030204" pitchFamily="18" charset="0"/>
                <a:ea typeface="Cambria Math" panose="02040503050406030204" pitchFamily="18" charset="0"/>
              </a:rPr>
              <a:t>LSB-Based Steganography </a:t>
            </a:r>
            <a:r>
              <a:rPr lang="en-IN" sz="1800" dirty="0">
                <a:solidFill>
                  <a:schemeClr val="tx1"/>
                </a:solidFill>
                <a:latin typeface="Cambria Math" panose="02040503050406030204" pitchFamily="18" charset="0"/>
                <a:ea typeface="Cambria Math" panose="02040503050406030204" pitchFamily="18" charset="0"/>
              </a:rPr>
              <a:t>– Implement Least Significant Bit (LSB) encoding to further reduce image distortion and enhance security.</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AES Encryption Integration </a:t>
            </a:r>
            <a:r>
              <a:rPr lang="en-IN" sz="1800" dirty="0">
                <a:solidFill>
                  <a:schemeClr val="tx1"/>
                </a:solidFill>
                <a:latin typeface="Cambria Math" panose="02040503050406030204" pitchFamily="18" charset="0"/>
                <a:ea typeface="Cambria Math" panose="02040503050406030204" pitchFamily="18" charset="0"/>
              </a:rPr>
              <a:t>– Encrypt the message before embedding it into the image for an extra layer of security.</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Support for Different File Formats </a:t>
            </a:r>
            <a:r>
              <a:rPr lang="en-IN" sz="1800" dirty="0">
                <a:solidFill>
                  <a:schemeClr val="tx1"/>
                </a:solidFill>
                <a:latin typeface="Cambria Math" panose="02040503050406030204" pitchFamily="18" charset="0"/>
                <a:ea typeface="Cambria Math" panose="02040503050406030204" pitchFamily="18" charset="0"/>
              </a:rPr>
              <a:t>– Extend compatibility to hide messages in formats like PNG, BMP, and GIF for better quality retention.</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GUI Implementation </a:t>
            </a:r>
            <a:r>
              <a:rPr lang="en-IN" sz="1800" dirty="0">
                <a:solidFill>
                  <a:schemeClr val="tx1"/>
                </a:solidFill>
                <a:latin typeface="Cambria Math" panose="02040503050406030204" pitchFamily="18" charset="0"/>
                <a:ea typeface="Cambria Math" panose="02040503050406030204" pitchFamily="18" charset="0"/>
              </a:rPr>
              <a:t>– Develop a user-friendly graphical interface using </a:t>
            </a:r>
            <a:r>
              <a:rPr lang="en-IN" sz="1800" dirty="0" err="1">
                <a:solidFill>
                  <a:schemeClr val="tx1"/>
                </a:solidFill>
                <a:latin typeface="Cambria Math" panose="02040503050406030204" pitchFamily="18" charset="0"/>
                <a:ea typeface="Cambria Math" panose="02040503050406030204" pitchFamily="18" charset="0"/>
              </a:rPr>
              <a:t>Tkinter</a:t>
            </a:r>
            <a:r>
              <a:rPr lang="en-IN" sz="1800" dirty="0">
                <a:solidFill>
                  <a:schemeClr val="tx1"/>
                </a:solidFill>
                <a:latin typeface="Cambria Math" panose="02040503050406030204" pitchFamily="18" charset="0"/>
                <a:ea typeface="Cambria Math" panose="02040503050406030204" pitchFamily="18" charset="0"/>
              </a:rPr>
              <a:t> or </a:t>
            </a:r>
            <a:r>
              <a:rPr lang="en-IN" sz="1800" dirty="0" err="1">
                <a:solidFill>
                  <a:schemeClr val="tx1"/>
                </a:solidFill>
                <a:latin typeface="Cambria Math" panose="02040503050406030204" pitchFamily="18" charset="0"/>
                <a:ea typeface="Cambria Math" panose="02040503050406030204" pitchFamily="18" charset="0"/>
              </a:rPr>
              <a:t>PyQt</a:t>
            </a:r>
            <a:r>
              <a:rPr lang="en-IN" sz="1800" dirty="0">
                <a:solidFill>
                  <a:schemeClr val="tx1"/>
                </a:solidFill>
                <a:latin typeface="Cambria Math" panose="02040503050406030204" pitchFamily="18" charset="0"/>
                <a:ea typeface="Cambria Math" panose="02040503050406030204" pitchFamily="18" charset="0"/>
              </a:rPr>
              <a:t> for easy encryption and decryption.</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Steganalysis Detection Resistance </a:t>
            </a:r>
            <a:r>
              <a:rPr lang="en-IN" sz="1800" dirty="0">
                <a:solidFill>
                  <a:schemeClr val="tx1"/>
                </a:solidFill>
                <a:latin typeface="Cambria Math" panose="02040503050406030204" pitchFamily="18" charset="0"/>
                <a:ea typeface="Cambria Math" panose="02040503050406030204" pitchFamily="18" charset="0"/>
              </a:rPr>
              <a:t>– Improve the algorithm to make detection harder for forensic analysis tools.</a:t>
            </a:r>
          </a:p>
          <a:p>
            <a:pPr marL="0" indent="0" algn="just">
              <a:buNone/>
            </a:pPr>
            <a:r>
              <a:rPr lang="en-IN" sz="1800" b="1" dirty="0">
                <a:solidFill>
                  <a:schemeClr val="tx1"/>
                </a:solidFill>
                <a:latin typeface="Cambria Math" panose="02040503050406030204" pitchFamily="18" charset="0"/>
                <a:ea typeface="Cambria Math" panose="02040503050406030204" pitchFamily="18" charset="0"/>
              </a:rPr>
              <a:t>🔹 Mobile &amp; Web Application </a:t>
            </a:r>
            <a:r>
              <a:rPr lang="en-IN" sz="1800" dirty="0">
                <a:solidFill>
                  <a:schemeClr val="tx1"/>
                </a:solidFill>
                <a:latin typeface="Cambria Math" panose="02040503050406030204" pitchFamily="18" charset="0"/>
                <a:ea typeface="Cambria Math" panose="02040503050406030204" pitchFamily="18" charset="0"/>
              </a:rPr>
              <a:t>– Expand the project into a mobile app or web-based tool for broader accessibility.</a:t>
            </a:r>
          </a:p>
          <a:p>
            <a:pPr marL="305435" indent="-305435"/>
            <a:endParaRPr lang="en-US" sz="1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Cambria Math" panose="02040503050406030204" pitchFamily="18" charset="0"/>
                <a:ea typeface="Cambria Math" panose="02040503050406030204" pitchFamily="18" charset="0"/>
                <a:cs typeface="Arial" panose="020B0604020202020204" pitchFamily="34" charset="0"/>
              </a:rPr>
              <a:t>Problem Statement</a:t>
            </a:r>
            <a:endParaRPr lang="en-US" sz="4400">
              <a:latin typeface="Cambria Math" panose="02040503050406030204" pitchFamily="18" charset="0"/>
              <a:ea typeface="Cambria Math" panose="020405030504060302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solidFill>
                  <a:schemeClr val="tx1"/>
                </a:solidFill>
                <a:latin typeface="Cambria Math" panose="02040503050406030204" pitchFamily="18" charset="0"/>
                <a:ea typeface="Cambria Math" panose="02040503050406030204" pitchFamily="18" charset="0"/>
              </a:rPr>
              <a:t>As digital communication continues to expand, protecting sensitive information becomes more and more essential. Traditional encryption can attract attention, making steganography a discreet alternative. This project hides secret messages in images by changing the value of the pixels in the blue channel using OpenCV. The message can only be decrypted and retrieved by authorized users through a password that ensures secure and covert data transmission. </a:t>
            </a:r>
            <a:endParaRPr lang="en-IN" sz="2800"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Programming Language </a:t>
            </a:r>
            <a:r>
              <a:rPr lang="en-IN" sz="1800" dirty="0">
                <a:solidFill>
                  <a:schemeClr val="tx1"/>
                </a:solidFill>
                <a:latin typeface="Cambria Math" panose="02040503050406030204" pitchFamily="18" charset="0"/>
                <a:ea typeface="Cambria Math" panose="02040503050406030204" pitchFamily="18" charset="0"/>
              </a:rPr>
              <a:t>: Python</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Image Processing Library</a:t>
            </a:r>
            <a:r>
              <a:rPr lang="en-IN" sz="1800" dirty="0">
                <a:solidFill>
                  <a:schemeClr val="tx1"/>
                </a:solidFill>
                <a:latin typeface="Cambria Math" panose="02040503050406030204" pitchFamily="18" charset="0"/>
                <a:ea typeface="Cambria Math" panose="02040503050406030204" pitchFamily="18" charset="0"/>
              </a:rPr>
              <a:t>: CV2</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File Handling &amp; Security</a:t>
            </a:r>
            <a:r>
              <a:rPr lang="en-IN" sz="1800" dirty="0">
                <a:solidFill>
                  <a:schemeClr val="tx1"/>
                </a:solidFill>
                <a:latin typeface="Cambria Math" panose="02040503050406030204" pitchFamily="18" charset="0"/>
                <a:ea typeface="Cambria Math" panose="02040503050406030204" pitchFamily="18" charset="0"/>
              </a:rPr>
              <a:t>: Basic encryption logic for password protection</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Platform</a:t>
            </a:r>
            <a:r>
              <a:rPr lang="en-IN" sz="1800" dirty="0">
                <a:solidFill>
                  <a:schemeClr val="tx1"/>
                </a:solidFill>
                <a:latin typeface="Cambria Math" panose="02040503050406030204" pitchFamily="18" charset="0"/>
                <a:ea typeface="Cambria Math" panose="02040503050406030204" pitchFamily="18" charset="0"/>
              </a:rPr>
              <a:t>: Windows 11</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IDE</a:t>
            </a:r>
            <a:r>
              <a:rPr lang="en-IN" sz="1800" dirty="0">
                <a:solidFill>
                  <a:schemeClr val="tx1"/>
                </a:solidFill>
                <a:latin typeface="Cambria Math" panose="02040503050406030204" pitchFamily="18" charset="0"/>
                <a:ea typeface="Cambria Math" panose="02040503050406030204" pitchFamily="18" charset="0"/>
              </a:rPr>
              <a:t>: Vs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Minimal Image Distortion </a:t>
            </a:r>
            <a:r>
              <a:rPr lang="en-US" sz="2000" dirty="0">
                <a:solidFill>
                  <a:schemeClr val="tx1"/>
                </a:solidFill>
                <a:latin typeface="Cambria Math" panose="02040503050406030204" pitchFamily="18" charset="0"/>
                <a:ea typeface="Cambria Math" panose="02040503050406030204" pitchFamily="18" charset="0"/>
              </a:rPr>
              <a:t>- Only the blue channel is altered to preserve quality of the intelligence analysis.</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Passcode Locked - </a:t>
            </a:r>
            <a:r>
              <a:rPr lang="en-US" sz="2000" dirty="0">
                <a:solidFill>
                  <a:schemeClr val="tx1"/>
                </a:solidFill>
                <a:latin typeface="Cambria Math" panose="02040503050406030204" pitchFamily="18" charset="0"/>
                <a:ea typeface="Cambria Math" panose="02040503050406030204" pitchFamily="18" charset="0"/>
              </a:rPr>
              <a:t>Messages can be decrypted only by the person who knows the passcode</a:t>
            </a:r>
            <a:r>
              <a:rPr lang="en-US" sz="2000" b="1" dirty="0">
                <a:solidFill>
                  <a:schemeClr val="tx1"/>
                </a:solidFill>
                <a:latin typeface="Cambria Math" panose="02040503050406030204" pitchFamily="18" charset="0"/>
                <a:ea typeface="Cambria Math" panose="02040503050406030204" pitchFamily="18" charset="0"/>
              </a:rPr>
              <a:t>.</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Accurate Recovery - </a:t>
            </a:r>
            <a:r>
              <a:rPr lang="en-US" sz="2000" dirty="0">
                <a:solidFill>
                  <a:schemeClr val="tx1"/>
                </a:solidFill>
                <a:latin typeface="Cambria Math" panose="02040503050406030204" pitchFamily="18" charset="0"/>
                <a:ea typeface="Cambria Math" panose="02040503050406030204" pitchFamily="18" charset="0"/>
              </a:rPr>
              <a:t>The message length is recorded in the first pixel for correct, accurate decoding.</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Fast and Efficient - </a:t>
            </a:r>
            <a:r>
              <a:rPr lang="en-US" sz="2000" dirty="0">
                <a:solidFill>
                  <a:schemeClr val="tx1"/>
                </a:solidFill>
                <a:latin typeface="Cambria Math" panose="02040503050406030204" pitchFamily="18" charset="0"/>
                <a:ea typeface="Cambria Math" panose="02040503050406030204" pitchFamily="18" charset="0"/>
              </a:rPr>
              <a:t>Done with OpenCV and NumPy</a:t>
            </a:r>
            <a:r>
              <a:rPr lang="en-US" sz="2000" b="1" dirty="0">
                <a:solidFill>
                  <a:schemeClr val="tx1"/>
                </a:solidFill>
                <a:latin typeface="Cambria Math" panose="02040503050406030204" pitchFamily="18" charset="0"/>
                <a:ea typeface="Cambria Math" panose="02040503050406030204" pitchFamily="18" charset="0"/>
              </a:rPr>
              <a:t>.</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Scalable - </a:t>
            </a:r>
            <a:r>
              <a:rPr lang="en-US" sz="2000" dirty="0">
                <a:solidFill>
                  <a:schemeClr val="tx1"/>
                </a:solidFill>
                <a:latin typeface="Cambria Math" panose="02040503050406030204" pitchFamily="18" charset="0"/>
                <a:ea typeface="Cambria Math" panose="02040503050406030204" pitchFamily="18" charset="0"/>
              </a:rPr>
              <a:t>Possible to upgrade with LSB steganography or AES encryption</a:t>
            </a:r>
            <a:r>
              <a:rPr lang="en-US" sz="1800" b="1" dirty="0">
                <a:solidFill>
                  <a:srgbClr val="0F0F0F"/>
                </a:solidFill>
                <a:latin typeface="Cambria Math" panose="02040503050406030204" pitchFamily="18" charset="0"/>
                <a:ea typeface="Cambria Math" panose="02040503050406030204" pitchFamily="18" charset="0"/>
              </a:rPr>
              <a:t>.</a:t>
            </a:r>
            <a:endParaRPr lang="en-IN" sz="1800" b="1" dirty="0">
              <a:solidFill>
                <a:srgbClr val="0F0F0F"/>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lnSpc>
                <a:spcPct val="200000"/>
              </a:lnSpc>
              <a:buNone/>
            </a:pP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Cybersecurity Enthusiasts</a:t>
            </a:r>
            <a:r>
              <a:rPr lang="en-US" sz="2000" dirty="0">
                <a:solidFill>
                  <a:schemeClr val="tx1"/>
                </a:solidFill>
                <a:latin typeface="Cambria Math" panose="02040503050406030204" pitchFamily="18" charset="0"/>
                <a:ea typeface="Cambria Math" panose="02040503050406030204" pitchFamily="18" charset="0"/>
              </a:rPr>
              <a:t> – Individuals exploring steganography and data hiding techniques.</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Journalists &amp; Activists</a:t>
            </a:r>
            <a:r>
              <a:rPr lang="en-US" sz="2000" dirty="0">
                <a:solidFill>
                  <a:schemeClr val="tx1"/>
                </a:solidFill>
                <a:latin typeface="Cambria Math" panose="02040503050406030204" pitchFamily="18" charset="0"/>
                <a:ea typeface="Cambria Math" panose="02040503050406030204" pitchFamily="18" charset="0"/>
              </a:rPr>
              <a:t> – Those needing covert communication in restrictive environments.</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Developers &amp; Researchers</a:t>
            </a:r>
            <a:r>
              <a:rPr lang="en-US" sz="2000" dirty="0">
                <a:solidFill>
                  <a:schemeClr val="tx1"/>
                </a:solidFill>
                <a:latin typeface="Cambria Math" panose="02040503050406030204" pitchFamily="18" charset="0"/>
                <a:ea typeface="Cambria Math" panose="02040503050406030204" pitchFamily="18" charset="0"/>
              </a:rPr>
              <a:t> – People working on image processing, security, or cryptography.</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Privacy-Conscious Users</a:t>
            </a:r>
            <a:r>
              <a:rPr lang="en-US" sz="2000" dirty="0">
                <a:solidFill>
                  <a:schemeClr val="tx1"/>
                </a:solidFill>
                <a:latin typeface="Cambria Math" panose="02040503050406030204" pitchFamily="18" charset="0"/>
                <a:ea typeface="Cambria Math" panose="02040503050406030204" pitchFamily="18" charset="0"/>
              </a:rPr>
              <a:t> – Individuals wanting to hide sensitive data in images securely.</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Educational Purposes</a:t>
            </a:r>
            <a:r>
              <a:rPr lang="en-US" sz="2000" dirty="0">
                <a:solidFill>
                  <a:schemeClr val="tx1"/>
                </a:solidFill>
                <a:latin typeface="Cambria Math" panose="02040503050406030204" pitchFamily="18" charset="0"/>
                <a:ea typeface="Cambria Math" panose="02040503050406030204" pitchFamily="18" charset="0"/>
              </a:rPr>
              <a:t> – Useful for learning steganography, OpenCV, and encryption concepts</a:t>
            </a:r>
            <a:r>
              <a:rPr lang="en-US" sz="2000" dirty="0">
                <a:solidFill>
                  <a:schemeClr val="tx1"/>
                </a:solidFill>
              </a:rPr>
              <a:t>.</a:t>
            </a: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F2221710-CE4B-DAEB-27FD-EE7A51516B2C}"/>
              </a:ext>
            </a:extLst>
          </p:cNvPr>
          <p:cNvPicPr>
            <a:picLocks noChangeAspect="1"/>
          </p:cNvPicPr>
          <p:nvPr/>
        </p:nvPicPr>
        <p:blipFill>
          <a:blip r:embed="rId2"/>
          <a:stretch>
            <a:fillRect/>
          </a:stretch>
        </p:blipFill>
        <p:spPr>
          <a:xfrm>
            <a:off x="1077493" y="1544455"/>
            <a:ext cx="3867358" cy="5262742"/>
          </a:xfrm>
          <a:prstGeom prst="rect">
            <a:avLst/>
          </a:prstGeom>
        </p:spPr>
      </p:pic>
      <p:pic>
        <p:nvPicPr>
          <p:cNvPr id="7" name="Picture 6">
            <a:extLst>
              <a:ext uri="{FF2B5EF4-FFF2-40B4-BE49-F238E27FC236}">
                <a16:creationId xmlns:a16="http://schemas.microsoft.com/office/drawing/2014/main" id="{FA6D957A-BFBA-9530-8E16-5291D113C06A}"/>
              </a:ext>
            </a:extLst>
          </p:cNvPr>
          <p:cNvPicPr>
            <a:picLocks noChangeAspect="1"/>
          </p:cNvPicPr>
          <p:nvPr/>
        </p:nvPicPr>
        <p:blipFill>
          <a:blip r:embed="rId3"/>
          <a:stretch>
            <a:fillRect/>
          </a:stretch>
        </p:blipFill>
        <p:spPr>
          <a:xfrm>
            <a:off x="5432685" y="1595258"/>
            <a:ext cx="6430008" cy="1502700"/>
          </a:xfrm>
          <a:prstGeom prst="rect">
            <a:avLst/>
          </a:prstGeom>
        </p:spPr>
      </p:pic>
      <p:sp>
        <p:nvSpPr>
          <p:cNvPr id="10" name="TextBox 9">
            <a:extLst>
              <a:ext uri="{FF2B5EF4-FFF2-40B4-BE49-F238E27FC236}">
                <a16:creationId xmlns:a16="http://schemas.microsoft.com/office/drawing/2014/main" id="{7F0CE466-0DF9-D815-E1C4-4E6545FEA826}"/>
              </a:ext>
            </a:extLst>
          </p:cNvPr>
          <p:cNvSpPr txBox="1"/>
          <p:nvPr/>
        </p:nvSpPr>
        <p:spPr>
          <a:xfrm>
            <a:off x="1077493" y="1229189"/>
            <a:ext cx="3077412" cy="369332"/>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Code</a:t>
            </a:r>
            <a:r>
              <a:rPr lang="en-US" dirty="0"/>
              <a:t> </a:t>
            </a:r>
            <a:endParaRPr lang="en-IN" dirty="0"/>
          </a:p>
        </p:txBody>
      </p:sp>
      <p:sp>
        <p:nvSpPr>
          <p:cNvPr id="11" name="TextBox 10">
            <a:extLst>
              <a:ext uri="{FF2B5EF4-FFF2-40B4-BE49-F238E27FC236}">
                <a16:creationId xmlns:a16="http://schemas.microsoft.com/office/drawing/2014/main" id="{506429FC-4526-C7A1-3DBE-9944D36B2ED1}"/>
              </a:ext>
            </a:extLst>
          </p:cNvPr>
          <p:cNvSpPr txBox="1"/>
          <p:nvPr/>
        </p:nvSpPr>
        <p:spPr>
          <a:xfrm>
            <a:off x="5325649" y="1230820"/>
            <a:ext cx="2557207" cy="366069"/>
          </a:xfrm>
          <a:prstGeom prst="rect">
            <a:avLst/>
          </a:prstGeom>
          <a:noFill/>
        </p:spPr>
        <p:txBody>
          <a:bodyPr wrap="square" rtlCol="0">
            <a:spAutoFit/>
          </a:bodyPr>
          <a:lstStyle/>
          <a:p>
            <a:r>
              <a:rPr lang="en-US" b="1" dirty="0">
                <a:latin typeface="Calisto MT" panose="02040603050505030304" pitchFamily="18" charset="0"/>
              </a:rPr>
              <a:t>Execution</a:t>
            </a:r>
            <a:r>
              <a:rPr lang="en-US" dirty="0"/>
              <a:t> </a:t>
            </a:r>
            <a:endParaRPr lang="en-IN" dirty="0"/>
          </a:p>
        </p:txBody>
      </p:sp>
      <p:sp>
        <p:nvSpPr>
          <p:cNvPr id="12" name="TextBox 11">
            <a:extLst>
              <a:ext uri="{FF2B5EF4-FFF2-40B4-BE49-F238E27FC236}">
                <a16:creationId xmlns:a16="http://schemas.microsoft.com/office/drawing/2014/main" id="{81D8BB6B-9691-CC86-35C0-58866BA990DA}"/>
              </a:ext>
            </a:extLst>
          </p:cNvPr>
          <p:cNvSpPr txBox="1"/>
          <p:nvPr/>
        </p:nvSpPr>
        <p:spPr>
          <a:xfrm>
            <a:off x="5441152" y="3244334"/>
            <a:ext cx="6430008" cy="369332"/>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Input Image: 			Output Image</a:t>
            </a:r>
            <a:r>
              <a:rPr lang="en-US" dirty="0"/>
              <a:t>:</a:t>
            </a:r>
            <a:endParaRPr lang="en-IN" dirty="0"/>
          </a:p>
        </p:txBody>
      </p:sp>
      <p:pic>
        <p:nvPicPr>
          <p:cNvPr id="14" name="Picture 13">
            <a:extLst>
              <a:ext uri="{FF2B5EF4-FFF2-40B4-BE49-F238E27FC236}">
                <a16:creationId xmlns:a16="http://schemas.microsoft.com/office/drawing/2014/main" id="{9187A07E-25C0-2A9E-FD90-4CAAF2A2E23B}"/>
              </a:ext>
            </a:extLst>
          </p:cNvPr>
          <p:cNvPicPr>
            <a:picLocks noChangeAspect="1"/>
          </p:cNvPicPr>
          <p:nvPr/>
        </p:nvPicPr>
        <p:blipFill>
          <a:blip r:embed="rId4"/>
          <a:stretch>
            <a:fillRect/>
          </a:stretch>
        </p:blipFill>
        <p:spPr>
          <a:xfrm>
            <a:off x="5325649" y="4287311"/>
            <a:ext cx="3126335" cy="1785137"/>
          </a:xfrm>
          <a:prstGeom prst="rect">
            <a:avLst/>
          </a:prstGeom>
        </p:spPr>
      </p:pic>
      <p:pic>
        <p:nvPicPr>
          <p:cNvPr id="16" name="Picture 15">
            <a:extLst>
              <a:ext uri="{FF2B5EF4-FFF2-40B4-BE49-F238E27FC236}">
                <a16:creationId xmlns:a16="http://schemas.microsoft.com/office/drawing/2014/main" id="{088FAF84-4C86-7354-CCE2-83106DA2E1AC}"/>
              </a:ext>
            </a:extLst>
          </p:cNvPr>
          <p:cNvPicPr>
            <a:picLocks noChangeAspect="1"/>
          </p:cNvPicPr>
          <p:nvPr/>
        </p:nvPicPr>
        <p:blipFill>
          <a:blip r:embed="rId5"/>
          <a:stretch>
            <a:fillRect/>
          </a:stretch>
        </p:blipFill>
        <p:spPr>
          <a:xfrm>
            <a:off x="8797804" y="4278845"/>
            <a:ext cx="3126335" cy="178513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lnSpc>
                <a:spcPct val="150000"/>
              </a:lnSpc>
              <a:buNone/>
            </a:pPr>
            <a:r>
              <a:rPr lang="en-US" sz="2000" dirty="0">
                <a:solidFill>
                  <a:schemeClr val="tx1"/>
                </a:solidFill>
                <a:latin typeface="Cambria Math" panose="02040503050406030204" pitchFamily="18" charset="0"/>
                <a:ea typeface="Cambria Math" panose="02040503050406030204" pitchFamily="18" charset="0"/>
              </a:rPr>
              <a:t>This project showcases an easy yet efficient method of image-based steganography that enables users to conceal and extract secret messages securely. By altering the blue channel only, it preserves minimal image distortion while ensuring rapid and efficient processing via OpenCV and NumPy. The inclusion of passcode protection further boosts security, excluding unauthorized access. With possible improvements such as LSB-based steganography or AES encryption, this project is a good basis for safe covert communication and future research into digital steganography.</a:t>
            </a:r>
            <a:endParaRPr lang="en-IN" sz="2000"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https://github.com/gh0st-hunter/Stenography.git</a:t>
            </a:r>
            <a:r>
              <a:rPr lang="en-IN" dirty="0"/>
              <a:t> </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550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Calisto MT</vt:lpstr>
      <vt:lpstr>Cambria Math</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Ankit Singh</cp:lastModifiedBy>
  <cp:revision>32</cp:revision>
  <dcterms:created xsi:type="dcterms:W3CDTF">2021-05-26T16:50:10Z</dcterms:created>
  <dcterms:modified xsi:type="dcterms:W3CDTF">2025-02-26T13:51:37Z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