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3"/>
    <p:sldId id="260" r:id="rId4"/>
    <p:sldId id="290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67" r:id="rId23"/>
    <p:sldId id="268" r:id="rId24"/>
  </p:sldIdLst>
  <p:sldSz cx="34559875" cy="12096750"/>
  <p:notesSz cx="6858000" cy="9144000"/>
  <p:defaultTextStyle>
    <a:defPPr>
      <a:defRPr lang="zh-CN"/>
    </a:defPPr>
    <a:lvl1pPr marL="0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1pPr>
    <a:lvl2pPr marL="111950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2pPr>
    <a:lvl3pPr marL="223964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3pPr>
    <a:lvl4pPr marL="3359150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4pPr>
    <a:lvl5pPr marL="447865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5pPr>
    <a:lvl6pPr marL="559879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6pPr>
    <a:lvl7pPr marL="6718300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7pPr>
    <a:lvl8pPr marL="783780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8pPr>
    <a:lvl9pPr marL="8957945" algn="l" defTabSz="2239645" rtl="0" eaLnBrk="1" latinLnBrk="0" hangingPunct="1">
      <a:defRPr sz="44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86427"/>
  </p:normalViewPr>
  <p:slideViewPr>
    <p:cSldViewPr snapToGrid="0" snapToObjects="1">
      <p:cViewPr>
        <p:scale>
          <a:sx n="40" d="100"/>
          <a:sy n="40" d="100"/>
        </p:scale>
        <p:origin x="656" y="1920"/>
      </p:cViewPr>
      <p:guideLst>
        <p:guide orient="horz" pos="3810"/>
        <p:guide pos="10884"/>
        <p:guide pos="844"/>
        <p:guide pos="20933"/>
        <p:guide orient="horz" pos="765"/>
        <p:guide orient="horz" pos="6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275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第二届互联网安全城市巡回赛上海站暨复旦大学沙龙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B81F-3615-9441-A4C7-A828B9DDD11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9BAB-9714-3840-A6CC-1CD691A9EF5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第二届互联网安全城市巡回赛上海站暨复旦大学沙龙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8615B-BE49-BE4D-8071-DBF4135D65A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77900" y="1143000"/>
            <a:ext cx="881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9D90F-2765-A64A-8102-FC6B14E456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1pPr>
    <a:lvl2pPr marL="111950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2pPr>
    <a:lvl3pPr marL="223964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3pPr>
    <a:lvl4pPr marL="3359150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4pPr>
    <a:lvl5pPr marL="447865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5pPr>
    <a:lvl6pPr marL="559879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6pPr>
    <a:lvl7pPr marL="6718300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7pPr>
    <a:lvl8pPr marL="783780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8pPr>
    <a:lvl9pPr marL="8957945" algn="l" defTabSz="2239645" rtl="0" eaLnBrk="1" latinLnBrk="0" hangingPunct="1">
      <a:defRPr sz="29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77900" y="1143000"/>
            <a:ext cx="8813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9D90F-2765-A64A-8102-FC6B14E456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985" y="1979724"/>
            <a:ext cx="25919906" cy="4211461"/>
          </a:xfrm>
        </p:spPr>
        <p:txBody>
          <a:bodyPr anchor="b"/>
          <a:lstStyle>
            <a:lvl1pPr algn="ctr">
              <a:defRPr sz="105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6353595"/>
            <a:ext cx="25919906" cy="2920580"/>
          </a:xfrm>
        </p:spPr>
        <p:txBody>
          <a:bodyPr/>
          <a:lstStyle>
            <a:lvl1pPr marL="0" indent="0" algn="ctr">
              <a:buNone/>
              <a:defRPr sz="4235"/>
            </a:lvl1pPr>
            <a:lvl2pPr marL="806450" indent="0" algn="ctr">
              <a:buNone/>
              <a:defRPr sz="3530"/>
            </a:lvl2pPr>
            <a:lvl3pPr marL="1612900" indent="0" algn="ctr">
              <a:buNone/>
              <a:defRPr sz="3175"/>
            </a:lvl3pPr>
            <a:lvl4pPr marL="2419350" indent="0" algn="ctr">
              <a:buNone/>
              <a:defRPr sz="2820"/>
            </a:lvl4pPr>
            <a:lvl5pPr marL="3225800" indent="0" algn="ctr">
              <a:buNone/>
              <a:defRPr sz="2820"/>
            </a:lvl5pPr>
            <a:lvl6pPr marL="4032250" indent="0" algn="ctr">
              <a:buNone/>
              <a:defRPr sz="2820"/>
            </a:lvl6pPr>
            <a:lvl7pPr marL="4838700" indent="0" algn="ctr">
              <a:buNone/>
              <a:defRPr sz="2820"/>
            </a:lvl7pPr>
            <a:lvl8pPr marL="5645150" indent="0" algn="ctr">
              <a:buNone/>
              <a:defRPr sz="2820"/>
            </a:lvl8pPr>
            <a:lvl9pPr marL="6451600" indent="0" algn="ctr">
              <a:buNone/>
              <a:defRPr sz="28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1FD9-97F0-9A44-AF2E-B7F417C949A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065-4B21-EB4E-9A38-61BC4B083D3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1" y="644040"/>
            <a:ext cx="7451973" cy="102514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375991" y="644040"/>
            <a:ext cx="21923921" cy="1025143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957F-1B4D-6D4A-B575-34E1E51559B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B42-3FD1-BB44-A966-310898A1B9A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2" y="3015789"/>
            <a:ext cx="29807892" cy="5031911"/>
          </a:xfrm>
        </p:spPr>
        <p:txBody>
          <a:bodyPr anchor="b"/>
          <a:lstStyle>
            <a:lvl1pPr>
              <a:defRPr sz="105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57992" y="8095304"/>
            <a:ext cx="29807892" cy="2646163"/>
          </a:xfrm>
        </p:spPr>
        <p:txBody>
          <a:bodyPr/>
          <a:lstStyle>
            <a:lvl1pPr marL="0" indent="0">
              <a:buNone/>
              <a:defRPr sz="4235">
                <a:solidFill>
                  <a:schemeClr val="tx1">
                    <a:tint val="75000"/>
                  </a:schemeClr>
                </a:solidFill>
              </a:defRPr>
            </a:lvl1pPr>
            <a:lvl2pPr marL="80645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2pPr>
            <a:lvl3pPr marL="1612900" indent="0">
              <a:buNone/>
              <a:defRPr sz="3175">
                <a:solidFill>
                  <a:schemeClr val="tx1">
                    <a:tint val="75000"/>
                  </a:schemeClr>
                </a:solidFill>
              </a:defRPr>
            </a:lvl3pPr>
            <a:lvl4pPr marL="241935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4pPr>
            <a:lvl5pPr marL="322580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5pPr>
            <a:lvl6pPr marL="403225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6pPr>
            <a:lvl7pPr marL="483870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7pPr>
            <a:lvl8pPr marL="564515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8pPr>
            <a:lvl9pPr marL="6451600" indent="0">
              <a:buNone/>
              <a:defRPr sz="2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EFA4-E84E-1249-BC43-75997D2D85F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375991" y="3220200"/>
            <a:ext cx="14687947" cy="76752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7495937" y="3220200"/>
            <a:ext cx="14687947" cy="76752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B402-AD2E-7D4A-B86A-67EF7994258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644041"/>
            <a:ext cx="29807892" cy="23381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80494" y="2965385"/>
            <a:ext cx="14620446" cy="1453289"/>
          </a:xfrm>
        </p:spPr>
        <p:txBody>
          <a:bodyPr anchor="b"/>
          <a:lstStyle>
            <a:lvl1pPr marL="0" indent="0">
              <a:buNone/>
              <a:defRPr sz="4235" b="1"/>
            </a:lvl1pPr>
            <a:lvl2pPr marL="806450" indent="0">
              <a:buNone/>
              <a:defRPr sz="3530" b="1"/>
            </a:lvl2pPr>
            <a:lvl3pPr marL="1612900" indent="0">
              <a:buNone/>
              <a:defRPr sz="3175" b="1"/>
            </a:lvl3pPr>
            <a:lvl4pPr marL="2419350" indent="0">
              <a:buNone/>
              <a:defRPr sz="2820" b="1"/>
            </a:lvl4pPr>
            <a:lvl5pPr marL="3225800" indent="0">
              <a:buNone/>
              <a:defRPr sz="2820" b="1"/>
            </a:lvl5pPr>
            <a:lvl6pPr marL="4032250" indent="0">
              <a:buNone/>
              <a:defRPr sz="2820" b="1"/>
            </a:lvl6pPr>
            <a:lvl7pPr marL="4838700" indent="0">
              <a:buNone/>
              <a:defRPr sz="2820" b="1"/>
            </a:lvl7pPr>
            <a:lvl8pPr marL="5645150" indent="0">
              <a:buNone/>
              <a:defRPr sz="2820" b="1"/>
            </a:lvl8pPr>
            <a:lvl9pPr marL="6451600" indent="0">
              <a:buNone/>
              <a:defRPr sz="28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80494" y="4418674"/>
            <a:ext cx="14620446" cy="64992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7495937" y="2965385"/>
            <a:ext cx="14692448" cy="1453289"/>
          </a:xfrm>
        </p:spPr>
        <p:txBody>
          <a:bodyPr anchor="b"/>
          <a:lstStyle>
            <a:lvl1pPr marL="0" indent="0">
              <a:buNone/>
              <a:defRPr sz="4235" b="1"/>
            </a:lvl1pPr>
            <a:lvl2pPr marL="806450" indent="0">
              <a:buNone/>
              <a:defRPr sz="3530" b="1"/>
            </a:lvl2pPr>
            <a:lvl3pPr marL="1612900" indent="0">
              <a:buNone/>
              <a:defRPr sz="3175" b="1"/>
            </a:lvl3pPr>
            <a:lvl4pPr marL="2419350" indent="0">
              <a:buNone/>
              <a:defRPr sz="2820" b="1"/>
            </a:lvl4pPr>
            <a:lvl5pPr marL="3225800" indent="0">
              <a:buNone/>
              <a:defRPr sz="2820" b="1"/>
            </a:lvl5pPr>
            <a:lvl6pPr marL="4032250" indent="0">
              <a:buNone/>
              <a:defRPr sz="2820" b="1"/>
            </a:lvl6pPr>
            <a:lvl7pPr marL="4838700" indent="0">
              <a:buNone/>
              <a:defRPr sz="2820" b="1"/>
            </a:lvl7pPr>
            <a:lvl8pPr marL="5645150" indent="0">
              <a:buNone/>
              <a:defRPr sz="2820" b="1"/>
            </a:lvl8pPr>
            <a:lvl9pPr marL="6451600" indent="0">
              <a:buNone/>
              <a:defRPr sz="28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7495937" y="4418674"/>
            <a:ext cx="14692448" cy="64992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2533-A430-0B4E-A8B1-B9971AB3335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5176-9C93-064A-9B7E-CF7833D3BFF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F486-8929-3B44-BD6C-B9BCD2118FB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4" y="806450"/>
            <a:ext cx="11146458" cy="2822575"/>
          </a:xfrm>
        </p:spPr>
        <p:txBody>
          <a:bodyPr anchor="b"/>
          <a:lstStyle>
            <a:lvl1pPr>
              <a:defRPr sz="5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692448" y="1741709"/>
            <a:ext cx="17495937" cy="8596533"/>
          </a:xfrm>
        </p:spPr>
        <p:txBody>
          <a:bodyPr/>
          <a:lstStyle>
            <a:lvl1pPr>
              <a:defRPr sz="5645"/>
            </a:lvl1pPr>
            <a:lvl2pPr>
              <a:defRPr sz="4940"/>
            </a:lvl2pPr>
            <a:lvl3pPr>
              <a:defRPr sz="4235"/>
            </a:lvl3pPr>
            <a:lvl4pPr>
              <a:defRPr sz="3530"/>
            </a:lvl4pPr>
            <a:lvl5pPr>
              <a:defRPr sz="3530"/>
            </a:lvl5pPr>
            <a:lvl6pPr>
              <a:defRPr sz="3530"/>
            </a:lvl6pPr>
            <a:lvl7pPr>
              <a:defRPr sz="3530"/>
            </a:lvl7pPr>
            <a:lvl8pPr>
              <a:defRPr sz="3530"/>
            </a:lvl8pPr>
            <a:lvl9pPr>
              <a:defRPr sz="353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0494" y="3629025"/>
            <a:ext cx="11146458" cy="6723218"/>
          </a:xfrm>
        </p:spPr>
        <p:txBody>
          <a:bodyPr/>
          <a:lstStyle>
            <a:lvl1pPr marL="0" indent="0">
              <a:buNone/>
              <a:defRPr sz="2820"/>
            </a:lvl1pPr>
            <a:lvl2pPr marL="806450" indent="0">
              <a:buNone/>
              <a:defRPr sz="2470"/>
            </a:lvl2pPr>
            <a:lvl3pPr marL="1612900" indent="0">
              <a:buNone/>
              <a:defRPr sz="2115"/>
            </a:lvl3pPr>
            <a:lvl4pPr marL="2419350" indent="0">
              <a:buNone/>
              <a:defRPr sz="1765"/>
            </a:lvl4pPr>
            <a:lvl5pPr marL="3225800" indent="0">
              <a:buNone/>
              <a:defRPr sz="1765"/>
            </a:lvl5pPr>
            <a:lvl6pPr marL="4032250" indent="0">
              <a:buNone/>
              <a:defRPr sz="1765"/>
            </a:lvl6pPr>
            <a:lvl7pPr marL="4838700" indent="0">
              <a:buNone/>
              <a:defRPr sz="1765"/>
            </a:lvl7pPr>
            <a:lvl8pPr marL="5645150" indent="0">
              <a:buNone/>
              <a:defRPr sz="1765"/>
            </a:lvl8pPr>
            <a:lvl9pPr marL="6451600" indent="0">
              <a:buNone/>
              <a:defRPr sz="176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4C2-5FCD-C240-ABB5-BC14406D543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4" y="806450"/>
            <a:ext cx="11146458" cy="2822575"/>
          </a:xfrm>
        </p:spPr>
        <p:txBody>
          <a:bodyPr anchor="b"/>
          <a:lstStyle>
            <a:lvl1pPr>
              <a:defRPr sz="5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1741709"/>
            <a:ext cx="17495937" cy="8596533"/>
          </a:xfrm>
        </p:spPr>
        <p:txBody>
          <a:bodyPr anchor="t"/>
          <a:lstStyle>
            <a:lvl1pPr marL="0" indent="0">
              <a:buNone/>
              <a:defRPr sz="5645"/>
            </a:lvl1pPr>
            <a:lvl2pPr marL="806450" indent="0">
              <a:buNone/>
              <a:defRPr sz="4940"/>
            </a:lvl2pPr>
            <a:lvl3pPr marL="1612900" indent="0">
              <a:buNone/>
              <a:defRPr sz="4235"/>
            </a:lvl3pPr>
            <a:lvl4pPr marL="2419350" indent="0">
              <a:buNone/>
              <a:defRPr sz="3530"/>
            </a:lvl4pPr>
            <a:lvl5pPr marL="3225800" indent="0">
              <a:buNone/>
              <a:defRPr sz="3530"/>
            </a:lvl5pPr>
            <a:lvl6pPr marL="4032250" indent="0">
              <a:buNone/>
              <a:defRPr sz="3530"/>
            </a:lvl6pPr>
            <a:lvl7pPr marL="4838700" indent="0">
              <a:buNone/>
              <a:defRPr sz="3530"/>
            </a:lvl7pPr>
            <a:lvl8pPr marL="5645150" indent="0">
              <a:buNone/>
              <a:defRPr sz="3530"/>
            </a:lvl8pPr>
            <a:lvl9pPr marL="6451600" indent="0">
              <a:buNone/>
              <a:defRPr sz="35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0494" y="3629025"/>
            <a:ext cx="11146458" cy="6723218"/>
          </a:xfrm>
        </p:spPr>
        <p:txBody>
          <a:bodyPr/>
          <a:lstStyle>
            <a:lvl1pPr marL="0" indent="0">
              <a:buNone/>
              <a:defRPr sz="2820"/>
            </a:lvl1pPr>
            <a:lvl2pPr marL="806450" indent="0">
              <a:buNone/>
              <a:defRPr sz="2470"/>
            </a:lvl2pPr>
            <a:lvl3pPr marL="1612900" indent="0">
              <a:buNone/>
              <a:defRPr sz="2115"/>
            </a:lvl3pPr>
            <a:lvl4pPr marL="2419350" indent="0">
              <a:buNone/>
              <a:defRPr sz="1765"/>
            </a:lvl4pPr>
            <a:lvl5pPr marL="3225800" indent="0">
              <a:buNone/>
              <a:defRPr sz="1765"/>
            </a:lvl5pPr>
            <a:lvl6pPr marL="4032250" indent="0">
              <a:buNone/>
              <a:defRPr sz="1765"/>
            </a:lvl6pPr>
            <a:lvl7pPr marL="4838700" indent="0">
              <a:buNone/>
              <a:defRPr sz="1765"/>
            </a:lvl7pPr>
            <a:lvl8pPr marL="5645150" indent="0">
              <a:buNone/>
              <a:defRPr sz="1765"/>
            </a:lvl8pPr>
            <a:lvl9pPr marL="6451600" indent="0">
              <a:buNone/>
              <a:defRPr sz="176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ECFE-A2A7-4E4E-B807-A0A7B30B833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644041"/>
            <a:ext cx="29807892" cy="233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3220200"/>
            <a:ext cx="29807892" cy="767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11211896"/>
            <a:ext cx="7775972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7B1D-12AE-1F43-8034-70C7E057B0B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11211896"/>
            <a:ext cx="11663958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11211896"/>
            <a:ext cx="7775972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55AD-E1FD-FD4D-9CFC-24E0878EE7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612900" rtl="0" eaLnBrk="1" latinLnBrk="0" hangingPunct="1">
        <a:lnSpc>
          <a:spcPct val="90000"/>
        </a:lnSpc>
        <a:spcBef>
          <a:spcPct val="0"/>
        </a:spcBef>
        <a:buNone/>
        <a:defRPr sz="7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3225" indent="-403225" algn="l" defTabSz="1612900" rtl="0" eaLnBrk="1" latinLnBrk="0" hangingPunct="1">
        <a:lnSpc>
          <a:spcPct val="90000"/>
        </a:lnSpc>
        <a:spcBef>
          <a:spcPts val="1765"/>
        </a:spcBef>
        <a:buFont typeface="Arial" panose="02080604020202020204" pitchFamily="34" charset="0"/>
        <a:buChar char="•"/>
        <a:defRPr sz="4940" kern="1200">
          <a:solidFill>
            <a:schemeClr val="tx1"/>
          </a:solidFill>
          <a:latin typeface="+mn-lt"/>
          <a:ea typeface="+mn-ea"/>
          <a:cs typeface="+mn-cs"/>
        </a:defRPr>
      </a:lvl1pPr>
      <a:lvl2pPr marL="120967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4235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3pPr>
      <a:lvl4pPr marL="282257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4pPr>
      <a:lvl5pPr marL="362902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5pPr>
      <a:lvl6pPr marL="443547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6pPr>
      <a:lvl7pPr marL="524192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7pPr>
      <a:lvl8pPr marL="604837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8pPr>
      <a:lvl9pPr marL="6854825" indent="-403225" algn="l" defTabSz="1612900" rtl="0" eaLnBrk="1" latinLnBrk="0" hangingPunct="1">
        <a:lnSpc>
          <a:spcPct val="90000"/>
        </a:lnSpc>
        <a:spcBef>
          <a:spcPts val="880"/>
        </a:spcBef>
        <a:buFont typeface="Arial" panose="0208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2pPr>
      <a:lvl3pPr marL="161290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3pPr>
      <a:lvl4pPr marL="241935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4pPr>
      <a:lvl5pPr marL="322580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5pPr>
      <a:lvl6pPr marL="403225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6pPr>
      <a:lvl7pPr marL="483870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7pPr>
      <a:lvl8pPr marL="564515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8pPr>
      <a:lvl9pPr marL="6451600" algn="l" defTabSz="1612900" rtl="0" eaLnBrk="1" latinLnBrk="0" hangingPunct="1">
        <a:defRPr sz="3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9528" y="473680"/>
            <a:ext cx="3706464" cy="773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115" b="1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第二届互联网安全城市巡回赛</a:t>
            </a:r>
            <a:endParaRPr lang="en-US" altLang="zh-CN" sz="2115" b="1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1850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850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850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5" name="矩形 4"/>
          <p:cNvSpPr/>
          <p:nvPr/>
        </p:nvSpPr>
        <p:spPr>
          <a:xfrm rot="16200000">
            <a:off x="890596" y="869043"/>
            <a:ext cx="817227" cy="80643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 dirty="0"/>
          </a:p>
        </p:txBody>
      </p:sp>
      <p:sp>
        <p:nvSpPr>
          <p:cNvPr id="2" name="文本框 1"/>
          <p:cNvSpPr txBox="1"/>
          <p:nvPr/>
        </p:nvSpPr>
        <p:spPr>
          <a:xfrm>
            <a:off x="8569960" y="4676775"/>
            <a:ext cx="1741995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en-US" sz="9600" b="1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我的Web</a:t>
            </a:r>
            <a:r>
              <a:rPr lang="en-US" altLang="en-US" sz="9600" b="1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应用</a:t>
            </a:r>
            <a:r>
              <a:rPr lang="en-US" altLang="en-US" sz="9600" b="1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安全模糊测试之路</a:t>
            </a:r>
            <a:endParaRPr lang="en-US" altLang="en-US" sz="9600" b="1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06295" y="6849745"/>
            <a:ext cx="7547286" cy="6521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@戴城(Vulkey_Chen)</a:t>
            </a:r>
            <a:endParaRPr lang="en-US" altLang="en-US" sz="32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21385" y="4196080"/>
            <a:ext cx="14575790" cy="6615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GET /uc/getInfo?</a:t>
            </a:r>
            <a:r>
              <a:rPr lang="en-US" altLang="en-US" sz="48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callback=mstkey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 HTTP/1.1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GET /uc/getInfo?</a:t>
            </a:r>
            <a:r>
              <a:rPr lang="en-US" altLang="en-US" sz="5400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cb=mstkey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HTTP/1.1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GET /uc/getInfo?</a:t>
            </a:r>
            <a:r>
              <a:rPr lang="en-US" altLang="en-US" sz="5400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jsonp=mstkey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HTTP/1.1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...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17072610" y="4787265"/>
            <a:ext cx="1208405" cy="327342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053425" y="5115560"/>
            <a:ext cx="10909935" cy="2616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mstkey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({"id":1024,"realname":"yudan","mobilePhone":"13888888888","cardNo":"111111111111111111"})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034135" y="5476558"/>
            <a:ext cx="649160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分析、</a:t>
            </a: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关联、整合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Fuzz大法-增-对比分析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368800" y="3677285"/>
            <a:ext cx="12988290" cy="6597015"/>
            <a:chOff x="6974" y="5973"/>
            <a:chExt cx="20454" cy="10389"/>
          </a:xfrm>
        </p:grpSpPr>
        <p:sp>
          <p:nvSpPr>
            <p:cNvPr id="5" name="文本框 4"/>
            <p:cNvSpPr txBox="1"/>
            <p:nvPr/>
          </p:nvSpPr>
          <p:spPr>
            <a:xfrm>
              <a:off x="6974" y="5973"/>
              <a:ext cx="16501" cy="71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accent5">
                      <a:lumMod val="75000"/>
                    </a:schemeClr>
                  </a:solidFill>
                  <a:latin typeface="微软雅黑" charset="-122"/>
                  <a:ea typeface="微软雅黑" charset="-122"/>
                </a:rPr>
                <a:t>Request: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GET /uc/getInfo HTTP/1.1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Host: gh0st.cn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...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74" y="13568"/>
              <a:ext cx="20455" cy="27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URL的组成：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scheme://host:port/path?query#hash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308" y="10548"/>
              <a:ext cx="874" cy="3020"/>
              <a:chOff x="32576" y="5916"/>
              <a:chExt cx="2394" cy="12292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 rot="16200000">
                <a:off x="28824" y="12062"/>
                <a:ext cx="12292" cy="0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rot="16200000" flipH="1">
                <a:off x="26430" y="12062"/>
                <a:ext cx="12292" cy="0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下箭头 36"/>
          <p:cNvSpPr/>
          <p:nvPr/>
        </p:nvSpPr>
        <p:spPr>
          <a:xfrm rot="16200000">
            <a:off x="16933545" y="5549900"/>
            <a:ext cx="1208405" cy="32734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896195" y="6542405"/>
            <a:ext cx="6182995" cy="1248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66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少什么，加什么</a:t>
            </a:r>
            <a:endParaRPr lang="en-US" altLang="en-US" sz="66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Fuzz大法-增-关联整合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4703" y="4754880"/>
            <a:ext cx="7973695" cy="30232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0471765" y="4537075"/>
            <a:ext cx="10396855" cy="34588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id=1024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realName=yudan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mobilePhone=13888888888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cardNo=111111111111111111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下箭头 27"/>
          <p:cNvSpPr/>
          <p:nvPr/>
        </p:nvSpPr>
        <p:spPr>
          <a:xfrm rot="16200000">
            <a:off x="16933545" y="4629785"/>
            <a:ext cx="1208405" cy="327342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Fuzz大法-增-关联整合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118543" y="3639185"/>
            <a:ext cx="22322790" cy="6826250"/>
            <a:chOff x="5920" y="5731"/>
            <a:chExt cx="35154" cy="10750"/>
          </a:xfrm>
        </p:grpSpPr>
        <p:sp>
          <p:nvSpPr>
            <p:cNvPr id="23" name="文本框 22"/>
            <p:cNvSpPr txBox="1"/>
            <p:nvPr/>
          </p:nvSpPr>
          <p:spPr>
            <a:xfrm>
              <a:off x="5920" y="5731"/>
              <a:ext cx="5930" cy="107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u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user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usr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account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...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393" y="7512"/>
              <a:ext cx="2388" cy="56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199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+</a:t>
              </a:r>
              <a:endParaRPr lang="en-US" altLang="en-US" sz="199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318" y="7706"/>
              <a:ext cx="6875" cy="54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realName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mobilePhone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cardNo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8686" y="7512"/>
              <a:ext cx="2388" cy="56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199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=</a:t>
              </a:r>
              <a:endParaRPr lang="en-US" altLang="en-US" sz="199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200" y="5731"/>
              <a:ext cx="6875" cy="94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uid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userid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usrid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aid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accountid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accid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...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Fuzz大法-增-关联整合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0025995" y="5528945"/>
            <a:ext cx="13622655" cy="1038860"/>
            <a:chOff x="2969" y="8072"/>
            <a:chExt cx="21453" cy="1636"/>
          </a:xfrm>
        </p:grpSpPr>
        <p:sp>
          <p:nvSpPr>
            <p:cNvPr id="18" name="文本框 17"/>
            <p:cNvSpPr txBox="1"/>
            <p:nvPr/>
          </p:nvSpPr>
          <p:spPr>
            <a:xfrm>
              <a:off x="2969" y="8072"/>
              <a:ext cx="6354" cy="1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key=value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 rot="16200000">
              <a:off x="9868" y="8016"/>
              <a:ext cx="1268" cy="183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105" y="8073"/>
              <a:ext cx="12317" cy="1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{"key":"value"}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3493" y="4565650"/>
            <a:ext cx="7973695" cy="30232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05856" y="8269923"/>
            <a:ext cx="5729605" cy="2195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JSON格式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响应报文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944331" y="8269923"/>
            <a:ext cx="5729605" cy="2195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JSON格式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请求参数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415136" y="8269923"/>
            <a:ext cx="5729605" cy="2195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rgbClr val="FFC000"/>
                </a:solidFill>
                <a:latin typeface="微软雅黑" charset="-122"/>
                <a:ea typeface="微软雅黑" charset="-122"/>
              </a:rPr>
              <a:t>Fastjson</a:t>
            </a:r>
            <a:endParaRPr lang="en-US" altLang="en-US" sz="6000" dirty="0">
              <a:solidFill>
                <a:srgbClr val="FFC000"/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rgbClr val="FFC000"/>
                </a:solidFill>
                <a:latin typeface="微软雅黑" charset="-122"/>
                <a:ea typeface="微软雅黑" charset="-122"/>
              </a:rPr>
              <a:t>反序列化</a:t>
            </a:r>
            <a:endParaRPr lang="en-US" altLang="en-US" sz="6000" dirty="0">
              <a:solidFill>
                <a:srgbClr val="FFC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左中括号 32"/>
          <p:cNvSpPr/>
          <p:nvPr/>
        </p:nvSpPr>
        <p:spPr>
          <a:xfrm rot="5400000">
            <a:off x="17096740" y="226060"/>
            <a:ext cx="365125" cy="15811500"/>
          </a:xfrm>
          <a:prstGeom prst="leftBracke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17271365" y="7938135"/>
            <a:ext cx="28575" cy="37655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Fuzz大法-增-关联整合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9188430" y="2541905"/>
            <a:ext cx="12049125" cy="9347630"/>
            <a:chOff x="477" y="4004"/>
            <a:chExt cx="18975" cy="15940"/>
          </a:xfrm>
        </p:grpSpPr>
        <p:sp>
          <p:nvSpPr>
            <p:cNvPr id="23" name="文本框 22"/>
            <p:cNvSpPr txBox="1"/>
            <p:nvPr/>
          </p:nvSpPr>
          <p:spPr>
            <a:xfrm>
              <a:off x="477" y="4004"/>
              <a:ext cx="5930" cy="159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access=1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access=true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access=y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access=yes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adm1n=1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adm1n=true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adm1n=y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adm1n=yes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admin=1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admin=true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admin=y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977" y="4004"/>
              <a:ext cx="5930" cy="159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admin=yes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adm=yes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dbg=1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dbg=true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dbg=y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dbg=yes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debug=1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debug=true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debug=y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debug=yes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522" y="4004"/>
              <a:ext cx="5930" cy="159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edit=1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edit=true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edit=y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edit=yes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grant=1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grant=true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grant=y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grant=yes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test=1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test=true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test=y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test=yes</a:t>
              </a:r>
              <a:endParaRPr lang="en-US" altLang="en-US" sz="4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</p:grpSp>
      <p:sp>
        <p:nvSpPr>
          <p:cNvPr id="37" name="下箭头 36"/>
          <p:cNvSpPr/>
          <p:nvPr/>
        </p:nvSpPr>
        <p:spPr>
          <a:xfrm rot="16200000">
            <a:off x="14351635" y="5559425"/>
            <a:ext cx="1208405" cy="327342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32830" y="6591935"/>
            <a:ext cx="3736975" cy="1248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66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隐藏参数</a:t>
            </a:r>
            <a:endParaRPr lang="en-US" altLang="en-US" sz="66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Fuzz大法-删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35" y="4180205"/>
            <a:ext cx="11722100" cy="3736975"/>
          </a:xfrm>
          <a:prstGeom prst="rect">
            <a:avLst/>
          </a:prstGeom>
        </p:spPr>
      </p:pic>
      <p:sp>
        <p:nvSpPr>
          <p:cNvPr id="33" name="下箭头 32"/>
          <p:cNvSpPr/>
          <p:nvPr/>
        </p:nvSpPr>
        <p:spPr>
          <a:xfrm rot="16200000">
            <a:off x="16675735" y="4411345"/>
            <a:ext cx="1208405" cy="32734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257135" y="4180205"/>
            <a:ext cx="14203045" cy="5247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Request: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POST 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/uc/changeEmail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 HTTP/1.1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Host: **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...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mail=admin%40gh0st.cn&amp;token=</a:t>
            </a:r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</a:rPr>
              <a:t>md5(token)</a:t>
            </a:r>
            <a:endParaRPr lang="en-US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Fuzz大法-删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54175" y="3710305"/>
            <a:ext cx="13406755" cy="5247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Request: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POST 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/uc/changeEmail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 HTTP/1.1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Host: **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...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mail=admin%40gh0st.cn&amp;token=</a:t>
            </a:r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</a:rPr>
              <a:t>md5(token)</a:t>
            </a:r>
            <a:endParaRPr lang="en-US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17000855" y="4697730"/>
            <a:ext cx="1208405" cy="327342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873730" y="4811395"/>
            <a:ext cx="2813685" cy="10382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删value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7580" y="2541905"/>
            <a:ext cx="11271250" cy="74574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Request: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POST /uc/changeEmail HTTP/1.1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Host: **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...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mail=admin%40gh0st.cn</a:t>
            </a:r>
            <a:r>
              <a:rPr lang="en-US" altLang="en-US" sz="5400" dirty="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&amp;token=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</a:rPr>
              <a:t>                                        ↓</a:t>
            </a:r>
            <a:endParaRPr lang="en-US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mail=admin%40gh0st.cn</a:t>
            </a:r>
            <a:endParaRPr lang="en-US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9190" y="6706870"/>
            <a:ext cx="4342765" cy="10382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删key=value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增的组合拳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5" y="4486910"/>
            <a:ext cx="10885170" cy="3470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9500" y="8794750"/>
            <a:ext cx="10728960" cy="10382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http://gh0st.cn/uc/changeEmail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8" name="下箭头 27"/>
          <p:cNvSpPr/>
          <p:nvPr/>
        </p:nvSpPr>
        <p:spPr>
          <a:xfrm rot="16200000">
            <a:off x="16933545" y="4585335"/>
            <a:ext cx="1208405" cy="327342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73670" y="2964180"/>
            <a:ext cx="13406755" cy="5247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Request Post Data: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mail=admin%40gh0st.cn&amp;token=</a:t>
            </a:r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</a:rPr>
              <a:t>md5(token)</a:t>
            </a:r>
            <a:endParaRPr lang="en-US" alt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Add GET Data: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http://gh0st.cn/uc/changeEmail</a:t>
            </a:r>
            <a:r>
              <a:rPr lang="en-US" altLang="en-US" sz="4800" dirty="0">
                <a:solidFill>
                  <a:srgbClr val="00B050"/>
                </a:solidFill>
                <a:latin typeface="微软雅黑" charset="-122"/>
                <a:ea typeface="微软雅黑" charset="-122"/>
                <a:sym typeface="+mn-ea"/>
              </a:rPr>
              <a:t>?mail=admin@gh0st.cn</a:t>
            </a:r>
            <a:endParaRPr lang="en-US" altLang="en-US" sz="4800" dirty="0">
              <a:solidFill>
                <a:srgbClr val="00B050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340" y="8354695"/>
            <a:ext cx="10305415" cy="316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506450" y="1398905"/>
            <a:ext cx="7546975" cy="1143635"/>
            <a:chOff x="3657" y="1121"/>
            <a:chExt cx="11885" cy="1801"/>
          </a:xfrm>
        </p:grpSpPr>
        <p:sp>
          <p:nvSpPr>
            <p:cNvPr id="19" name="文本框 18"/>
            <p:cNvSpPr txBox="1"/>
            <p:nvPr/>
          </p:nvSpPr>
          <p:spPr>
            <a:xfrm>
              <a:off x="3657" y="1121"/>
              <a:ext cx="11885" cy="18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en-US" sz="6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WHO AM I</a:t>
              </a:r>
              <a:endPara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9008" y="2921"/>
              <a:ext cx="1184" cy="1"/>
            </a:xfrm>
            <a:prstGeom prst="line">
              <a:avLst/>
            </a:prstGeom>
            <a:ln w="476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868728" y="4051935"/>
            <a:ext cx="16821150" cy="6404610"/>
            <a:chOff x="468" y="2855"/>
            <a:chExt cx="26490" cy="10086"/>
          </a:xfrm>
        </p:grpSpPr>
        <p:sp>
          <p:nvSpPr>
            <p:cNvPr id="23" name="椭圆 22"/>
            <p:cNvSpPr/>
            <p:nvPr/>
          </p:nvSpPr>
          <p:spPr>
            <a:xfrm>
              <a:off x="1559" y="3943"/>
              <a:ext cx="5154" cy="4886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95" y="2855"/>
              <a:ext cx="16663" cy="100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en-US" sz="4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戴城，网络ID：Vulkey_Chen</a:t>
              </a: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en-US" sz="4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任职：启明星辰(江苏)</a:t>
              </a: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en-US" sz="4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米斯特安全团队联合创始人</a:t>
              </a: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en-US" sz="4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主要研究方向：Web应用安全测试</a:t>
              </a: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en-US" sz="4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爱好：音乐、运动、写作</a:t>
              </a:r>
              <a:endParaRPr lang="en-US" altLang="en-US" sz="4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30" name="图片 29" descr="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" y="9469"/>
              <a:ext cx="7335" cy="2057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319125" y="1398905"/>
            <a:ext cx="792162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增的组合拳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885315" y="3792855"/>
            <a:ext cx="13406120" cy="5318760"/>
            <a:chOff x="2969" y="6440"/>
            <a:chExt cx="21112" cy="8376"/>
          </a:xfrm>
        </p:grpSpPr>
        <p:sp>
          <p:nvSpPr>
            <p:cNvPr id="23" name="文本框 22"/>
            <p:cNvSpPr txBox="1"/>
            <p:nvPr/>
          </p:nvSpPr>
          <p:spPr>
            <a:xfrm>
              <a:off x="2969" y="6440"/>
              <a:ext cx="21113" cy="27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  <a:sym typeface="+mn-ea"/>
                </a:rPr>
                <a:t>http://gh0st.cn/uc/changeEmail</a:t>
              </a:r>
              <a:r>
                <a:rPr lang="en-US" altLang="en-US" sz="4800" dirty="0">
                  <a:solidFill>
                    <a:srgbClr val="00B050"/>
                  </a:solidFill>
                  <a:latin typeface="微软雅黑" charset="-122"/>
                  <a:ea typeface="微软雅黑" charset="-122"/>
                  <a:sym typeface="+mn-ea"/>
                </a:rPr>
                <a:t>?mail=admin@gh0st.cn</a:t>
              </a:r>
              <a:endParaRPr lang="en-US" altLang="en-US" sz="4800" dirty="0">
                <a:solidFill>
                  <a:srgbClr val="00B050"/>
                </a:solidFill>
                <a:latin typeface="微软雅黑" charset="-122"/>
                <a:ea typeface="微软雅黑" charset="-122"/>
                <a:sym typeface="+mn-ea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1" y="9838"/>
              <a:ext cx="16229" cy="4979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27820" y="4599305"/>
            <a:ext cx="4752340" cy="17138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56175" y="4504690"/>
            <a:ext cx="15050135" cy="5478145"/>
          </a:xfrm>
          <a:prstGeom prst="rect">
            <a:avLst/>
          </a:prstGeom>
          <a:ln w="12700" cmpd="sng">
            <a:noFill/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4085" y="2541905"/>
            <a:ext cx="6109335" cy="58286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70400" y="10389870"/>
            <a:ext cx="16923385" cy="15938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下箭头 10"/>
          <p:cNvSpPr/>
          <p:nvPr/>
        </p:nvSpPr>
        <p:spPr>
          <a:xfrm rot="16200000">
            <a:off x="15314930" y="5577205"/>
            <a:ext cx="1122680" cy="29857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5782" y="-7639438"/>
            <a:ext cx="35465657" cy="19949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153" y="1793449"/>
            <a:ext cx="7633942" cy="1404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65" y="1793449"/>
            <a:ext cx="7678757" cy="140428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207" y="-439672"/>
            <a:ext cx="4592285" cy="4838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5124" y="2335278"/>
            <a:ext cx="436827" cy="4368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1588" y="3652601"/>
            <a:ext cx="10752667" cy="365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343180"/>
            <a:ext cx="34559875" cy="19439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853" y="440983"/>
            <a:ext cx="3706464" cy="773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115" b="1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第二届互联网安全城市巡回赛</a:t>
            </a:r>
            <a:endParaRPr lang="en-US" altLang="zh-CN" sz="2115" b="1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1850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850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850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4" name="三角形 3"/>
          <p:cNvSpPr/>
          <p:nvPr/>
        </p:nvSpPr>
        <p:spPr>
          <a:xfrm rot="5400000">
            <a:off x="-183870" y="130434"/>
            <a:ext cx="1317978" cy="991715"/>
          </a:xfrm>
          <a:prstGeom prst="triangle">
            <a:avLst>
              <a:gd name="adj" fmla="val 50000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/>
          </a:p>
        </p:txBody>
      </p:sp>
      <p:sp>
        <p:nvSpPr>
          <p:cNvPr id="5" name="三角形 4"/>
          <p:cNvSpPr/>
          <p:nvPr/>
        </p:nvSpPr>
        <p:spPr>
          <a:xfrm rot="5400000">
            <a:off x="497391" y="616207"/>
            <a:ext cx="583424" cy="40734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240" y="4529072"/>
            <a:ext cx="4463394" cy="20756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638" y="7101020"/>
            <a:ext cx="2528598" cy="4260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15935854" y="1"/>
            <a:ext cx="2744759" cy="128528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/>
          </a:p>
        </p:txBody>
      </p:sp>
      <p:sp>
        <p:nvSpPr>
          <p:cNvPr id="4" name="文本框 3"/>
          <p:cNvSpPr txBox="1"/>
          <p:nvPr/>
        </p:nvSpPr>
        <p:spPr>
          <a:xfrm>
            <a:off x="8494983" y="11281397"/>
            <a:ext cx="19475203" cy="401007"/>
          </a:xfrm>
          <a:prstGeom prst="rect">
            <a:avLst/>
          </a:prstGeom>
          <a:noFill/>
        </p:spPr>
        <p:txBody>
          <a:bodyPr wrap="none" tIns="63500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第二届互联网安全城市巡回赛</a:t>
            </a:r>
            <a:r>
              <a:rPr lang="en-US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—</a:t>
            </a:r>
            <a:r>
              <a:rPr lang="zh-CN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上海站暨复旦大学沙龙 </a:t>
            </a:r>
            <a:endParaRPr kumimoji="1" lang="zh-CN" altLang="en-US" sz="1850" spc="4233" dirty="0">
              <a:solidFill>
                <a:srgbClr val="EFBD81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</a:endParaRPr>
          </a:p>
        </p:txBody>
      </p:sp>
      <p:sp>
        <p:nvSpPr>
          <p:cNvPr id="5" name="三角形 4"/>
          <p:cNvSpPr/>
          <p:nvPr/>
        </p:nvSpPr>
        <p:spPr>
          <a:xfrm rot="16200000">
            <a:off x="26718152" y="11369373"/>
            <a:ext cx="469925" cy="29397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 dirty="0"/>
          </a:p>
        </p:txBody>
      </p:sp>
      <p:sp>
        <p:nvSpPr>
          <p:cNvPr id="6" name="三角形 5"/>
          <p:cNvSpPr/>
          <p:nvPr/>
        </p:nvSpPr>
        <p:spPr>
          <a:xfrm rot="5400000">
            <a:off x="7371797" y="11369375"/>
            <a:ext cx="469925" cy="29397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6340" y="-278687"/>
            <a:ext cx="1467194" cy="146719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我与i春秋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96780" y="5722620"/>
            <a:ext cx="14966315" cy="16344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8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感谢有你</a:t>
            </a:r>
            <a:endParaRPr lang="en-US" altLang="en-US" sz="8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15935854" y="1"/>
            <a:ext cx="2744759" cy="128528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/>
          </a:p>
        </p:txBody>
      </p:sp>
      <p:sp>
        <p:nvSpPr>
          <p:cNvPr id="4" name="文本框 3"/>
          <p:cNvSpPr txBox="1"/>
          <p:nvPr/>
        </p:nvSpPr>
        <p:spPr>
          <a:xfrm>
            <a:off x="8494983" y="11281397"/>
            <a:ext cx="19475203" cy="401007"/>
          </a:xfrm>
          <a:prstGeom prst="rect">
            <a:avLst/>
          </a:prstGeom>
          <a:noFill/>
        </p:spPr>
        <p:txBody>
          <a:bodyPr wrap="none" tIns="63500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第二届互联网安全城市巡回赛</a:t>
            </a:r>
            <a:r>
              <a:rPr lang="en-US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—</a:t>
            </a:r>
            <a:r>
              <a:rPr lang="zh-CN" altLang="zh-CN" sz="1850" spc="4233" dirty="0">
                <a:solidFill>
                  <a:srgbClr val="EFBD8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</a:rPr>
              <a:t>上海站暨复旦大学沙龙 </a:t>
            </a:r>
            <a:endParaRPr kumimoji="1" lang="zh-CN" altLang="en-US" sz="1850" spc="4233" dirty="0">
              <a:solidFill>
                <a:srgbClr val="EFBD81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</a:endParaRPr>
          </a:p>
        </p:txBody>
      </p:sp>
      <p:sp>
        <p:nvSpPr>
          <p:cNvPr id="5" name="三角形 4"/>
          <p:cNvSpPr/>
          <p:nvPr/>
        </p:nvSpPr>
        <p:spPr>
          <a:xfrm rot="16200000">
            <a:off x="26718152" y="11369373"/>
            <a:ext cx="469925" cy="29397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 dirty="0"/>
          </a:p>
        </p:txBody>
      </p:sp>
      <p:sp>
        <p:nvSpPr>
          <p:cNvPr id="6" name="三角形 5"/>
          <p:cNvSpPr/>
          <p:nvPr/>
        </p:nvSpPr>
        <p:spPr>
          <a:xfrm rot="5400000">
            <a:off x="7371797" y="11369375"/>
            <a:ext cx="469925" cy="293971"/>
          </a:xfrm>
          <a:prstGeom prst="triangle">
            <a:avLst>
              <a:gd name="adj" fmla="val 51438"/>
            </a:avLst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775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6340" y="-278687"/>
            <a:ext cx="1467194" cy="146719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黑盒测试秘籍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96780" y="5722620"/>
            <a:ext cx="14966315" cy="16344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8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Fuzz 模糊测试 -&gt; 增、删</a:t>
            </a:r>
            <a:endParaRPr lang="en-US" altLang="en-US" sz="8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被固化的测试思维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571558" y="4638040"/>
            <a:ext cx="27416760" cy="5353050"/>
            <a:chOff x="4196" y="7304"/>
            <a:chExt cx="43176" cy="8430"/>
          </a:xfrm>
        </p:grpSpPr>
        <p:sp>
          <p:nvSpPr>
            <p:cNvPr id="18" name="文本框 17"/>
            <p:cNvSpPr txBox="1"/>
            <p:nvPr/>
          </p:nvSpPr>
          <p:spPr>
            <a:xfrm>
              <a:off x="20847" y="13933"/>
              <a:ext cx="9023" cy="18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en-US" sz="60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这里会怎么测？</a:t>
              </a:r>
              <a:endPara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196" y="7304"/>
              <a:ext cx="12504" cy="84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accent5">
                      <a:lumMod val="75000"/>
                    </a:schemeClr>
                  </a:solidFill>
                  <a:latin typeface="微软雅黑" charset="-122"/>
                  <a:ea typeface="微软雅黑" charset="-122"/>
                </a:rPr>
                <a:t>Request: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GET /uc/getInfo HTTP/1.1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Host: gh0st.cn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Origin: http://gh0st.cn</a:t>
              </a:r>
              <a:endPara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en-US" sz="48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rPr>
                <a:t>...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816" y="7304"/>
              <a:ext cx="6210" cy="46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accent5">
                      <a:lumMod val="75000"/>
                    </a:schemeClr>
                  </a:solidFill>
                  <a:latin typeface="微软雅黑" charset="-122"/>
                  <a:ea typeface="微软雅黑" charset="-122"/>
                </a:rPr>
                <a:t>Response:</a:t>
              </a: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  <a:p>
              <a:pPr algn="l">
                <a:lnSpc>
                  <a:spcPct val="114000"/>
                </a:lnSpc>
              </a:pPr>
              <a:endPara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72822">
                    <a:alpha val="100000"/>
                  </a:srgbClr>
                </a:clrFrom>
                <a:clrTo>
                  <a:srgbClr val="272822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816" y="9450"/>
              <a:ext cx="12557" cy="4761"/>
            </a:xfrm>
            <a:prstGeom prst="rect">
              <a:avLst/>
            </a:prstGeom>
          </p:spPr>
        </p:pic>
        <p:cxnSp>
          <p:nvCxnSpPr>
            <p:cNvPr id="29" name="直接箭头连接符 28"/>
            <p:cNvCxnSpPr/>
            <p:nvPr/>
          </p:nvCxnSpPr>
          <p:spPr>
            <a:xfrm>
              <a:off x="19212" y="9870"/>
              <a:ext cx="12292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19212" y="11519"/>
              <a:ext cx="12292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被固化的测试思维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362699" y="3998595"/>
            <a:ext cx="26577426" cy="6568100"/>
            <a:chOff x="7357" y="6342"/>
            <a:chExt cx="41854" cy="10343"/>
          </a:xfrm>
        </p:grpSpPr>
        <p:grpSp>
          <p:nvGrpSpPr>
            <p:cNvPr id="41" name="组合 40"/>
            <p:cNvGrpSpPr/>
            <p:nvPr/>
          </p:nvGrpSpPr>
          <p:grpSpPr>
            <a:xfrm>
              <a:off x="7357" y="6342"/>
              <a:ext cx="12404" cy="3065"/>
              <a:chOff x="8416" y="10931"/>
              <a:chExt cx="12404" cy="306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416" y="10931"/>
                <a:ext cx="9743" cy="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l">
                  <a:lnSpc>
                    <a:spcPct val="114000"/>
                  </a:lnSpc>
                </a:pPr>
                <a:r>
                  <a:rPr lang="en-US" altLang="en-US" sz="5400" dirty="0">
                    <a:solidFill>
                      <a:schemeClr val="bg1">
                        <a:lumMod val="85000"/>
                      </a:schemeClr>
                    </a:solidFill>
                    <a:latin typeface="微软雅黑" charset="-122"/>
                    <a:ea typeface="微软雅黑" charset="-122"/>
                  </a:rPr>
                  <a:t>Request Header:</a:t>
                </a:r>
                <a:endParaRPr lang="en-US" altLang="en-US" sz="5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8504" y="12820"/>
                <a:ext cx="12317" cy="1176"/>
                <a:chOff x="992" y="4172"/>
                <a:chExt cx="5324" cy="458"/>
              </a:xfrm>
            </p:grpSpPr>
            <p:pic>
              <p:nvPicPr>
                <p:cNvPr id="30" name="图片 29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272822">
                        <a:alpha val="100000"/>
                      </a:srgbClr>
                    </a:clrFrom>
                    <a:clrTo>
                      <a:srgbClr val="272822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992" y="4180"/>
                  <a:ext cx="5324" cy="450"/>
                </a:xfrm>
                <a:prstGeom prst="rect">
                  <a:avLst/>
                </a:prstGeom>
              </p:spPr>
            </p:pic>
            <p:sp>
              <p:nvSpPr>
                <p:cNvPr id="31" name="矩形 30"/>
                <p:cNvSpPr/>
                <p:nvPr/>
              </p:nvSpPr>
              <p:spPr>
                <a:xfrm>
                  <a:off x="2783" y="4172"/>
                  <a:ext cx="3501" cy="45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2" name="组合 41"/>
            <p:cNvGrpSpPr/>
            <p:nvPr/>
          </p:nvGrpSpPr>
          <p:grpSpPr>
            <a:xfrm>
              <a:off x="28476" y="10933"/>
              <a:ext cx="20735" cy="5752"/>
              <a:chOff x="24412" y="11049"/>
              <a:chExt cx="20735" cy="575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4412" y="12938"/>
                <a:ext cx="20735" cy="3863"/>
                <a:chOff x="-1097" y="4290"/>
                <a:chExt cx="10919" cy="1500"/>
              </a:xfrm>
            </p:grpSpPr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272822">
                        <a:alpha val="100000"/>
                      </a:srgbClr>
                    </a:clrFrom>
                    <a:clrTo>
                      <a:srgbClr val="272822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-1097" y="4290"/>
                  <a:ext cx="10919" cy="1500"/>
                </a:xfrm>
                <a:prstGeom prst="rect">
                  <a:avLst/>
                </a:prstGeom>
              </p:spPr>
            </p:pic>
            <p:sp>
              <p:nvSpPr>
                <p:cNvPr id="23" name="矩形 22"/>
                <p:cNvSpPr/>
                <p:nvPr/>
              </p:nvSpPr>
              <p:spPr>
                <a:xfrm>
                  <a:off x="5433" y="4290"/>
                  <a:ext cx="3501" cy="45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24412" y="11049"/>
                <a:ext cx="10098" cy="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l">
                  <a:lnSpc>
                    <a:spcPct val="114000"/>
                  </a:lnSpc>
                </a:pPr>
                <a:r>
                  <a:rPr lang="en-US" altLang="en-US" sz="5400" dirty="0">
                    <a:solidFill>
                      <a:schemeClr val="bg1">
                        <a:lumMod val="85000"/>
                      </a:schemeClr>
                    </a:solidFill>
                    <a:latin typeface="微软雅黑" charset="-122"/>
                    <a:ea typeface="微软雅黑" charset="-122"/>
                  </a:rPr>
                  <a:t>Response Header:</a:t>
                </a:r>
                <a:endParaRPr lang="en-US" altLang="en-US" sz="5400" dirty="0">
                  <a:solidFill>
                    <a:schemeClr val="bg1">
                      <a:lumMod val="8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cxnSp>
          <p:nvCxnSpPr>
            <p:cNvPr id="35" name="直接箭头连接符 34"/>
            <p:cNvCxnSpPr/>
            <p:nvPr/>
          </p:nvCxnSpPr>
          <p:spPr>
            <a:xfrm>
              <a:off x="21116" y="9615"/>
              <a:ext cx="5890" cy="4612"/>
            </a:xfrm>
            <a:prstGeom prst="straightConnector1">
              <a:avLst/>
            </a:prstGeom>
            <a:ln w="76200"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4546" y="9180"/>
              <a:ext cx="10098" cy="16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en-US" sz="5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charset="-122"/>
                  <a:ea typeface="微软雅黑" charset="-122"/>
                </a:rPr>
                <a:t>CORS 跨域资源共享</a:t>
              </a:r>
              <a:endParaRPr lang="en-US" altLang="en-US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11663" y="10815"/>
              <a:ext cx="1131" cy="2519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377" y="14278"/>
              <a:ext cx="12243" cy="1363"/>
              <a:chOff x="1525" y="7626"/>
              <a:chExt cx="5515" cy="495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272822">
                      <a:alpha val="100000"/>
                    </a:srgbClr>
                  </a:clrFrom>
                  <a:clrTo>
                    <a:srgbClr val="272822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25" y="7626"/>
                <a:ext cx="5504" cy="495"/>
              </a:xfrm>
              <a:prstGeom prst="rect">
                <a:avLst/>
              </a:prstGeom>
            </p:spPr>
          </p:pic>
          <p:sp>
            <p:nvSpPr>
              <p:cNvPr id="40" name="矩形 39"/>
              <p:cNvSpPr/>
              <p:nvPr/>
            </p:nvSpPr>
            <p:spPr>
              <a:xfrm>
                <a:off x="3271" y="7626"/>
                <a:ext cx="3769" cy="45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4" name="直接连接符 43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885315" y="3450590"/>
            <a:ext cx="31115000" cy="5773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Origin List: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		http://</a:t>
            </a: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{domain}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.mst.cn/				http://</a:t>
            </a:r>
            <a:r>
              <a:rPr lang="en-US" altLang="en-US" sz="5400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gh0st.cn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.mst.cn/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				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http://{a-z}</a:t>
            </a: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{domain}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	                                                  http://a</a:t>
            </a:r>
            <a:r>
              <a:rPr lang="en-US" altLang="en-US" sz="5400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gh0st.cn</a:t>
            </a: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/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						        ...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日常改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 rot="16200000">
            <a:off x="18028920" y="4945380"/>
            <a:ext cx="833120" cy="22059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6200000">
            <a:off x="20808315" y="6817360"/>
            <a:ext cx="833120" cy="22059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clrChange>
              <a:clrFrom>
                <a:srgbClr val="272822">
                  <a:alpha val="100000"/>
                </a:srgbClr>
              </a:clrFrom>
              <a:clrTo>
                <a:srgbClr val="27282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7133" y="4536440"/>
            <a:ext cx="7973695" cy="3023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9496" y="8587423"/>
            <a:ext cx="572960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JSON格式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15138400" y="4729480"/>
            <a:ext cx="1208405" cy="327342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053425" y="4378325"/>
            <a:ext cx="10478135" cy="53530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en-US" sz="5400" dirty="0">
                <a:solidFill>
                  <a:schemeClr val="accent5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Request: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GET /uc/getInfo?</a:t>
            </a:r>
            <a:r>
              <a:rPr lang="en-US" altLang="en-US" sz="48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k=v</a:t>
            </a: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 HTTP/1.1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Host: gh0st.cn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Origin: http://gh0st.cn</a:t>
            </a:r>
            <a:endParaRPr lang="en-US" altLang="en-US" sz="48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en-US" sz="48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...</a:t>
            </a: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>
              <a:lnSpc>
                <a:spcPct val="114000"/>
              </a:lnSpc>
            </a:pPr>
            <a:endParaRPr lang="en-US" altLang="en-US" sz="54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663150" y="8587740"/>
            <a:ext cx="7259320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JSONP跨域劫持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8593" y="356947"/>
            <a:ext cx="3706464" cy="857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115" dirty="0">
                <a:solidFill>
                  <a:srgbClr val="EFBD81"/>
                </a:solidFill>
                <a:latin typeface="FZDaHei-B02S" panose="02010601030101010101" pitchFamily="2" charset="-122"/>
                <a:ea typeface="FZDaHei-B02S" panose="02010601030101010101" pitchFamily="2" charset="-122"/>
              </a:rPr>
              <a:t>第二届互联网安全城市巡回赛</a:t>
            </a:r>
            <a:endParaRPr lang="en-US" altLang="zh-CN" sz="2115" dirty="0">
              <a:solidFill>
                <a:srgbClr val="EFBD81"/>
              </a:solidFill>
              <a:latin typeface="FZDaHei-B02S" panose="02010601030101010101" pitchFamily="2" charset="-122"/>
              <a:ea typeface="FZDaHei-B02S" panose="02010601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—</a:t>
            </a:r>
            <a:r>
              <a:rPr lang="zh-CN" altLang="zh-CN" sz="1765" dirty="0">
                <a:solidFill>
                  <a:srgbClr val="EFBD81"/>
                </a:solidFill>
                <a:latin typeface="Source Han Sans CN Medium" panose="020B0600000000000000" pitchFamily="34" charset="-128"/>
                <a:ea typeface="Source Han Sans CN Medium" panose="020B0600000000000000" pitchFamily="34" charset="-128"/>
              </a:rPr>
              <a:t>上海站暨复旦大学沙龙 </a:t>
            </a:r>
            <a:endParaRPr kumimoji="1" lang="zh-CN" altLang="en-US" sz="1765" dirty="0">
              <a:solidFill>
                <a:srgbClr val="EFBD81"/>
              </a:solidFill>
              <a:latin typeface="Source Han Sans CN Medium" panose="020B0600000000000000" pitchFamily="34" charset="-128"/>
              <a:ea typeface="Source Han Sans CN Medium" panose="020B06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 rot="16200000">
            <a:off x="1676202" y="819075"/>
            <a:ext cx="463310" cy="45719"/>
          </a:xfrm>
          <a:prstGeom prst="rect">
            <a:avLst/>
          </a:prstGeom>
          <a:solidFill>
            <a:srgbClr val="EFB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506450" y="1398905"/>
            <a:ext cx="7546975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Fuzz大法-增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grayscl/>
            <a:lum bright="70000" contrast="-70000"/>
          </a:blip>
          <a:stretch>
            <a:fillRect/>
          </a:stretch>
        </p:blipFill>
        <p:spPr>
          <a:xfrm>
            <a:off x="31058485" y="349885"/>
            <a:ext cx="3198495" cy="102171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6904335" y="2541905"/>
            <a:ext cx="751840" cy="635"/>
          </a:xfrm>
          <a:prstGeom prst="line">
            <a:avLst/>
          </a:prstGeom>
          <a:ln w="476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881100" y="3227070"/>
            <a:ext cx="6797040" cy="11436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en-US" sz="6000" dirty="0">
                <a:solidFill>
                  <a:schemeClr val="bg1">
                    <a:lumMod val="85000"/>
                  </a:schemeClr>
                </a:solidFill>
                <a:latin typeface="微软雅黑" charset="-122"/>
                <a:ea typeface="微软雅黑" charset="-122"/>
              </a:rPr>
              <a:t>callback_dict.txt</a:t>
            </a:r>
            <a:endParaRPr lang="en-US" altLang="en-US" sz="6000" dirty="0">
              <a:solidFill>
                <a:schemeClr val="bg1">
                  <a:lumMod val="8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35" y="4712970"/>
            <a:ext cx="18607405" cy="6166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2548</Words>
  <Application>WPS Presentation</Application>
  <PresentationFormat>自定义</PresentationFormat>
  <Paragraphs>301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SimSun</vt:lpstr>
      <vt:lpstr>Wingdings</vt:lpstr>
      <vt:lpstr>Source Han Sans CN Medium</vt:lpstr>
      <vt:lpstr>微软雅黑</vt:lpstr>
      <vt:lpstr>FZDaHei-B02S</vt:lpstr>
      <vt:lpstr>Source Han Sans CN Light</vt:lpstr>
      <vt:lpstr>Droid Sans Fallback</vt:lpstr>
      <vt:lpstr>DejaVu Sans</vt:lpstr>
      <vt:lpstr>Calibri</vt:lpstr>
      <vt:lpstr>Arial Unicode MS</vt:lpstr>
      <vt:lpstr>等线 Light</vt:lpstr>
      <vt:lpstr>Gubbi</vt:lpstr>
      <vt:lpstr>SimSun</vt:lpstr>
      <vt:lpstr>Calibri Light</vt:lpstr>
      <vt:lpstr>等线</vt:lpstr>
      <vt:lpstr>Noto Serif CJK JP</vt:lpstr>
      <vt:lpstr>Abyssinica SIL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office2016mac08568</dc:creator>
  <cp:lastModifiedBy>chen</cp:lastModifiedBy>
  <cp:revision>109</cp:revision>
  <dcterms:created xsi:type="dcterms:W3CDTF">2018-09-07T18:48:37Z</dcterms:created>
  <dcterms:modified xsi:type="dcterms:W3CDTF">2018-09-07T18:48:37Z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