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emf" ContentType="image/x-emf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8"/>
    <p:sldId id="271" r:id="rId19"/>
    <p:sldId id="272" r:id="rId20"/>
    <p:sldId id="280" r:id="rId21"/>
    <p:sldId id="279" r:id="rId22"/>
    <p:sldId id="274" r:id="rId23"/>
    <p:sldId id="273" r:id="rId24"/>
    <p:sldId id="277" r:id="rId25"/>
    <p:sldId id="276" r:id="rId26"/>
    <p:sldId id="275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5928" autoAdjust="0"/>
  </p:normalViewPr>
  <p:slideViewPr>
    <p:cSldViewPr snapToGrid="0">
      <p:cViewPr>
        <p:scale>
          <a:sx n="103" d="100"/>
          <a:sy n="103" d="100"/>
        </p:scale>
        <p:origin x="7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82E3-DB0B-4307-9A30-C716EF5DA9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59F1-CD85-4C37-BB55-0BFE7A27C2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星号（*）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可以使用星号代替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个或多个字符。如果正在查找以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开头的一个文件，但不记得文件名其余部分，可以输入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，查找以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开头的所有文件类型的文件，如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AEWT.txt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AEWU.EXE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AEWI.dll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等。要缩小范围可以输入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AEW*.txt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，查找以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开头的所有文件类型并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为扩展名的文件如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AEWIP.txt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AEWDF.txt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问号（？）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可以使用问号代替一个字符。如果输入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love?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，查找以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开头的一个字符结尾文件类型的文件，如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等。要缩小范围可以输入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love?.doc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，查找以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开头的一个字符结尾文件类型并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为扩展名的文件如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lovey.doc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loveh.doc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emf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00116"/>
            <a:ext cx="2053030" cy="575478"/>
          </a:xfrm>
          <a:prstGeom prst="rect">
            <a:avLst/>
          </a:prstGeom>
        </p:spPr>
      </p:pic>
      <p:pic>
        <p:nvPicPr>
          <p:cNvPr id="24" name="图形 23" descr="眼睛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941" y="5724731"/>
            <a:ext cx="914400" cy="914400"/>
          </a:xfrm>
          <a:prstGeom prst="rect">
            <a:avLst/>
          </a:prstGeom>
        </p:spPr>
      </p:pic>
      <p:sp>
        <p:nvSpPr>
          <p:cNvPr id="25" name="文本框 24"/>
          <p:cNvSpPr txBox="1"/>
          <p:nvPr userDrawn="1"/>
        </p:nvSpPr>
        <p:spPr>
          <a:xfrm>
            <a:off x="10162157" y="5939777"/>
            <a:ext cx="169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洞察安全</a:t>
            </a:r>
            <a:endParaRPr lang="zh-CN" altLang="en-US" sz="280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Grafik 27"/>
          <p:cNvPicPr>
            <a:picLocks noChangeAspect="1"/>
          </p:cNvPicPr>
          <p:nvPr userDrawn="1"/>
        </p:nvPicPr>
        <p:blipFill>
          <a:blip r:embed="rId14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0289">
            <a:off x="669407" y="4602135"/>
            <a:ext cx="1698967" cy="1696915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microsoft.com/office/2007/relationships/hdphoto" Target="../media/hdphoto1.wdp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0021" y="2396710"/>
            <a:ext cx="4711959" cy="707886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安全入门基础</a:t>
            </a:r>
            <a:endParaRPr lang="zh-CN" altLang="en-US" sz="40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8964" y="3132364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@key 2017.07.29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预定义过程 3"/>
          <p:cNvSpPr/>
          <p:nvPr/>
        </p:nvSpPr>
        <p:spPr>
          <a:xfrm>
            <a:off x="1824260" y="2347892"/>
            <a:ext cx="2736304" cy="2376264"/>
          </a:xfrm>
          <a:prstGeom prst="flowChartPredefined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1.URL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2.Base64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3.HTML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实体化编码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5290" y="2347892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" name="肘形连接符 7"/>
          <p:cNvCxnSpPr>
            <a:stCxn id="4" idx="0"/>
            <a:endCxn id="11" idx="1"/>
          </p:cNvCxnSpPr>
          <p:nvPr/>
        </p:nvCxnSpPr>
        <p:spPr>
          <a:xfrm rot="5400000" flipH="1" flipV="1">
            <a:off x="4452856" y="901042"/>
            <a:ext cx="186407" cy="270729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55290" y="3175984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5290" y="4004076"/>
            <a:ext cx="194421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" name="肘形连接符 31"/>
          <p:cNvCxnSpPr/>
          <p:nvPr/>
        </p:nvCxnSpPr>
        <p:spPr>
          <a:xfrm>
            <a:off x="3722098" y="3354177"/>
            <a:ext cx="2033592" cy="18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32"/>
          <p:cNvCxnSpPr/>
          <p:nvPr/>
        </p:nvCxnSpPr>
        <p:spPr>
          <a:xfrm>
            <a:off x="4108674" y="4328112"/>
            <a:ext cx="1430992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/>
          <p:nvPr/>
        </p:nvSpPr>
        <p:spPr>
          <a:xfrm>
            <a:off x="5899706" y="1699820"/>
            <a:ext cx="4464496" cy="92333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编码是一种浏览器用来打包表单输入的格式。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编码格式为：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%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号 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十六进制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TextBox 44"/>
          <p:cNvSpPr txBox="1"/>
          <p:nvPr/>
        </p:nvSpPr>
        <p:spPr>
          <a:xfrm>
            <a:off x="5755690" y="2852818"/>
            <a:ext cx="4464496" cy="120032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Base64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是网络上最常见的用于传输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8Bit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字节代码的编码方式之一。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编码格式为：大小写字母数字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大小写字母数字 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=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号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TextBox 46"/>
          <p:cNvSpPr txBox="1"/>
          <p:nvPr/>
        </p:nvSpPr>
        <p:spPr>
          <a:xfrm>
            <a:off x="5539666" y="4550523"/>
            <a:ext cx="4464496" cy="120032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 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HTML 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中不能使用小于号（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&lt;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）和大于号（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），这是因为浏览器会误认为它们是标签。所以使用实体化编码。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编码格式为：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开头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/&amp;#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开头，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结尾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3463" y="522231"/>
            <a:ext cx="148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编码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1922979" y="2934807"/>
            <a:ext cx="1224136" cy="926611"/>
          </a:xfrm>
          <a:prstGeom prst="roundRect">
            <a:avLst>
              <a:gd name="adj" fmla="val 9523"/>
            </a:avLst>
          </a:prstGeom>
          <a:noFill/>
          <a:ln w="12700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MD5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加密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" name="肘形连接符 3"/>
          <p:cNvCxnSpPr>
            <a:stCxn id="4" idx="0"/>
          </p:cNvCxnSpPr>
          <p:nvPr/>
        </p:nvCxnSpPr>
        <p:spPr>
          <a:xfrm rot="5400000" flipH="1" flipV="1">
            <a:off x="3581140" y="1240642"/>
            <a:ext cx="648072" cy="2740259"/>
          </a:xfrm>
          <a:prstGeom prst="bentConnector2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7"/>
          <p:cNvCxnSpPr>
            <a:stCxn id="4" idx="3"/>
          </p:cNvCxnSpPr>
          <p:nvPr/>
        </p:nvCxnSpPr>
        <p:spPr>
          <a:xfrm flipV="1">
            <a:off x="3147115" y="3398112"/>
            <a:ext cx="2128191" cy="1"/>
          </a:xfrm>
          <a:prstGeom prst="bentConnector3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9"/>
          <p:cNvCxnSpPr>
            <a:stCxn id="4" idx="2"/>
          </p:cNvCxnSpPr>
          <p:nvPr/>
        </p:nvCxnSpPr>
        <p:spPr>
          <a:xfrm rot="16200000" flipH="1">
            <a:off x="3576394" y="2820070"/>
            <a:ext cx="657565" cy="2740259"/>
          </a:xfrm>
          <a:prstGeom prst="bentConnector2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/>
          <p:cNvSpPr txBox="1"/>
          <p:nvPr/>
        </p:nvSpPr>
        <p:spPr>
          <a:xfrm>
            <a:off x="5275306" y="1782679"/>
            <a:ext cx="4608513" cy="10772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j-ea"/>
                <a:ea typeface="+mj-ea"/>
              </a:rPr>
              <a:t>Message Digest Algorithm MD5</a:t>
            </a:r>
            <a:r>
              <a:rPr lang="zh-CN" altLang="en-US" sz="1600" b="1" dirty="0">
                <a:latin typeface="+mj-ea"/>
                <a:ea typeface="+mj-ea"/>
              </a:rPr>
              <a:t>（中文名为消息摘要算法第五版）为计算机安全领域广泛使用的一种散列函数，用以提供消息的完整性保护。目前不可逆解。</a:t>
            </a:r>
            <a:endParaRPr lang="zh-CN" altLang="en-US" sz="1600" b="1" dirty="0">
              <a:latin typeface="+mj-ea"/>
              <a:ea typeface="+mj-ea"/>
            </a:endParaRPr>
          </a:p>
        </p:txBody>
      </p:sp>
      <p:sp>
        <p:nvSpPr>
          <p:cNvPr id="9" name="TextBox 78"/>
          <p:cNvSpPr txBox="1"/>
          <p:nvPr/>
        </p:nvSpPr>
        <p:spPr>
          <a:xfrm>
            <a:off x="5275306" y="2958614"/>
            <a:ext cx="4608513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ea"/>
                <a:ea typeface="+mj-ea"/>
              </a:rPr>
              <a:t>1</a:t>
            </a:r>
            <a:r>
              <a:rPr lang="zh-CN" altLang="en-US" sz="1200" b="1" dirty="0">
                <a:latin typeface="+mj-ea"/>
                <a:ea typeface="+mj-ea"/>
              </a:rPr>
              <a:t>、压缩性：任意长度的数据，算出的</a:t>
            </a:r>
            <a:r>
              <a:rPr lang="en-US" altLang="zh-CN" sz="1200" b="1" dirty="0">
                <a:latin typeface="+mj-ea"/>
                <a:ea typeface="+mj-ea"/>
              </a:rPr>
              <a:t>MD5</a:t>
            </a:r>
            <a:r>
              <a:rPr lang="zh-CN" altLang="en-US" sz="1200" b="1" dirty="0">
                <a:latin typeface="+mj-ea"/>
                <a:ea typeface="+mj-ea"/>
              </a:rPr>
              <a:t>值长度都是固定的。</a:t>
            </a:r>
            <a:endParaRPr lang="zh-CN" altLang="en-US" sz="1200" b="1" dirty="0">
              <a:latin typeface="+mj-ea"/>
              <a:ea typeface="+mj-ea"/>
            </a:endParaRPr>
          </a:p>
          <a:p>
            <a:r>
              <a:rPr lang="en-US" altLang="zh-CN" sz="1200" b="1" dirty="0">
                <a:latin typeface="+mj-ea"/>
                <a:ea typeface="+mj-ea"/>
              </a:rPr>
              <a:t>2</a:t>
            </a:r>
            <a:r>
              <a:rPr lang="zh-CN" altLang="en-US" sz="1200" b="1" dirty="0">
                <a:latin typeface="+mj-ea"/>
                <a:ea typeface="+mj-ea"/>
              </a:rPr>
              <a:t>、容易计算：从原数据计算出</a:t>
            </a:r>
            <a:r>
              <a:rPr lang="en-US" altLang="zh-CN" sz="1200" b="1" dirty="0">
                <a:latin typeface="+mj-ea"/>
                <a:ea typeface="+mj-ea"/>
              </a:rPr>
              <a:t>MD5</a:t>
            </a:r>
            <a:r>
              <a:rPr lang="zh-CN" altLang="en-US" sz="1200" b="1" dirty="0">
                <a:latin typeface="+mj-ea"/>
                <a:ea typeface="+mj-ea"/>
              </a:rPr>
              <a:t>值很容易。</a:t>
            </a:r>
            <a:endParaRPr lang="zh-CN" altLang="en-US" sz="1200" b="1" dirty="0">
              <a:latin typeface="+mj-ea"/>
              <a:ea typeface="+mj-ea"/>
            </a:endParaRPr>
          </a:p>
          <a:p>
            <a:r>
              <a:rPr lang="en-US" altLang="zh-CN" sz="1200" b="1" dirty="0">
                <a:latin typeface="+mj-ea"/>
                <a:ea typeface="+mj-ea"/>
              </a:rPr>
              <a:t>3</a:t>
            </a:r>
            <a:r>
              <a:rPr lang="zh-CN" altLang="en-US" sz="1200" b="1" dirty="0">
                <a:latin typeface="+mj-ea"/>
                <a:ea typeface="+mj-ea"/>
              </a:rPr>
              <a:t>、抗修改性：对原数据进行任何改动，哪怕只修改</a:t>
            </a:r>
            <a:r>
              <a:rPr lang="en-US" altLang="zh-CN" sz="1200" b="1" dirty="0">
                <a:latin typeface="+mj-ea"/>
                <a:ea typeface="+mj-ea"/>
              </a:rPr>
              <a:t>1</a:t>
            </a:r>
            <a:r>
              <a:rPr lang="zh-CN" altLang="en-US" sz="1200" b="1" dirty="0">
                <a:latin typeface="+mj-ea"/>
                <a:ea typeface="+mj-ea"/>
              </a:rPr>
              <a:t>个字节，所得到的</a:t>
            </a:r>
            <a:r>
              <a:rPr lang="en-US" altLang="zh-CN" sz="1200" b="1" dirty="0">
                <a:latin typeface="+mj-ea"/>
                <a:ea typeface="+mj-ea"/>
              </a:rPr>
              <a:t>MD5</a:t>
            </a:r>
            <a:r>
              <a:rPr lang="zh-CN" altLang="en-US" sz="1200" b="1" dirty="0">
                <a:latin typeface="+mj-ea"/>
                <a:ea typeface="+mj-ea"/>
              </a:rPr>
              <a:t>值都有很大区别。</a:t>
            </a:r>
            <a:endParaRPr lang="zh-CN" altLang="en-US" sz="1200" b="1" dirty="0">
              <a:latin typeface="+mj-ea"/>
              <a:ea typeface="+mj-ea"/>
            </a:endParaRPr>
          </a:p>
          <a:p>
            <a:r>
              <a:rPr lang="en-US" altLang="zh-CN" sz="1200" b="1" dirty="0">
                <a:latin typeface="+mj-ea"/>
                <a:ea typeface="+mj-ea"/>
              </a:rPr>
              <a:t>4</a:t>
            </a:r>
            <a:r>
              <a:rPr lang="zh-CN" altLang="en-US" sz="1200" b="1" dirty="0">
                <a:latin typeface="+mj-ea"/>
                <a:ea typeface="+mj-ea"/>
              </a:rPr>
              <a:t>、强抗碰撞：已知原数据和其</a:t>
            </a:r>
            <a:r>
              <a:rPr lang="en-US" altLang="zh-CN" sz="1200" b="1" dirty="0">
                <a:latin typeface="+mj-ea"/>
                <a:ea typeface="+mj-ea"/>
              </a:rPr>
              <a:t>MD5</a:t>
            </a:r>
            <a:r>
              <a:rPr lang="zh-CN" altLang="en-US" sz="1200" b="1" dirty="0">
                <a:latin typeface="+mj-ea"/>
                <a:ea typeface="+mj-ea"/>
              </a:rPr>
              <a:t>值，想找到一个具有相同</a:t>
            </a:r>
            <a:r>
              <a:rPr lang="en-US" altLang="zh-CN" sz="1200" b="1" dirty="0">
                <a:latin typeface="+mj-ea"/>
                <a:ea typeface="+mj-ea"/>
              </a:rPr>
              <a:t>MD5</a:t>
            </a:r>
            <a:r>
              <a:rPr lang="zh-CN" altLang="en-US" sz="1200" b="1" dirty="0">
                <a:latin typeface="+mj-ea"/>
                <a:ea typeface="+mj-ea"/>
              </a:rPr>
              <a:t>值的数据（即伪造数据）是非常困难的。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10" name="TextBox 79"/>
          <p:cNvSpPr txBox="1"/>
          <p:nvPr/>
        </p:nvSpPr>
        <p:spPr>
          <a:xfrm>
            <a:off x="5275306" y="4273342"/>
            <a:ext cx="4608513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ea"/>
                <a:ea typeface="+mj-ea"/>
              </a:rPr>
              <a:t>MD5</a:t>
            </a:r>
            <a:r>
              <a:rPr lang="zh-CN" altLang="en-US" sz="1200" b="1" dirty="0">
                <a:latin typeface="+mj-ea"/>
                <a:ea typeface="+mj-ea"/>
              </a:rPr>
              <a:t>默认长度为：</a:t>
            </a:r>
            <a:r>
              <a:rPr lang="en-US" altLang="zh-CN" sz="1200" b="1" dirty="0">
                <a:latin typeface="+mj-ea"/>
                <a:ea typeface="+mj-ea"/>
              </a:rPr>
              <a:t>16 </a:t>
            </a:r>
            <a:r>
              <a:rPr lang="zh-CN" altLang="en-US" sz="1200" b="1" dirty="0">
                <a:latin typeface="+mj-ea"/>
                <a:ea typeface="+mj-ea"/>
              </a:rPr>
              <a:t>和</a:t>
            </a:r>
            <a:r>
              <a:rPr lang="en-US" altLang="zh-CN" sz="1200" b="1" dirty="0">
                <a:latin typeface="+mj-ea"/>
                <a:ea typeface="+mj-ea"/>
              </a:rPr>
              <a:t> 32</a:t>
            </a:r>
            <a:r>
              <a:rPr lang="zh-CN" altLang="en-US" sz="1200" b="1" dirty="0">
                <a:latin typeface="+mj-ea"/>
                <a:ea typeface="+mj-ea"/>
              </a:rPr>
              <a:t>位</a:t>
            </a:r>
            <a:endParaRPr lang="en-US" altLang="zh-CN" sz="1200" b="1" dirty="0">
              <a:latin typeface="+mj-ea"/>
              <a:ea typeface="+mj-ea"/>
            </a:endParaRPr>
          </a:p>
          <a:p>
            <a:r>
              <a:rPr lang="en-US" altLang="zh-CN" sz="1200" b="1" dirty="0">
                <a:latin typeface="+mj-ea"/>
                <a:ea typeface="+mj-ea"/>
              </a:rPr>
              <a:t>MD5</a:t>
            </a:r>
            <a:r>
              <a:rPr lang="zh-CN" altLang="en-US" sz="1200" b="1" dirty="0">
                <a:latin typeface="+mj-ea"/>
                <a:ea typeface="+mj-ea"/>
              </a:rPr>
              <a:t>只可以包含</a:t>
            </a:r>
            <a:r>
              <a:rPr lang="en-US" altLang="zh-CN" sz="1200" b="1" dirty="0" err="1">
                <a:latin typeface="+mj-ea"/>
                <a:ea typeface="+mj-ea"/>
              </a:rPr>
              <a:t>abcdef</a:t>
            </a:r>
            <a:r>
              <a:rPr lang="zh-CN" altLang="en-US" sz="1200" b="1" dirty="0">
                <a:latin typeface="+mj-ea"/>
                <a:ea typeface="+mj-ea"/>
              </a:rPr>
              <a:t>这几个字母和数字</a:t>
            </a:r>
            <a:r>
              <a:rPr lang="en-US" altLang="zh-CN" sz="1200" b="1" dirty="0">
                <a:latin typeface="+mj-ea"/>
                <a:ea typeface="+mj-ea"/>
              </a:rPr>
              <a:t>0-9</a:t>
            </a:r>
            <a:endParaRPr lang="en-US" altLang="zh-CN" sz="1200" b="1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9043" y="4864279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md5(mstsec,32) = 1b3a17cfd5fb786963797bc304987075</a:t>
            </a:r>
            <a:br>
              <a:rPr lang="en-US" altLang="zh-CN" dirty="0"/>
            </a:br>
            <a:r>
              <a:rPr lang="en-US" altLang="zh-CN" dirty="0"/>
              <a:t>md5(mstsec,16) = d5fb786963797bc3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53463" y="522231"/>
            <a:ext cx="148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加密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116394" y="522231"/>
            <a:ext cx="3959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MD5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撞密思路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6782" y="2203719"/>
            <a:ext cx="4740677" cy="2755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1846556" y="3406875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字典撞密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8558077" y="3116063"/>
            <a:ext cx="1846555" cy="79899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存储撞密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4280415" y="1999480"/>
            <a:ext cx="3419475" cy="3419476"/>
            <a:chOff x="3046023" y="1518156"/>
            <a:chExt cx="3419202" cy="341920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invGray">
            <a:xfrm>
              <a:off x="3046023" y="1518156"/>
              <a:ext cx="3419202" cy="341920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invGray">
            <a:xfrm>
              <a:off x="3574913" y="2043437"/>
              <a:ext cx="2383712" cy="2398239"/>
            </a:xfrm>
            <a:prstGeom prst="line">
              <a:avLst/>
            </a:prstGeom>
            <a:noFill/>
            <a:ln w="19050" cap="rnd">
              <a:solidFill>
                <a:srgbClr val="30B8D8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invGray">
            <a:xfrm flipH="1">
              <a:off x="3569213" y="2049092"/>
              <a:ext cx="2395113" cy="2386929"/>
            </a:xfrm>
            <a:prstGeom prst="line">
              <a:avLst/>
            </a:prstGeom>
            <a:noFill/>
            <a:ln w="19050" cap="rnd">
              <a:solidFill>
                <a:srgbClr val="30B8D8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4875719" y="2623365"/>
            <a:ext cx="2185988" cy="2184400"/>
            <a:chOff x="3642363" y="2140969"/>
            <a:chExt cx="2184723" cy="2184722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gray">
            <a:xfrm>
              <a:off x="3642363" y="2140969"/>
              <a:ext cx="2184723" cy="2184722"/>
            </a:xfrm>
            <a:prstGeom prst="ellipse">
              <a:avLst/>
            </a:prstGeom>
            <a:solidFill>
              <a:srgbClr val="1E8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069558" y="3051671"/>
              <a:ext cx="1373187" cy="400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DOS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命令</a:t>
              </a:r>
              <a:endPara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Oval 3"/>
          <p:cNvSpPr>
            <a:spLocks noChangeArrowheads="1"/>
          </p:cNvSpPr>
          <p:nvPr/>
        </p:nvSpPr>
        <p:spPr bwMode="invGray">
          <a:xfrm>
            <a:off x="4050834" y="1770801"/>
            <a:ext cx="3877568" cy="3877568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black">
          <a:xfrm>
            <a:off x="5765302" y="2259143"/>
            <a:ext cx="390129" cy="285631"/>
          </a:xfrm>
          <a:prstGeom prst="upArrow">
            <a:avLst>
              <a:gd name="adj1" fmla="val 57861"/>
              <a:gd name="adj2" fmla="val 59514"/>
            </a:avLst>
          </a:prstGeom>
          <a:noFill/>
          <a:ln w="12700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invGray">
          <a:xfrm>
            <a:off x="5765294" y="4866039"/>
            <a:ext cx="408242" cy="323250"/>
          </a:xfrm>
          <a:prstGeom prst="downArrow">
            <a:avLst>
              <a:gd name="adj1" fmla="val 50167"/>
              <a:gd name="adj2" fmla="val 58051"/>
            </a:avLst>
          </a:prstGeom>
          <a:noFill/>
          <a:ln w="12700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5731390" y="1681978"/>
            <a:ext cx="446087" cy="462715"/>
            <a:chOff x="4497649" y="1200268"/>
            <a:chExt cx="446577" cy="461880"/>
          </a:xfrm>
        </p:grpSpPr>
        <p:sp>
          <p:nvSpPr>
            <p:cNvPr id="15" name="Oval 31"/>
            <p:cNvSpPr>
              <a:spLocks noChangeArrowheads="1"/>
            </p:cNvSpPr>
            <p:nvPr/>
          </p:nvSpPr>
          <p:spPr bwMode="gray">
            <a:xfrm>
              <a:off x="4497649" y="1200268"/>
              <a:ext cx="446577" cy="449072"/>
            </a:xfrm>
            <a:prstGeom prst="ellipse">
              <a:avLst/>
            </a:prstGeom>
            <a:solidFill>
              <a:srgbClr val="1E8FB2"/>
            </a:solidFill>
            <a:ln w="9525">
              <a:solidFill>
                <a:srgbClr val="30B8D8"/>
              </a:solidFill>
              <a:round/>
            </a:ln>
            <a:effectLst>
              <a:glow rad="889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gray">
            <a:xfrm>
              <a:off x="4524333" y="1201316"/>
              <a:ext cx="401276" cy="46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5pPr>
              <a:lvl6pPr>
                <a:buFont typeface="Arial" panose="02080604020202020204" pitchFamily="34" charset="0"/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>
                <a:buFont typeface="Arial" panose="02080604020202020204" pitchFamily="34" charset="0"/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>
                <a:buFont typeface="Arial" panose="02080604020202020204" pitchFamily="34" charset="0"/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>
                <a:buFont typeface="Arial" panose="02080604020202020204" pitchFamily="34" charset="0"/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</a:t>
              </a:r>
              <a:endParaRPr lang="en-US" altLang="zh-CN" sz="24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750440" y="5299871"/>
            <a:ext cx="447675" cy="467890"/>
            <a:chOff x="4517156" y="4817321"/>
            <a:chExt cx="446577" cy="469075"/>
          </a:xfrm>
        </p:grpSpPr>
        <p:sp>
          <p:nvSpPr>
            <p:cNvPr id="18" name="Oval 28"/>
            <p:cNvSpPr>
              <a:spLocks noChangeArrowheads="1"/>
            </p:cNvSpPr>
            <p:nvPr/>
          </p:nvSpPr>
          <p:spPr bwMode="gray">
            <a:xfrm>
              <a:off x="4517156" y="4817321"/>
              <a:ext cx="446577" cy="449072"/>
            </a:xfrm>
            <a:prstGeom prst="ellipse">
              <a:avLst/>
            </a:prstGeom>
            <a:solidFill>
              <a:srgbClr val="1E8FB2"/>
            </a:solidFill>
            <a:ln w="9525">
              <a:solidFill>
                <a:srgbClr val="30B8D8"/>
              </a:solidFill>
              <a:rou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gray">
            <a:xfrm>
              <a:off x="4546626" y="4823562"/>
              <a:ext cx="401276" cy="462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5pPr>
              <a:lvl6pPr>
                <a:buFont typeface="Arial" panose="02080604020202020204" pitchFamily="34" charset="0"/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>
                <a:buFont typeface="Arial" panose="02080604020202020204" pitchFamily="34" charset="0"/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>
                <a:buFont typeface="Arial" panose="02080604020202020204" pitchFamily="34" charset="0"/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>
                <a:buFont typeface="Arial" panose="02080604020202020204" pitchFamily="34" charset="0"/>
                <a:defRPr sz="20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</a:t>
              </a:r>
              <a:endPara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0" name="Text Box 27"/>
          <p:cNvSpPr txBox="1">
            <a:spLocks noChangeArrowheads="1"/>
          </p:cNvSpPr>
          <p:nvPr/>
        </p:nvSpPr>
        <p:spPr bwMode="black">
          <a:xfrm>
            <a:off x="6868806" y="1683028"/>
            <a:ext cx="171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endParaRPr lang="en-US" altLang="zh-CN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black">
          <a:xfrm>
            <a:off x="2663124" y="4967542"/>
            <a:ext cx="26400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的关系</a:t>
            </a:r>
            <a:endParaRPr lang="en-US" altLang="zh-CN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902169" y="2148037"/>
            <a:ext cx="17899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（磁盘操作系统）命令，是</a:t>
            </a:r>
            <a:r>
              <a:rPr lang="en-US" altLang="zh-CN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操作系统的命令，是一种面向磁盘的操作命令，主要包括目录操作类命令、磁盘操作类命令、文件操作类命令和其它命令。</a:t>
            </a:r>
            <a:endParaRPr lang="en-US" altLang="zh-CN" sz="10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2260908" y="3951879"/>
            <a:ext cx="17899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只是调出</a:t>
            </a:r>
            <a:r>
              <a:rPr lang="en-US" altLang="zh-CN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的命令，因为在没有我们现在用的系统之前，</a:t>
            </a:r>
            <a:r>
              <a:rPr lang="en-US" altLang="zh-CN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占据统治地位，因此新的操作系统保留了下来，有些问题用</a:t>
            </a:r>
            <a:r>
              <a:rPr lang="en-US" altLang="zh-CN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解决还是非常好的</a:t>
            </a:r>
            <a:endParaRPr lang="en-US" altLang="zh-CN" sz="10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16394" y="522231"/>
            <a:ext cx="3959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DOS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命令初识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ltGray">
          <a:xfrm>
            <a:off x="7142012" y="1985782"/>
            <a:ext cx="2384150" cy="3167464"/>
          </a:xfrm>
          <a:custGeom>
            <a:avLst/>
            <a:gdLst>
              <a:gd name="T0" fmla="*/ 0 w 1359"/>
              <a:gd name="T1" fmla="*/ 207 h 2158"/>
              <a:gd name="T2" fmla="*/ 1 w 1359"/>
              <a:gd name="T3" fmla="*/ 1987 h 2158"/>
              <a:gd name="T4" fmla="*/ 309 w 1359"/>
              <a:gd name="T5" fmla="*/ 2154 h 2158"/>
              <a:gd name="T6" fmla="*/ 681 w 1359"/>
              <a:gd name="T7" fmla="*/ 2040 h 2158"/>
              <a:gd name="T8" fmla="*/ 999 w 1359"/>
              <a:gd name="T9" fmla="*/ 1902 h 2158"/>
              <a:gd name="T10" fmla="*/ 1359 w 1359"/>
              <a:gd name="T11" fmla="*/ 2017 h 2158"/>
              <a:gd name="T12" fmla="*/ 1359 w 1359"/>
              <a:gd name="T13" fmla="*/ 180 h 2158"/>
              <a:gd name="T14" fmla="*/ 1025 w 1359"/>
              <a:gd name="T15" fmla="*/ 21 h 2158"/>
              <a:gd name="T16" fmla="*/ 366 w 1359"/>
              <a:gd name="T17" fmla="*/ 378 h 2158"/>
              <a:gd name="T18" fmla="*/ 0 w 1359"/>
              <a:gd name="T19" fmla="*/ 207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2158">
                <a:moveTo>
                  <a:pt x="0" y="207"/>
                </a:moveTo>
                <a:cubicBezTo>
                  <a:pt x="0" y="1097"/>
                  <a:pt x="1" y="1987"/>
                  <a:pt x="1" y="1987"/>
                </a:cubicBezTo>
                <a:cubicBezTo>
                  <a:pt x="105" y="2151"/>
                  <a:pt x="210" y="2148"/>
                  <a:pt x="309" y="2154"/>
                </a:cubicBezTo>
                <a:cubicBezTo>
                  <a:pt x="421" y="2158"/>
                  <a:pt x="576" y="2091"/>
                  <a:pt x="681" y="2040"/>
                </a:cubicBezTo>
                <a:cubicBezTo>
                  <a:pt x="786" y="1989"/>
                  <a:pt x="843" y="1908"/>
                  <a:pt x="999" y="1902"/>
                </a:cubicBezTo>
                <a:cubicBezTo>
                  <a:pt x="1155" y="1896"/>
                  <a:pt x="1224" y="1908"/>
                  <a:pt x="1359" y="2017"/>
                </a:cubicBezTo>
                <a:lnTo>
                  <a:pt x="1359" y="180"/>
                </a:lnTo>
                <a:cubicBezTo>
                  <a:pt x="1272" y="72"/>
                  <a:pt x="1219" y="0"/>
                  <a:pt x="1025" y="21"/>
                </a:cubicBezTo>
                <a:cubicBezTo>
                  <a:pt x="831" y="42"/>
                  <a:pt x="644" y="378"/>
                  <a:pt x="366" y="378"/>
                </a:cubicBezTo>
                <a:cubicBezTo>
                  <a:pt x="88" y="378"/>
                  <a:pt x="87" y="222"/>
                  <a:pt x="0" y="207"/>
                </a:cubicBezTo>
                <a:close/>
              </a:path>
            </a:pathLst>
          </a:custGeom>
          <a:noFill/>
          <a:ln w="12700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Freeform 7"/>
          <p:cNvSpPr/>
          <p:nvPr/>
        </p:nvSpPr>
        <p:spPr bwMode="ltGray">
          <a:xfrm>
            <a:off x="4515142" y="1985782"/>
            <a:ext cx="2384150" cy="3167464"/>
          </a:xfrm>
          <a:custGeom>
            <a:avLst/>
            <a:gdLst>
              <a:gd name="T0" fmla="*/ 0 w 1359"/>
              <a:gd name="T1" fmla="*/ 207 h 2158"/>
              <a:gd name="T2" fmla="*/ 1 w 1359"/>
              <a:gd name="T3" fmla="*/ 1987 h 2158"/>
              <a:gd name="T4" fmla="*/ 309 w 1359"/>
              <a:gd name="T5" fmla="*/ 2154 h 2158"/>
              <a:gd name="T6" fmla="*/ 681 w 1359"/>
              <a:gd name="T7" fmla="*/ 2040 h 2158"/>
              <a:gd name="T8" fmla="*/ 999 w 1359"/>
              <a:gd name="T9" fmla="*/ 1902 h 2158"/>
              <a:gd name="T10" fmla="*/ 1359 w 1359"/>
              <a:gd name="T11" fmla="*/ 2017 h 2158"/>
              <a:gd name="T12" fmla="*/ 1359 w 1359"/>
              <a:gd name="T13" fmla="*/ 180 h 2158"/>
              <a:gd name="T14" fmla="*/ 1025 w 1359"/>
              <a:gd name="T15" fmla="*/ 21 h 2158"/>
              <a:gd name="T16" fmla="*/ 366 w 1359"/>
              <a:gd name="T17" fmla="*/ 378 h 2158"/>
              <a:gd name="T18" fmla="*/ 0 w 1359"/>
              <a:gd name="T19" fmla="*/ 207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2158">
                <a:moveTo>
                  <a:pt x="0" y="207"/>
                </a:moveTo>
                <a:cubicBezTo>
                  <a:pt x="0" y="1097"/>
                  <a:pt x="1" y="1987"/>
                  <a:pt x="1" y="1987"/>
                </a:cubicBezTo>
                <a:cubicBezTo>
                  <a:pt x="105" y="2151"/>
                  <a:pt x="210" y="2148"/>
                  <a:pt x="309" y="2154"/>
                </a:cubicBezTo>
                <a:cubicBezTo>
                  <a:pt x="421" y="2158"/>
                  <a:pt x="576" y="2091"/>
                  <a:pt x="681" y="2040"/>
                </a:cubicBezTo>
                <a:cubicBezTo>
                  <a:pt x="786" y="1989"/>
                  <a:pt x="843" y="1908"/>
                  <a:pt x="999" y="1902"/>
                </a:cubicBezTo>
                <a:cubicBezTo>
                  <a:pt x="1155" y="1896"/>
                  <a:pt x="1224" y="1908"/>
                  <a:pt x="1359" y="2017"/>
                </a:cubicBezTo>
                <a:lnTo>
                  <a:pt x="1359" y="180"/>
                </a:lnTo>
                <a:cubicBezTo>
                  <a:pt x="1272" y="72"/>
                  <a:pt x="1219" y="0"/>
                  <a:pt x="1025" y="21"/>
                </a:cubicBezTo>
                <a:cubicBezTo>
                  <a:pt x="831" y="42"/>
                  <a:pt x="644" y="378"/>
                  <a:pt x="366" y="378"/>
                </a:cubicBezTo>
                <a:cubicBezTo>
                  <a:pt x="88" y="378"/>
                  <a:pt x="87" y="222"/>
                  <a:pt x="0" y="207"/>
                </a:cubicBezTo>
                <a:close/>
              </a:path>
            </a:pathLst>
          </a:custGeom>
          <a:noFill/>
          <a:ln w="12700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Freeform 12"/>
          <p:cNvSpPr/>
          <p:nvPr/>
        </p:nvSpPr>
        <p:spPr bwMode="ltGray">
          <a:xfrm>
            <a:off x="1910661" y="2034997"/>
            <a:ext cx="2384151" cy="3167464"/>
          </a:xfrm>
          <a:custGeom>
            <a:avLst/>
            <a:gdLst>
              <a:gd name="T0" fmla="*/ 0 w 1359"/>
              <a:gd name="T1" fmla="*/ 207 h 2158"/>
              <a:gd name="T2" fmla="*/ 1 w 1359"/>
              <a:gd name="T3" fmla="*/ 1987 h 2158"/>
              <a:gd name="T4" fmla="*/ 309 w 1359"/>
              <a:gd name="T5" fmla="*/ 2154 h 2158"/>
              <a:gd name="T6" fmla="*/ 681 w 1359"/>
              <a:gd name="T7" fmla="*/ 2040 h 2158"/>
              <a:gd name="T8" fmla="*/ 999 w 1359"/>
              <a:gd name="T9" fmla="*/ 1902 h 2158"/>
              <a:gd name="T10" fmla="*/ 1359 w 1359"/>
              <a:gd name="T11" fmla="*/ 2017 h 2158"/>
              <a:gd name="T12" fmla="*/ 1359 w 1359"/>
              <a:gd name="T13" fmla="*/ 180 h 2158"/>
              <a:gd name="T14" fmla="*/ 1025 w 1359"/>
              <a:gd name="T15" fmla="*/ 21 h 2158"/>
              <a:gd name="T16" fmla="*/ 366 w 1359"/>
              <a:gd name="T17" fmla="*/ 378 h 2158"/>
              <a:gd name="T18" fmla="*/ 0 w 1359"/>
              <a:gd name="T19" fmla="*/ 207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2158">
                <a:moveTo>
                  <a:pt x="0" y="207"/>
                </a:moveTo>
                <a:cubicBezTo>
                  <a:pt x="0" y="1097"/>
                  <a:pt x="1" y="1987"/>
                  <a:pt x="1" y="1987"/>
                </a:cubicBezTo>
                <a:cubicBezTo>
                  <a:pt x="105" y="2151"/>
                  <a:pt x="210" y="2148"/>
                  <a:pt x="309" y="2154"/>
                </a:cubicBezTo>
                <a:cubicBezTo>
                  <a:pt x="421" y="2158"/>
                  <a:pt x="576" y="2091"/>
                  <a:pt x="681" y="2040"/>
                </a:cubicBezTo>
                <a:cubicBezTo>
                  <a:pt x="786" y="1989"/>
                  <a:pt x="843" y="1908"/>
                  <a:pt x="999" y="1902"/>
                </a:cubicBezTo>
                <a:cubicBezTo>
                  <a:pt x="1155" y="1896"/>
                  <a:pt x="1224" y="1908"/>
                  <a:pt x="1359" y="2017"/>
                </a:cubicBezTo>
                <a:lnTo>
                  <a:pt x="1359" y="180"/>
                </a:lnTo>
                <a:cubicBezTo>
                  <a:pt x="1272" y="72"/>
                  <a:pt x="1219" y="0"/>
                  <a:pt x="1025" y="21"/>
                </a:cubicBezTo>
                <a:cubicBezTo>
                  <a:pt x="831" y="42"/>
                  <a:pt x="644" y="378"/>
                  <a:pt x="366" y="378"/>
                </a:cubicBezTo>
                <a:cubicBezTo>
                  <a:pt x="88" y="378"/>
                  <a:pt x="87" y="222"/>
                  <a:pt x="0" y="207"/>
                </a:cubicBezTo>
                <a:close/>
              </a:path>
            </a:pathLst>
          </a:custGeom>
          <a:noFill/>
          <a:ln w="12700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black">
          <a:xfrm>
            <a:off x="2079252" y="2897797"/>
            <a:ext cx="1933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通配符</a:t>
            </a:r>
            <a:endParaRPr lang="en-US" altLang="zh-CN" sz="18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2045322" y="1777027"/>
            <a:ext cx="791206" cy="701599"/>
            <a:chOff x="925513" y="981075"/>
            <a:chExt cx="715883" cy="760389"/>
          </a:xfrm>
        </p:grpSpPr>
        <p:sp>
          <p:nvSpPr>
            <p:cNvPr id="9" name="Oval 23"/>
            <p:cNvSpPr>
              <a:spLocks noChangeArrowheads="1"/>
            </p:cNvSpPr>
            <p:nvPr/>
          </p:nvSpPr>
          <p:spPr bwMode="gray">
            <a:xfrm>
              <a:off x="925513" y="981075"/>
              <a:ext cx="715883" cy="760389"/>
            </a:xfrm>
            <a:prstGeom prst="ellipse">
              <a:avLst/>
            </a:prstGeom>
            <a:solidFill>
              <a:srgbClr val="1E8FB2"/>
            </a:solidFill>
            <a:ln w="9525" algn="ctr">
              <a:solidFill>
                <a:srgbClr val="30B8D8"/>
              </a:solidFill>
              <a:round/>
            </a:ln>
            <a:effectLst>
              <a:glow rad="889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WordArt 25"/>
            <p:cNvSpPr>
              <a:spLocks noChangeArrowheads="1" noChangeShapeType="1" noTextEdit="1"/>
            </p:cNvSpPr>
            <p:nvPr/>
          </p:nvSpPr>
          <p:spPr bwMode="gray">
            <a:xfrm>
              <a:off x="1017588" y="1168400"/>
              <a:ext cx="520700" cy="4206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3600" i="1" kern="1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Line 26"/>
          <p:cNvSpPr>
            <a:spLocks noChangeShapeType="1"/>
          </p:cNvSpPr>
          <p:nvPr/>
        </p:nvSpPr>
        <p:spPr bwMode="gray">
          <a:xfrm>
            <a:off x="2100817" y="3408973"/>
            <a:ext cx="1969949" cy="1"/>
          </a:xfrm>
          <a:prstGeom prst="line">
            <a:avLst/>
          </a:prstGeom>
          <a:noFill/>
          <a:ln w="19050" cap="rnd">
            <a:solidFill>
              <a:schemeClr val="accent2">
                <a:alpha val="50195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4602980" y="1719874"/>
            <a:ext cx="812263" cy="704534"/>
            <a:chOff x="3540125" y="925512"/>
            <a:chExt cx="735013" cy="760413"/>
          </a:xfrm>
        </p:grpSpPr>
        <p:sp>
          <p:nvSpPr>
            <p:cNvPr id="13" name="Oval 32"/>
            <p:cNvSpPr>
              <a:spLocks noChangeArrowheads="1"/>
            </p:cNvSpPr>
            <p:nvPr/>
          </p:nvSpPr>
          <p:spPr bwMode="gray">
            <a:xfrm>
              <a:off x="3540125" y="925512"/>
              <a:ext cx="735013" cy="760413"/>
            </a:xfrm>
            <a:prstGeom prst="ellipse">
              <a:avLst/>
            </a:prstGeom>
            <a:solidFill>
              <a:srgbClr val="1E8FB2"/>
            </a:solidFill>
            <a:ln w="9525" algn="ctr">
              <a:solidFill>
                <a:srgbClr val="30B8D8"/>
              </a:solidFill>
              <a:round/>
            </a:ln>
            <a:effectLst>
              <a:glow rad="889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WordArt 34"/>
            <p:cNvSpPr>
              <a:spLocks noChangeArrowheads="1" noChangeShapeType="1" noTextEdit="1"/>
            </p:cNvSpPr>
            <p:nvPr/>
          </p:nvSpPr>
          <p:spPr bwMode="gray">
            <a:xfrm>
              <a:off x="3652838" y="1100137"/>
              <a:ext cx="530225" cy="42068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3600" i="1" kern="1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5" name="Line 35"/>
          <p:cNvSpPr>
            <a:spLocks noChangeShapeType="1"/>
          </p:cNvSpPr>
          <p:nvPr/>
        </p:nvSpPr>
        <p:spPr bwMode="gray">
          <a:xfrm>
            <a:off x="4676734" y="3377223"/>
            <a:ext cx="1969949" cy="1"/>
          </a:xfrm>
          <a:prstGeom prst="line">
            <a:avLst/>
          </a:prstGeom>
          <a:noFill/>
          <a:ln w="19050" cap="rnd">
            <a:solidFill>
              <a:schemeClr val="accent2">
                <a:alpha val="50195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gray">
          <a:xfrm>
            <a:off x="7348046" y="3374048"/>
            <a:ext cx="1969949" cy="1"/>
          </a:xfrm>
          <a:prstGeom prst="line">
            <a:avLst/>
          </a:prstGeom>
          <a:noFill/>
          <a:ln w="19050" cap="rnd">
            <a:solidFill>
              <a:schemeClr val="accent2">
                <a:alpha val="50195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gray">
          <a:xfrm>
            <a:off x="4584668" y="3510576"/>
            <a:ext cx="2208716" cy="150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1.Cd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进入某个路径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2.Dir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显示目录下的目录和文件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3.More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查看文件内容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4.Type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查看文件内容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7231440" y="1732575"/>
            <a:ext cx="812262" cy="703065"/>
            <a:chOff x="6186488" y="936625"/>
            <a:chExt cx="735013" cy="760413"/>
          </a:xfrm>
        </p:grpSpPr>
        <p:sp>
          <p:nvSpPr>
            <p:cNvPr id="19" name="Oval 44"/>
            <p:cNvSpPr>
              <a:spLocks noChangeArrowheads="1"/>
            </p:cNvSpPr>
            <p:nvPr/>
          </p:nvSpPr>
          <p:spPr bwMode="gray">
            <a:xfrm>
              <a:off x="6186488" y="936625"/>
              <a:ext cx="735013" cy="760413"/>
            </a:xfrm>
            <a:prstGeom prst="ellipse">
              <a:avLst/>
            </a:prstGeom>
            <a:solidFill>
              <a:srgbClr val="1E8FB2"/>
            </a:solidFill>
            <a:ln w="9525" algn="ctr">
              <a:solidFill>
                <a:srgbClr val="30B8D8"/>
              </a:solidFill>
              <a:round/>
            </a:ln>
            <a:effectLst>
              <a:glow rad="889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WordArt 46"/>
            <p:cNvSpPr>
              <a:spLocks noChangeArrowheads="1" noChangeShapeType="1" noTextEdit="1"/>
            </p:cNvSpPr>
            <p:nvPr/>
          </p:nvSpPr>
          <p:spPr bwMode="gray">
            <a:xfrm>
              <a:off x="6310313" y="1116012"/>
              <a:ext cx="530225" cy="42068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3600" i="1" kern="1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1" name="Text Box 17"/>
          <p:cNvSpPr txBox="1">
            <a:spLocks noChangeArrowheads="1"/>
          </p:cNvSpPr>
          <p:nvPr/>
        </p:nvSpPr>
        <p:spPr bwMode="black">
          <a:xfrm>
            <a:off x="4701198" y="2897797"/>
            <a:ext cx="1933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查看命令</a:t>
            </a:r>
            <a:endParaRPr lang="en-US" altLang="zh-CN" sz="18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black">
          <a:xfrm>
            <a:off x="7339180" y="2897797"/>
            <a:ext cx="1933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操作命令</a:t>
            </a:r>
            <a:endParaRPr lang="en-US" altLang="zh-CN" sz="18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gray">
          <a:xfrm>
            <a:off x="2098778" y="3584045"/>
            <a:ext cx="21964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通配符是一类键盘字符</a:t>
            </a: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当查找文件夹时；不知道真正字符或者不想键入完整名字时，常常使用通配符代替一个或多个真正字符。</a:t>
            </a:r>
            <a:endParaRPr lang="zh-CN" altLang="en-US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gray">
          <a:xfrm>
            <a:off x="7355471" y="3510577"/>
            <a:ext cx="21946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>
              <a:buFont typeface="Arial" panose="02080604020202020204" pitchFamily="34" charset="0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1.Md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创建文件夹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2.Rd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删除空文件夹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3.Copy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复制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4.Del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5.Ren </a:t>
            </a: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重命名文件</a:t>
            </a:r>
            <a:endParaRPr lang="en-US" altLang="zh-CN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折角形 1"/>
          <p:cNvSpPr/>
          <p:nvPr/>
        </p:nvSpPr>
        <p:spPr>
          <a:xfrm>
            <a:off x="9739621" y="4895572"/>
            <a:ext cx="1942402" cy="1152128"/>
          </a:xfrm>
          <a:prstGeom prst="foldedCorne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在不知道参数的时候可以加 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/? 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查看帮助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16394" y="522231"/>
            <a:ext cx="3959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常用</a:t>
            </a:r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DOS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命令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5" grpId="0" animBg="1"/>
      <p:bldP spid="16" grpId="0" animBg="1"/>
      <p:bldP spid="17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61701" y="2368930"/>
            <a:ext cx="1602228" cy="1359398"/>
            <a:chOff x="5553262" y="2638733"/>
            <a:chExt cx="2397222" cy="2093640"/>
          </a:xfrm>
        </p:grpSpPr>
        <p:grpSp>
          <p:nvGrpSpPr>
            <p:cNvPr id="5" name="组合 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8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6" name="TextBox 85"/>
            <p:cNvSpPr txBox="1"/>
            <p:nvPr/>
          </p:nvSpPr>
          <p:spPr>
            <a:xfrm>
              <a:off x="6259489" y="3110169"/>
              <a:ext cx="127333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4943" y="2339782"/>
            <a:ext cx="1602228" cy="1359398"/>
            <a:chOff x="1881842" y="2656049"/>
            <a:chExt cx="2397222" cy="2093640"/>
          </a:xfrm>
        </p:grpSpPr>
        <p:grpSp>
          <p:nvGrpSpPr>
            <p:cNvPr id="12" name="组合 1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63322" y="2339782"/>
            <a:ext cx="1602228" cy="1359398"/>
            <a:chOff x="3721944" y="3702869"/>
            <a:chExt cx="2397222" cy="2093640"/>
          </a:xfrm>
        </p:grpSpPr>
        <p:grpSp>
          <p:nvGrpSpPr>
            <p:cNvPr id="18" name="组合 1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2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SimSun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2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1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4" name="TextBox 111"/>
          <p:cNvSpPr txBox="1"/>
          <p:nvPr/>
        </p:nvSpPr>
        <p:spPr>
          <a:xfrm>
            <a:off x="3491872" y="3879180"/>
            <a:ext cx="1027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r>
              <a:rPr lang="zh-CN" altLang="en-US" sz="15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网站信息</a:t>
            </a:r>
            <a:endParaRPr lang="en-US" altLang="zh-CN" sz="15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5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刺探</a:t>
            </a:r>
            <a:endParaRPr lang="zh-CN" altLang="en-US" sz="15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TextBox 114"/>
          <p:cNvSpPr txBox="1"/>
          <p:nvPr/>
        </p:nvSpPr>
        <p:spPr>
          <a:xfrm>
            <a:off x="5600190" y="3884830"/>
            <a:ext cx="1027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r>
              <a:rPr lang="zh-CN" altLang="en-US" sz="15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服务器信息刺探</a:t>
            </a:r>
            <a:endParaRPr lang="zh-CN" altLang="en-US" sz="15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TextBox 117"/>
          <p:cNvSpPr txBox="1"/>
          <p:nvPr/>
        </p:nvSpPr>
        <p:spPr>
          <a:xfrm>
            <a:off x="7708508" y="3926210"/>
            <a:ext cx="1027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r>
              <a:rPr lang="zh-CN" altLang="en-US" sz="15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个人信息</a:t>
            </a:r>
            <a:endParaRPr lang="en-US" altLang="zh-CN" sz="15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5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刺探</a:t>
            </a:r>
            <a:endParaRPr lang="zh-CN" altLang="en-US" sz="15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25130" y="522231"/>
            <a:ext cx="2741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信息收集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725130" y="522231"/>
            <a:ext cx="2741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信息收集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Freeform 7"/>
          <p:cNvSpPr/>
          <p:nvPr/>
        </p:nvSpPr>
        <p:spPr bwMode="auto">
          <a:xfrm>
            <a:off x="3715894" y="1976824"/>
            <a:ext cx="1005569" cy="3174831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15735" y="1738590"/>
            <a:ext cx="1149740" cy="11497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暴力破解</a:t>
              </a:r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09291" y="3056943"/>
            <a:ext cx="1149740" cy="11497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搜索引擎</a:t>
              </a:r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57363" y="4281081"/>
            <a:ext cx="1149740" cy="11497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站内爬虫</a:t>
              </a:r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170659" y="2591541"/>
            <a:ext cx="915275" cy="45007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4697312" y="3584722"/>
            <a:ext cx="1241799" cy="126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 flipV="1">
            <a:off x="5127389" y="4130217"/>
            <a:ext cx="954357" cy="383256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54108" y="2429352"/>
            <a:ext cx="2281385" cy="2281385"/>
            <a:chOff x="1403648" y="1115468"/>
            <a:chExt cx="1294414" cy="1294414"/>
          </a:xfrm>
        </p:grpSpPr>
        <p:sp>
          <p:nvSpPr>
            <p:cNvPr id="48" name="椭圆 47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 dirty="0">
                <a:latin typeface="+mj-ea"/>
                <a:ea typeface="+mj-ea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1" name="同心圆 52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同心圆 53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TextBox 30"/>
            <p:cNvSpPr txBox="1"/>
            <p:nvPr/>
          </p:nvSpPr>
          <p:spPr>
            <a:xfrm>
              <a:off x="1811940" y="1485936"/>
              <a:ext cx="594139" cy="541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站点</a:t>
              </a:r>
              <a:endParaRPr lang="en-US" altLang="zh-CN" sz="28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链接</a:t>
              </a:r>
              <a:endParaRPr lang="zh-CN" altLang="en-US" sz="2800" dirty="0">
                <a:solidFill>
                  <a:schemeClr val="bg1"/>
                </a:solidFill>
                <a:effectLst/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725130" y="522231"/>
            <a:ext cx="2741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站内链接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17" y="2988596"/>
            <a:ext cx="4462682" cy="1027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3" y="2325340"/>
            <a:ext cx="1054078" cy="2334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大括号 1"/>
          <p:cNvSpPr/>
          <p:nvPr/>
        </p:nvSpPr>
        <p:spPr>
          <a:xfrm rot="5400000">
            <a:off x="2915481" y="2439210"/>
            <a:ext cx="590530" cy="5273557"/>
          </a:xfrm>
          <a:prstGeom prst="rightBrace">
            <a:avLst>
              <a:gd name="adj1" fmla="val 8333"/>
              <a:gd name="adj2" fmla="val 5094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84177" y="5605670"/>
            <a:ext cx="117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暴力破解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92" y="2357987"/>
            <a:ext cx="1939455" cy="2285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361" y="2367546"/>
            <a:ext cx="2925398" cy="2292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右大括号 28"/>
          <p:cNvSpPr/>
          <p:nvPr/>
        </p:nvSpPr>
        <p:spPr>
          <a:xfrm rot="5400000">
            <a:off x="8949715" y="2439210"/>
            <a:ext cx="590530" cy="5273557"/>
          </a:xfrm>
          <a:prstGeom prst="rightBrace">
            <a:avLst>
              <a:gd name="adj1" fmla="val 8333"/>
              <a:gd name="adj2" fmla="val 5094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849088" y="5603172"/>
            <a:ext cx="6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爬虫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284130" y="522231"/>
            <a:ext cx="362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Whois</a:t>
            </a:r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&amp;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备案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08" y="1595658"/>
            <a:ext cx="5218735" cy="3987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30" y="1946872"/>
            <a:ext cx="7803210" cy="1642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78" y="3753093"/>
            <a:ext cx="2943040" cy="3104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 7"/>
          <p:cNvSpPr/>
          <p:nvPr/>
        </p:nvSpPr>
        <p:spPr>
          <a:xfrm>
            <a:off x="7206398" y="2768262"/>
            <a:ext cx="1390950" cy="302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/>
          <p:cNvCxnSpPr/>
          <p:nvPr/>
        </p:nvCxnSpPr>
        <p:spPr>
          <a:xfrm rot="5400000">
            <a:off x="7141662" y="3135928"/>
            <a:ext cx="824948" cy="69547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717600" y="522231"/>
            <a:ext cx="475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旁站</a:t>
            </a:r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</a:t>
            </a:r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&amp;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子域名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114" y="1834385"/>
            <a:ext cx="4351532" cy="130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5"/>
          <p:cNvSpPr txBox="1"/>
          <p:nvPr/>
        </p:nvSpPr>
        <p:spPr>
          <a:xfrm>
            <a:off x="2015532" y="3437256"/>
            <a:ext cx="134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大数据平台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58" y="2504597"/>
            <a:ext cx="7957964" cy="134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5"/>
          <p:cNvSpPr txBox="1"/>
          <p:nvPr/>
        </p:nvSpPr>
        <p:spPr>
          <a:xfrm>
            <a:off x="7559847" y="4150991"/>
            <a:ext cx="16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Bing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接口查询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4" y="4643670"/>
            <a:ext cx="8969517" cy="1287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3466011" y="6193708"/>
            <a:ext cx="134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子域名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20" y="1873393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4310743" y="491801"/>
            <a:ext cx="3570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Who am </a:t>
            </a:r>
            <a:r>
              <a:rPr lang="en-US" altLang="zh-CN" sz="48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</a:t>
            </a:r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0899" y="2357920"/>
            <a:ext cx="5921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一名追梦者，深圳市鼎安天下信息科技有限公司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CTO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今年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岁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信息安全领域爱好者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米斯特安全团队核心成员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528757" y="522231"/>
            <a:ext cx="513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搜索引擎高级语法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146" y="1994048"/>
            <a:ext cx="2239171" cy="22787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75" y="2269325"/>
            <a:ext cx="718868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矩形 31"/>
          <p:cNvSpPr/>
          <p:nvPr/>
        </p:nvSpPr>
        <p:spPr>
          <a:xfrm>
            <a:off x="1276116" y="2269325"/>
            <a:ext cx="6263659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276116" y="2665369"/>
            <a:ext cx="6767715" cy="46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76116" y="3151221"/>
            <a:ext cx="1511132" cy="270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肘形连接符 4"/>
          <p:cNvCxnSpPr/>
          <p:nvPr/>
        </p:nvCxnSpPr>
        <p:spPr>
          <a:xfrm rot="16200000" flipV="1">
            <a:off x="3921632" y="1783012"/>
            <a:ext cx="504056" cy="46857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10"/>
          <p:cNvCxnSpPr>
            <a:stCxn id="33" idx="3"/>
          </p:cNvCxnSpPr>
          <p:nvPr/>
        </p:nvCxnSpPr>
        <p:spPr>
          <a:xfrm flipV="1">
            <a:off x="8043831" y="2665369"/>
            <a:ext cx="432048" cy="234026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12"/>
          <p:cNvCxnSpPr>
            <a:stCxn id="34" idx="2"/>
          </p:cNvCxnSpPr>
          <p:nvPr/>
        </p:nvCxnSpPr>
        <p:spPr>
          <a:xfrm rot="16200000" flipH="1">
            <a:off x="2208870" y="3244265"/>
            <a:ext cx="303711" cy="6580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3"/>
          <p:cNvSpPr txBox="1"/>
          <p:nvPr/>
        </p:nvSpPr>
        <p:spPr>
          <a:xfrm>
            <a:off x="3528757" y="1395936"/>
            <a:ext cx="77065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intitle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TextBox 17"/>
          <p:cNvSpPr txBox="1"/>
          <p:nvPr/>
        </p:nvSpPr>
        <p:spPr>
          <a:xfrm>
            <a:off x="8475879" y="2476057"/>
            <a:ext cx="77065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intext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TextBox 18"/>
          <p:cNvSpPr txBox="1"/>
          <p:nvPr/>
        </p:nvSpPr>
        <p:spPr>
          <a:xfrm>
            <a:off x="2689769" y="3540498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inurl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43" y="3651238"/>
            <a:ext cx="4109294" cy="2614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85" y="4119666"/>
            <a:ext cx="3833449" cy="2612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814639" y="4272794"/>
            <a:ext cx="207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圈内称其为谷歌</a:t>
            </a:r>
            <a:r>
              <a:rPr lang="en-US" altLang="zh-CN" dirty="0">
                <a:solidFill>
                  <a:schemeClr val="bg1"/>
                </a:solidFill>
              </a:rPr>
              <a:t>Hack</a:t>
            </a:r>
            <a:r>
              <a:rPr lang="zh-CN" altLang="en-US" dirty="0">
                <a:solidFill>
                  <a:schemeClr val="bg1"/>
                </a:solidFill>
              </a:rPr>
              <a:t>语法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28495" y1="87960" x2="28495" y2="87960"/>
                        <a14:foregroundMark x1="18775" y1="79599" x2="78296" y2="83445"/>
                        <a14:foregroundMark x1="10253" y1="91137" x2="82423" y2="89799"/>
                        <a14:foregroundMark x1="9720" y1="94482" x2="91345" y2="94983"/>
                        <a14:foregroundMark x1="88682" y1="16221" x2="87750" y2="56522"/>
                        <a14:foregroundMark x1="25300" y1="73244" x2="69108" y2="74582"/>
                        <a14:foregroundMark x1="29827" y1="77425" x2="72170" y2="78094"/>
                        <a14:foregroundMark x1="31425" y1="78428" x2="69241" y2="86789"/>
                        <a14:foregroundMark x1="23569" y1="81104" x2="56858" y2="93311"/>
                        <a14:foregroundMark x1="13182" y1="16054" x2="15047" y2="71906"/>
                        <a14:foregroundMark x1="50732" y1="69565" x2="86551" y2="70234"/>
                        <a14:foregroundMark x1="15579" y1="3010" x2="87217" y2="4682"/>
                        <a14:foregroundMark x1="12383" y1="21739" x2="13049" y2="75920"/>
                        <a14:foregroundMark x1="88549" y1="6187" x2="88016" y2="29599"/>
                        <a14:foregroundMark x1="88948" y1="5017" x2="88948" y2="5017"/>
                        <a14:foregroundMark x1="83089" y1="60033" x2="86152" y2="84615"/>
                        <a14:foregroundMark x1="85619" y1="62542" x2="86551" y2="88796"/>
                        <a14:foregroundMark x1="84421" y1="63043" x2="89348" y2="79933"/>
                        <a14:foregroundMark x1="88282" y1="26087" x2="88682" y2="54348"/>
                        <a14:foregroundMark x1="57390" y1="76421" x2="68575" y2="91472"/>
                        <a14:foregroundMark x1="58722" y1="80435" x2="81625" y2="84950"/>
                        <a14:foregroundMark x1="46605" y1="82609" x2="65779" y2="83612"/>
                        <a14:backgroundMark x1="90280" y1="29097" x2="89880" y2="63880"/>
                        <a14:backgroundMark x1="90280" y1="12542" x2="89614" y2="57692"/>
                      </a14:backgroundRemoval>
                    </a14:imgEffect>
                    <a14:imgEffect>
                      <a14:brightnessContrast bright="-1000" contrast="15000"/>
                    </a14:imgEffect>
                    <a14:imgEffect>
                      <a14:saturation sat="108000"/>
                    </a14:imgEffect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1153" y="1925491"/>
            <a:ext cx="3603598" cy="2868098"/>
          </a:xfrm>
          <a:custGeom>
            <a:avLst/>
            <a:gdLst>
              <a:gd name="connsiteX0" fmla="*/ 0 w 5254936"/>
              <a:gd name="connsiteY0" fmla="*/ 0 h 4182396"/>
              <a:gd name="connsiteX1" fmla="*/ 5254936 w 5254936"/>
              <a:gd name="connsiteY1" fmla="*/ 0 h 4182396"/>
              <a:gd name="connsiteX2" fmla="*/ 5254936 w 5254936"/>
              <a:gd name="connsiteY2" fmla="*/ 105697 h 4182396"/>
              <a:gd name="connsiteX3" fmla="*/ 4670192 w 5254936"/>
              <a:gd name="connsiteY3" fmla="*/ 105697 h 4182396"/>
              <a:gd name="connsiteX4" fmla="*/ 4670192 w 5254936"/>
              <a:gd name="connsiteY4" fmla="*/ 3096547 h 4182396"/>
              <a:gd name="connsiteX5" fmla="*/ 5254936 w 5254936"/>
              <a:gd name="connsiteY5" fmla="*/ 3096547 h 4182396"/>
              <a:gd name="connsiteX6" fmla="*/ 5254936 w 5254936"/>
              <a:gd name="connsiteY6" fmla="*/ 4182396 h 4182396"/>
              <a:gd name="connsiteX7" fmla="*/ 0 w 5254936"/>
              <a:gd name="connsiteY7" fmla="*/ 4182396 h 418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54936" h="4182396">
                <a:moveTo>
                  <a:pt x="0" y="0"/>
                </a:moveTo>
                <a:lnTo>
                  <a:pt x="5254936" y="0"/>
                </a:lnTo>
                <a:lnTo>
                  <a:pt x="5254936" y="105697"/>
                </a:lnTo>
                <a:lnTo>
                  <a:pt x="4670192" y="105697"/>
                </a:lnTo>
                <a:lnTo>
                  <a:pt x="4670192" y="3096547"/>
                </a:lnTo>
                <a:lnTo>
                  <a:pt x="5254936" y="3096547"/>
                </a:lnTo>
                <a:lnTo>
                  <a:pt x="5254936" y="4182396"/>
                </a:lnTo>
                <a:lnTo>
                  <a:pt x="0" y="4182396"/>
                </a:lnTo>
                <a:close/>
              </a:path>
            </a:pathLst>
          </a:custGeom>
          <a:effectLst>
            <a:outerShdw blurRad="88900" dist="50800" dir="54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30" y="2080260"/>
            <a:ext cx="2563495" cy="18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/>
        </p:nvSpPr>
        <p:spPr>
          <a:xfrm>
            <a:off x="6333864" y="162920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我们使用的</a:t>
            </a:r>
            <a:r>
              <a:rPr lang="en-US" altLang="zh-CN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LiveHTTP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Headers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获取网站的响应报文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64" y="2413548"/>
            <a:ext cx="2838713" cy="1871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5"/>
          <p:cNvSpPr txBox="1"/>
          <p:nvPr/>
        </p:nvSpPr>
        <p:spPr>
          <a:xfrm>
            <a:off x="6333864" y="446216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得到的信息如下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容器为 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IIS 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版本为 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7.5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网站开发语言为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:ASP.NET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0317" y="522231"/>
            <a:ext cx="401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网站服务信息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2432" y="3714614"/>
            <a:ext cx="4409755" cy="2978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18"/>
          <p:cNvSpPr txBox="1"/>
          <p:nvPr/>
        </p:nvSpPr>
        <p:spPr>
          <a:xfrm>
            <a:off x="1328901" y="1780573"/>
            <a:ext cx="1946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PING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1172685" y="2113223"/>
            <a:ext cx="22586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DOS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命令获取服务器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IP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20"/>
          <p:cNvSpPr txBox="1"/>
          <p:nvPr/>
        </p:nvSpPr>
        <p:spPr>
          <a:xfrm>
            <a:off x="1052552" y="3111165"/>
            <a:ext cx="24989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多地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PING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1207232" y="3453490"/>
            <a:ext cx="21895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在线多地方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PING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确认真实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IP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22"/>
          <p:cNvSpPr txBox="1"/>
          <p:nvPr/>
        </p:nvSpPr>
        <p:spPr>
          <a:xfrm>
            <a:off x="1207232" y="4516877"/>
            <a:ext cx="21895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IP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反查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1207232" y="4853480"/>
            <a:ext cx="21895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进一步确认真实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以及所对应的网站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0140" y="522231"/>
            <a:ext cx="44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网站服务器信息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32" y="1429392"/>
            <a:ext cx="4451720" cy="1583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87" y="2381967"/>
            <a:ext cx="5418486" cy="3294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497" y="2272892"/>
            <a:ext cx="4634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扫描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段：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namp -sP www.baidu.com/24 -oN ip.txt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扫描百度服务器c段，并且生成报告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txt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扫描指定端口：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nmap -p 80 198.169.1.2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要全面检测端口，需要加入：-p 1-65535 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649" y="522231"/>
            <a:ext cx="317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Nmap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初识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0896" y="147495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nmap 脚本引擎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脚本扫描部分可以详细参考：nmap脚本扫描使用总结</a:t>
            </a:r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用法：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--script=脚本名称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如：nmap -p80 www.baidu.com --script=http-enum.nse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上面的脚本为枚举目录，所以需要指定http端口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1、扫描sql注射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nmap -p 80 www.baidu.com --script=sql.injection.nse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2、使用所有脚本扫描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nmap --script all www.baidu.com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3、使用通配符扫描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nmap --script "http-*" www.baidu.com   必须使用“”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4、smb系列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--script="smb*" www.baidu.com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13817" y="1605476"/>
            <a:ext cx="0" cy="3946849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502" y="2688720"/>
            <a:ext cx="1047512" cy="1405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93" y="1440796"/>
            <a:ext cx="7087214" cy="42218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65455" y="2375749"/>
            <a:ext cx="17923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Nmap</a:t>
            </a:r>
            <a:r>
              <a:rPr lang="zh-CN" altLang="en-US" i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一款开源免费的网络发现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(Network Discovery)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和安全审计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(Security Auditing)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工具。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4578" y="2166087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https://nmap.org/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507649" y="522231"/>
            <a:ext cx="317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Nmap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初识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9" y="1705074"/>
            <a:ext cx="7463674" cy="2758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771738" y="522231"/>
            <a:ext cx="264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个人信息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39" y="2952411"/>
            <a:ext cx="5820753" cy="2777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139928" y="4832560"/>
            <a:ext cx="28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在如今这个时代只要你上网就一定会泄露信息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8340" y="521970"/>
            <a:ext cx="6002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</a:t>
            </a:r>
            <a:r>
              <a:rPr lang="zh-CN" altLang="en-US" sz="48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世界</a:t>
            </a:r>
            <a:r>
              <a:rPr lang="en-US" altLang="zh-CN" sz="48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You Know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25903" y="2369037"/>
            <a:ext cx="2174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80604020202020204" pitchFamily="34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静态层</a:t>
            </a:r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Arial" panose="02080604020202020204" pitchFamily="34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动态层</a:t>
            </a:r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Arial" panose="02080604020202020204" pitchFamily="34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服务层</a:t>
            </a:r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Arial" panose="02080604020202020204" pitchFamily="34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系统层</a:t>
            </a:r>
            <a:endParaRPr lang="zh-CN" altLang="en-US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36949" y="1967014"/>
            <a:ext cx="0" cy="2859884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78924" y="2344806"/>
            <a:ext cx="1601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静态层</a:t>
            </a:r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动态层</a:t>
            </a:r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859032" y="1967014"/>
            <a:ext cx="0" cy="2859884"/>
          </a:xfrm>
          <a:prstGeom prst="line">
            <a:avLst/>
          </a:prstGeom>
          <a:ln w="38100">
            <a:solidFill>
              <a:schemeClr val="bg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66" y="2446755"/>
            <a:ext cx="1728192" cy="1728192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2446755"/>
            <a:ext cx="1257300" cy="178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4778923" y="3704253"/>
            <a:ext cx="1313967" cy="57954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817" y="522231"/>
            <a:ext cx="644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动手搭建一个你的网站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765" y="3058550"/>
            <a:ext cx="1159973" cy="1159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23" y="4515214"/>
            <a:ext cx="1306953" cy="1204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23" y="2975663"/>
            <a:ext cx="1306953" cy="132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图片 18" descr="图片包含 事情&#10;&#10;已生成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23" y="1457535"/>
            <a:ext cx="1306953" cy="1313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5" name="直接箭头连接符 24"/>
          <p:cNvCxnSpPr>
            <a:stCxn id="2" idx="3"/>
            <a:endCxn id="19" idx="1"/>
          </p:cNvCxnSpPr>
          <p:nvPr/>
        </p:nvCxnSpPr>
        <p:spPr>
          <a:xfrm flipV="1">
            <a:off x="2132738" y="2114363"/>
            <a:ext cx="1611285" cy="1524174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3"/>
            <a:endCxn id="16" idx="1"/>
          </p:cNvCxnSpPr>
          <p:nvPr/>
        </p:nvCxnSpPr>
        <p:spPr>
          <a:xfrm>
            <a:off x="2132738" y="3638537"/>
            <a:ext cx="1611285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3"/>
            <a:endCxn id="14" idx="1"/>
          </p:cNvCxnSpPr>
          <p:nvPr/>
        </p:nvCxnSpPr>
        <p:spPr>
          <a:xfrm>
            <a:off x="2132738" y="3638537"/>
            <a:ext cx="1611285" cy="147890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277913" y="1665111"/>
            <a:ext cx="0" cy="394684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07633" y="2576222"/>
            <a:ext cx="5433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phpStudy</a:t>
            </a:r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是一个</a:t>
            </a:r>
            <a:r>
              <a:rPr lang="en-US" altLang="zh-CN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集成环境</a:t>
            </a:r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一般我们的网站套件组合如下：</a:t>
            </a:r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3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Apache + PHP + </a:t>
            </a:r>
            <a:r>
              <a:rPr lang="en-US" altLang="zh-CN" sz="30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Mysql</a:t>
            </a:r>
            <a:endParaRPr lang="en-US" altLang="zh-CN" sz="3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92952" y="522231"/>
            <a:ext cx="340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Must know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6216288" y="2318521"/>
            <a:ext cx="849086" cy="86774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3" name="菱形 12"/>
          <p:cNvSpPr/>
          <p:nvPr/>
        </p:nvSpPr>
        <p:spPr>
          <a:xfrm>
            <a:off x="3659278" y="1921399"/>
            <a:ext cx="849086" cy="86774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域名</a:t>
            </a:r>
            <a:endParaRPr lang="zh-CN" altLang="en-US" dirty="0"/>
          </a:p>
        </p:txBody>
      </p:sp>
      <p:sp>
        <p:nvSpPr>
          <p:cNvPr id="15" name="菱形 14"/>
          <p:cNvSpPr/>
          <p:nvPr/>
        </p:nvSpPr>
        <p:spPr>
          <a:xfrm>
            <a:off x="4369959" y="3486730"/>
            <a:ext cx="1125895" cy="107457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poc</a:t>
            </a:r>
            <a:endParaRPr lang="zh-CN" altLang="en-US" dirty="0"/>
          </a:p>
        </p:txBody>
      </p:sp>
      <p:sp>
        <p:nvSpPr>
          <p:cNvPr id="18" name="菱形 17"/>
          <p:cNvSpPr/>
          <p:nvPr/>
        </p:nvSpPr>
        <p:spPr>
          <a:xfrm>
            <a:off x="6077883" y="3486730"/>
            <a:ext cx="1125895" cy="107457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exp</a:t>
            </a:r>
            <a:endParaRPr lang="zh-CN" altLang="en-US" dirty="0"/>
          </a:p>
        </p:txBody>
      </p:sp>
      <p:sp>
        <p:nvSpPr>
          <p:cNvPr id="20" name="菱形 19"/>
          <p:cNvSpPr/>
          <p:nvPr/>
        </p:nvSpPr>
        <p:spPr>
          <a:xfrm>
            <a:off x="7111828" y="1925697"/>
            <a:ext cx="849086" cy="86774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21" name="菱形 20"/>
          <p:cNvSpPr/>
          <p:nvPr/>
        </p:nvSpPr>
        <p:spPr>
          <a:xfrm>
            <a:off x="4508364" y="2318522"/>
            <a:ext cx="849086" cy="86774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木马</a:t>
            </a:r>
            <a:endParaRPr lang="zh-CN" altLang="en-US" dirty="0"/>
          </a:p>
        </p:txBody>
      </p:sp>
      <p:sp>
        <p:nvSpPr>
          <p:cNvPr id="22" name="菱形 21"/>
          <p:cNvSpPr/>
          <p:nvPr/>
        </p:nvSpPr>
        <p:spPr>
          <a:xfrm>
            <a:off x="5362326" y="1921399"/>
            <a:ext cx="849086" cy="86774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社工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924147" y="4737982"/>
            <a:ext cx="5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Proof of concept    |    Exploit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94927" y="522231"/>
            <a:ext cx="300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1" name="Group 2"/>
          <p:cNvGrpSpPr/>
          <p:nvPr/>
        </p:nvGrpSpPr>
        <p:grpSpPr bwMode="auto">
          <a:xfrm>
            <a:off x="174811" y="1990111"/>
            <a:ext cx="2754313" cy="2754313"/>
            <a:chOff x="0" y="0"/>
            <a:chExt cx="2754000" cy="2754000"/>
          </a:xfrm>
        </p:grpSpPr>
        <p:grpSp>
          <p:nvGrpSpPr>
            <p:cNvPr id="12" name="Group 3"/>
            <p:cNvGrpSpPr>
              <a:grpSpLocks noChangeAspect="1"/>
            </p:cNvGrpSpPr>
            <p:nvPr/>
          </p:nvGrpSpPr>
          <p:grpSpPr bwMode="auto">
            <a:xfrm>
              <a:off x="0" y="0"/>
              <a:ext cx="2754000" cy="2754000"/>
              <a:chOff x="0" y="0"/>
              <a:chExt cx="3060000" cy="3060000"/>
            </a:xfrm>
          </p:grpSpPr>
          <p:sp>
            <p:nvSpPr>
              <p:cNvPr id="16" name="椭圆 29"/>
              <p:cNvSpPr>
                <a:spLocks noChangeAspect="1"/>
              </p:cNvSpPr>
              <p:nvPr/>
            </p:nvSpPr>
            <p:spPr bwMode="auto">
              <a:xfrm>
                <a:off x="0" y="0"/>
                <a:ext cx="3060000" cy="3060000"/>
              </a:xfrm>
              <a:prstGeom prst="ellipse">
                <a:avLst/>
              </a:prstGeom>
              <a:noFill/>
              <a:ln w="57150">
                <a:solidFill>
                  <a:srgbClr val="30B8D8"/>
                </a:solidFill>
                <a:round/>
              </a:ln>
              <a:effectLst>
                <a:glow rad="88900">
                  <a:schemeClr val="accent1">
                    <a:satMod val="175000"/>
                    <a:alpha val="3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椭圆 30"/>
              <p:cNvSpPr>
                <a:spLocks noChangeAspect="1"/>
              </p:cNvSpPr>
              <p:nvPr/>
            </p:nvSpPr>
            <p:spPr bwMode="auto">
              <a:xfrm>
                <a:off x="234571" y="251736"/>
                <a:ext cx="2590856" cy="2590859"/>
              </a:xfrm>
              <a:prstGeom prst="ellipse">
                <a:avLst/>
              </a:prstGeom>
              <a:solidFill>
                <a:srgbClr val="30B8D8">
                  <a:alpha val="25098"/>
                </a:srgbClr>
              </a:solidFill>
              <a:ln w="76200">
                <a:noFill/>
                <a:round/>
              </a:ln>
              <a:effectLst>
                <a:glow rad="88900">
                  <a:schemeClr val="accent1">
                    <a:satMod val="175000"/>
                    <a:alpha val="30000"/>
                  </a:schemeClr>
                </a:glow>
              </a:effec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SimSun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90485" y="1122494"/>
              <a:ext cx="1373031" cy="40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latin typeface="方正兰亭中黑_GBK" pitchFamily="2" charset="-122"/>
                  <a:ea typeface="方正兰亭中黑_GBK" pitchFamily="2" charset="-122"/>
                </a:rPr>
                <a:t>带着疑问</a:t>
              </a:r>
              <a:endParaRPr lang="zh-CN" altLang="en-US" sz="2000" b="1" dirty="0"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19" name="Group 20"/>
          <p:cNvGrpSpPr/>
          <p:nvPr/>
        </p:nvGrpSpPr>
        <p:grpSpPr bwMode="auto">
          <a:xfrm>
            <a:off x="1624594" y="1640635"/>
            <a:ext cx="747713" cy="741363"/>
            <a:chOff x="0" y="0"/>
            <a:chExt cx="747186" cy="740914"/>
          </a:xfrm>
        </p:grpSpPr>
        <p:grpSp>
          <p:nvGrpSpPr>
            <p:cNvPr id="24" name="Group 21"/>
            <p:cNvGrpSpPr>
              <a:grpSpLocks noChangeAspect="1"/>
            </p:cNvGrpSpPr>
            <p:nvPr/>
          </p:nvGrpSpPr>
          <p:grpSpPr bwMode="auto">
            <a:xfrm>
              <a:off x="3136" y="0"/>
              <a:ext cx="740914" cy="740914"/>
              <a:chOff x="0" y="0"/>
              <a:chExt cx="823237" cy="823237"/>
            </a:xfrm>
          </p:grpSpPr>
          <p:sp>
            <p:nvSpPr>
              <p:cNvPr id="26" name="椭圆 3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3237" cy="823237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27" name="椭圆 39"/>
              <p:cNvSpPr>
                <a:spLocks noChangeAspect="1"/>
              </p:cNvSpPr>
              <p:nvPr/>
            </p:nvSpPr>
            <p:spPr bwMode="auto">
              <a:xfrm>
                <a:off x="51620" y="51621"/>
                <a:ext cx="720000" cy="720000"/>
              </a:xfrm>
              <a:prstGeom prst="ellipse">
                <a:avLst/>
              </a:prstGeom>
              <a:solidFill>
                <a:srgbClr val="046091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ea typeface="方正兰亭黑_GBK" pitchFamily="2" charset="-122"/>
                </a:endParaRPr>
              </a:p>
            </p:txBody>
          </p:sp>
        </p:grp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0" y="170402"/>
              <a:ext cx="747186" cy="39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1</a:t>
              </a:r>
              <a:endParaRPr lang="zh-CN" altLang="en-US" sz="20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28" name="Group 25"/>
          <p:cNvGrpSpPr/>
          <p:nvPr/>
        </p:nvGrpSpPr>
        <p:grpSpPr bwMode="auto">
          <a:xfrm>
            <a:off x="2533843" y="2998172"/>
            <a:ext cx="747713" cy="739776"/>
            <a:chOff x="0" y="0"/>
            <a:chExt cx="747186" cy="739990"/>
          </a:xfrm>
        </p:grpSpPr>
        <p:grpSp>
          <p:nvGrpSpPr>
            <p:cNvPr id="29" name="Group 26"/>
            <p:cNvGrpSpPr>
              <a:grpSpLocks noChangeAspect="1"/>
            </p:cNvGrpSpPr>
            <p:nvPr/>
          </p:nvGrpSpPr>
          <p:grpSpPr bwMode="auto">
            <a:xfrm>
              <a:off x="3598" y="0"/>
              <a:ext cx="739991" cy="739990"/>
              <a:chOff x="0" y="0"/>
              <a:chExt cx="822212" cy="822211"/>
            </a:xfrm>
          </p:grpSpPr>
          <p:sp>
            <p:nvSpPr>
              <p:cNvPr id="31" name="椭圆 3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212" cy="822211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32" name="椭圆 36"/>
              <p:cNvSpPr>
                <a:spLocks noChangeAspect="1"/>
              </p:cNvSpPr>
              <p:nvPr/>
            </p:nvSpPr>
            <p:spPr bwMode="auto">
              <a:xfrm>
                <a:off x="50644" y="51168"/>
                <a:ext cx="720922" cy="719876"/>
              </a:xfrm>
              <a:prstGeom prst="ellipse">
                <a:avLst/>
              </a:prstGeom>
              <a:solidFill>
                <a:srgbClr val="046091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</p:grp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0" y="169940"/>
              <a:ext cx="747186" cy="40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2</a:t>
              </a:r>
              <a:endParaRPr lang="zh-CN" altLang="en-US" sz="20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33" name="Group 30"/>
          <p:cNvGrpSpPr/>
          <p:nvPr/>
        </p:nvGrpSpPr>
        <p:grpSpPr bwMode="auto">
          <a:xfrm>
            <a:off x="1652227" y="4285235"/>
            <a:ext cx="747713" cy="739776"/>
            <a:chOff x="0" y="0"/>
            <a:chExt cx="747186" cy="740120"/>
          </a:xfrm>
        </p:grpSpPr>
        <p:grpSp>
          <p:nvGrpSpPr>
            <p:cNvPr id="34" name="Group 31"/>
            <p:cNvGrpSpPr>
              <a:grpSpLocks noChangeAspect="1"/>
            </p:cNvGrpSpPr>
            <p:nvPr/>
          </p:nvGrpSpPr>
          <p:grpSpPr bwMode="auto">
            <a:xfrm>
              <a:off x="3533" y="0"/>
              <a:ext cx="740120" cy="740120"/>
              <a:chOff x="0" y="0"/>
              <a:chExt cx="822355" cy="822355"/>
            </a:xfrm>
          </p:grpSpPr>
          <p:sp>
            <p:nvSpPr>
              <p:cNvPr id="36" name="椭圆 4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355" cy="822355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37" name="椭圆 42"/>
              <p:cNvSpPr>
                <a:spLocks noChangeAspect="1"/>
              </p:cNvSpPr>
              <p:nvPr/>
            </p:nvSpPr>
            <p:spPr bwMode="auto">
              <a:xfrm>
                <a:off x="50717" y="51177"/>
                <a:ext cx="720920" cy="720002"/>
              </a:xfrm>
              <a:prstGeom prst="ellipse">
                <a:avLst/>
              </a:prstGeom>
              <a:solidFill>
                <a:srgbClr val="046091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</p:grp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0" y="170005"/>
              <a:ext cx="747186" cy="40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3</a:t>
              </a:r>
              <a:endParaRPr lang="zh-CN" altLang="en-US" sz="20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533843" y="1709524"/>
            <a:ext cx="54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什么是</a:t>
            </a:r>
            <a:r>
              <a: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协议？其作用？</a:t>
            </a:r>
            <a:endParaRPr lang="en-US" altLang="zh-CN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08549" y="3151885"/>
            <a:ext cx="54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读</a:t>
            </a:r>
            <a:r>
              <a: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图解</a:t>
            </a:r>
            <a:r>
              <a: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HTTP》</a:t>
            </a:r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，了解</a:t>
            </a:r>
            <a:r>
              <a: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</a:t>
            </a:r>
            <a:endParaRPr lang="en-US" altLang="zh-CN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533843" y="4465644"/>
            <a:ext cx="54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你访问的</a:t>
            </a:r>
            <a:r>
              <a: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URL</a:t>
            </a:r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是什么东西？</a:t>
            </a:r>
            <a:endParaRPr lang="en-US" altLang="zh-CN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11" y="3703630"/>
            <a:ext cx="4574589" cy="2181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7781" y="1451068"/>
            <a:ext cx="33123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+mj-ea"/>
                <a:ea typeface="+mj-ea"/>
              </a:rPr>
              <a:t>请求行： </a:t>
            </a:r>
            <a:r>
              <a:rPr lang="en-US" altLang="zh-CN" dirty="0">
                <a:latin typeface="+mj-ea"/>
                <a:ea typeface="+mj-ea"/>
              </a:rPr>
              <a:t>GET / HTTP/1.1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542" y="1605127"/>
            <a:ext cx="504056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肘形连接符 10"/>
          <p:cNvCxnSpPr>
            <a:stCxn id="5" idx="2"/>
          </p:cNvCxnSpPr>
          <p:nvPr/>
        </p:nvCxnSpPr>
        <p:spPr>
          <a:xfrm rot="5400000">
            <a:off x="5417561" y="1880124"/>
            <a:ext cx="369975" cy="39604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/>
          <p:nvPr/>
        </p:nvSpPr>
        <p:spPr>
          <a:xfrm>
            <a:off x="4396414" y="2078146"/>
            <a:ext cx="100811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请求方式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3561" y="1605127"/>
            <a:ext cx="126014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15"/>
          <p:cNvCxnSpPr>
            <a:stCxn id="8" idx="2"/>
          </p:cNvCxnSpPr>
          <p:nvPr/>
        </p:nvCxnSpPr>
        <p:spPr>
          <a:xfrm rot="5400000">
            <a:off x="5966061" y="2093666"/>
            <a:ext cx="401014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/>
          <p:cNvSpPr txBox="1"/>
          <p:nvPr/>
        </p:nvSpPr>
        <p:spPr>
          <a:xfrm>
            <a:off x="5627000" y="2306999"/>
            <a:ext cx="100811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请求资源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65700" y="1623375"/>
            <a:ext cx="99327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21"/>
          <p:cNvCxnSpPr/>
          <p:nvPr/>
        </p:nvCxnSpPr>
        <p:spPr>
          <a:xfrm>
            <a:off x="6393389" y="1929161"/>
            <a:ext cx="773412" cy="4875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4"/>
          <p:cNvSpPr txBox="1"/>
          <p:nvPr/>
        </p:nvSpPr>
        <p:spPr>
          <a:xfrm>
            <a:off x="7166800" y="2263134"/>
            <a:ext cx="1190053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协议</a:t>
            </a:r>
            <a:r>
              <a:rPr lang="en-US" altLang="zh-CN" sz="1600" dirty="0">
                <a:latin typeface="+mj-ea"/>
                <a:ea typeface="+mj-ea"/>
              </a:rPr>
              <a:t>&amp;</a:t>
            </a:r>
            <a:r>
              <a:rPr lang="zh-CN" altLang="en-US" sz="1600" dirty="0">
                <a:latin typeface="+mj-ea"/>
                <a:ea typeface="+mj-ea"/>
              </a:rPr>
              <a:t>版本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42" y="2785605"/>
            <a:ext cx="4385876" cy="2560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2"/>
          <p:cNvSpPr txBox="1"/>
          <p:nvPr/>
        </p:nvSpPr>
        <p:spPr>
          <a:xfrm>
            <a:off x="1770329" y="3349693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请求头部为请求报文添加了一些附加信息，由“名</a:t>
            </a:r>
            <a:r>
              <a:rPr lang="en-US" altLang="zh-CN" b="1" dirty="0">
                <a:latin typeface="+mj-ea"/>
                <a:ea typeface="+mj-ea"/>
              </a:rPr>
              <a:t>/</a:t>
            </a:r>
            <a:r>
              <a:rPr lang="zh-CN" altLang="en-US" b="1" dirty="0">
                <a:latin typeface="+mj-ea"/>
                <a:ea typeface="+mj-ea"/>
              </a:rPr>
              <a:t>值”对组成，每行一对，名和值之间使用冒号分隔，左图为常见的请求头。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94927" y="522231"/>
            <a:ext cx="300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捕获</a:t>
            </a:r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8" y="2601688"/>
            <a:ext cx="4000847" cy="48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2914" y="2513895"/>
            <a:ext cx="5544616" cy="2376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+mj-ea"/>
                <a:ea typeface="+mj-ea"/>
              </a:rPr>
              <a:t>HTTP/1.1 200 OK</a:t>
            </a:r>
            <a:endParaRPr lang="en-US" altLang="zh-CN" sz="1400" dirty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Date: Sun, 09 Apr 2017 17:13:46 GMT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Content-Type: text/html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Transfer-Encoding: chunked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Connection: keep-alive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Last-Modified: Sun, 09 Apr 2017 10:26:11 GMT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Server: </a:t>
            </a:r>
            <a:r>
              <a:rPr lang="en-US" altLang="zh-CN" sz="1400" dirty="0" err="1">
                <a:latin typeface="+mj-ea"/>
                <a:ea typeface="+mj-ea"/>
              </a:rPr>
              <a:t>yunjiasu-nginx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CF-RAY: 34cf19529771196e-HKG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Content-Encoding: </a:t>
            </a:r>
            <a:r>
              <a:rPr lang="en-US" altLang="zh-CN" sz="1400" dirty="0" err="1">
                <a:latin typeface="+mj-ea"/>
                <a:ea typeface="+mj-ea"/>
              </a:rPr>
              <a:t>gzip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2914" y="2566057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肘形连接符 8"/>
          <p:cNvCxnSpPr/>
          <p:nvPr/>
        </p:nvCxnSpPr>
        <p:spPr>
          <a:xfrm flipV="1">
            <a:off x="4927090" y="2477891"/>
            <a:ext cx="720080" cy="309753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/>
          <p:cNvSpPr txBox="1"/>
          <p:nvPr/>
        </p:nvSpPr>
        <p:spPr>
          <a:xfrm>
            <a:off x="5647170" y="2324583"/>
            <a:ext cx="93610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状态行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2914" y="3030341"/>
            <a:ext cx="4104456" cy="1751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肘形连接符 11"/>
          <p:cNvCxnSpPr/>
          <p:nvPr/>
        </p:nvCxnSpPr>
        <p:spPr>
          <a:xfrm flipV="1">
            <a:off x="7461217" y="3591777"/>
            <a:ext cx="720080" cy="309753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8181296" y="3377964"/>
            <a:ext cx="12102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响应头部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2914" y="4926163"/>
            <a:ext cx="41044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肘形连接符 14"/>
          <p:cNvCxnSpPr/>
          <p:nvPr/>
        </p:nvCxnSpPr>
        <p:spPr>
          <a:xfrm>
            <a:off x="7447370" y="5078533"/>
            <a:ext cx="792088" cy="279678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8239458" y="5173545"/>
            <a:ext cx="12102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响应正文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5" name="肘形连接符 16"/>
          <p:cNvCxnSpPr/>
          <p:nvPr/>
        </p:nvCxnSpPr>
        <p:spPr>
          <a:xfrm flipV="1">
            <a:off x="7447370" y="4548258"/>
            <a:ext cx="720080" cy="309753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/>
          <p:cNvSpPr txBox="1"/>
          <p:nvPr/>
        </p:nvSpPr>
        <p:spPr>
          <a:xfrm>
            <a:off x="8167450" y="4333802"/>
            <a:ext cx="12102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回车换行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7" name="肘形连接符 18"/>
          <p:cNvCxnSpPr/>
          <p:nvPr/>
        </p:nvCxnSpPr>
        <p:spPr>
          <a:xfrm rot="10800000">
            <a:off x="2622834" y="2180567"/>
            <a:ext cx="1080120" cy="452200"/>
          </a:xfrm>
          <a:prstGeom prst="bent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/>
          <p:cNvSpPr txBox="1"/>
          <p:nvPr/>
        </p:nvSpPr>
        <p:spPr>
          <a:xfrm>
            <a:off x="1435210" y="1995901"/>
            <a:ext cx="14036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协议</a:t>
            </a:r>
            <a:r>
              <a:rPr lang="en-US" altLang="zh-CN" dirty="0">
                <a:latin typeface="+mj-ea"/>
                <a:ea typeface="+mj-ea"/>
              </a:rPr>
              <a:t>&amp;</a:t>
            </a:r>
            <a:r>
              <a:rPr lang="zh-CN" altLang="en-US" dirty="0">
                <a:latin typeface="+mj-ea"/>
                <a:ea typeface="+mj-ea"/>
              </a:rPr>
              <a:t>版本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9" name="肘形连接符 20"/>
          <p:cNvCxnSpPr/>
          <p:nvPr/>
        </p:nvCxnSpPr>
        <p:spPr>
          <a:xfrm rot="16200000" flipV="1">
            <a:off x="4214936" y="2258381"/>
            <a:ext cx="452200" cy="324036"/>
          </a:xfrm>
          <a:prstGeom prst="bent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2"/>
          <p:cNvSpPr txBox="1"/>
          <p:nvPr/>
        </p:nvSpPr>
        <p:spPr>
          <a:xfrm>
            <a:off x="3595450" y="1826047"/>
            <a:ext cx="14036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状态码 描述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94927" y="522231"/>
            <a:ext cx="300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捕获</a:t>
            </a:r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654008" y="2401566"/>
            <a:ext cx="1265554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</p:cxnSp>
      <p:cxnSp>
        <p:nvCxnSpPr>
          <p:cNvPr id="5" name="直接连接符 4"/>
          <p:cNvCxnSpPr/>
          <p:nvPr/>
        </p:nvCxnSpPr>
        <p:spPr>
          <a:xfrm>
            <a:off x="8665876" y="2401566"/>
            <a:ext cx="0" cy="1116573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</p:cxnSp>
      <p:cxnSp>
        <p:nvCxnSpPr>
          <p:cNvPr id="6" name="直接连接符 5"/>
          <p:cNvCxnSpPr/>
          <p:nvPr/>
        </p:nvCxnSpPr>
        <p:spPr>
          <a:xfrm>
            <a:off x="7412190" y="3518140"/>
            <a:ext cx="1265554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7424058" y="3518140"/>
            <a:ext cx="0" cy="1116573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6175661" y="4634713"/>
            <a:ext cx="1265554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</p:cxnSp>
      <p:cxnSp>
        <p:nvCxnSpPr>
          <p:cNvPr id="9" name="直接连接符 8"/>
          <p:cNvCxnSpPr/>
          <p:nvPr/>
        </p:nvCxnSpPr>
        <p:spPr>
          <a:xfrm>
            <a:off x="6187530" y="4634713"/>
            <a:ext cx="0" cy="1116573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</p:cxnSp>
      <p:cxnSp>
        <p:nvCxnSpPr>
          <p:cNvPr id="10" name="直接连接符 9"/>
          <p:cNvCxnSpPr/>
          <p:nvPr/>
        </p:nvCxnSpPr>
        <p:spPr>
          <a:xfrm>
            <a:off x="4912901" y="5751286"/>
            <a:ext cx="1265554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</p:cxnSp>
      <p:grpSp>
        <p:nvGrpSpPr>
          <p:cNvPr id="11" name="组合 10"/>
          <p:cNvGrpSpPr/>
          <p:nvPr/>
        </p:nvGrpSpPr>
        <p:grpSpPr>
          <a:xfrm>
            <a:off x="8830655" y="1575023"/>
            <a:ext cx="826543" cy="826543"/>
            <a:chOff x="8051785" y="947066"/>
            <a:chExt cx="826543" cy="826543"/>
          </a:xfrm>
        </p:grpSpPr>
        <p:sp>
          <p:nvSpPr>
            <p:cNvPr id="12" name="椭圆 11"/>
            <p:cNvSpPr/>
            <p:nvPr/>
          </p:nvSpPr>
          <p:spPr>
            <a:xfrm>
              <a:off x="8051785" y="947066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139438" y="1034719"/>
              <a:ext cx="651236" cy="651236"/>
            </a:xfrm>
            <a:prstGeom prst="ellipse">
              <a:avLst/>
            </a:prstGeom>
            <a:noFill/>
            <a:ln w="28575" cmpd="sng">
              <a:solidFill>
                <a:schemeClr val="accent2"/>
              </a:solidFill>
              <a:rou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4" name="TextBox 45"/>
            <p:cNvSpPr txBox="1"/>
            <p:nvPr/>
          </p:nvSpPr>
          <p:spPr>
            <a:xfrm>
              <a:off x="8215259" y="976670"/>
              <a:ext cx="5164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/>
                <a:t>1</a:t>
              </a:r>
              <a:endParaRPr lang="zh-CN" altLang="en-US" sz="44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54526" y="1740536"/>
            <a:ext cx="6267777" cy="523220"/>
            <a:chOff x="1475656" y="1112579"/>
            <a:chExt cx="6267777" cy="523220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1640985" y="1622341"/>
              <a:ext cx="6102448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475656" y="1112579"/>
              <a:ext cx="5339799" cy="523220"/>
              <a:chOff x="1475656" y="1122739"/>
              <a:chExt cx="5339799" cy="523220"/>
            </a:xfrm>
          </p:grpSpPr>
          <p:sp>
            <p:nvSpPr>
              <p:cNvPr id="18" name="TextBox 81"/>
              <p:cNvSpPr txBox="1"/>
              <p:nvPr/>
            </p:nvSpPr>
            <p:spPr>
              <a:xfrm>
                <a:off x="1475656" y="1168905"/>
                <a:ext cx="12937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6pPr>
                <a:lvl7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7pPr>
                <a:lvl8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8pPr>
                <a:lvl9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获得授权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82"/>
              <p:cNvSpPr txBox="1"/>
              <p:nvPr/>
            </p:nvSpPr>
            <p:spPr>
              <a:xfrm>
                <a:off x="2699792" y="1122739"/>
                <a:ext cx="41156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400" dirty="0">
                    <a:latin typeface="+mj-ea"/>
                    <a:ea typeface="+mj-ea"/>
                  </a:rPr>
                  <a:t>渗透测试即将开始的时候我们需要获得测试目标提供的授权，否则无法进行下去。</a:t>
                </a:r>
                <a:endParaRPr lang="en-US" altLang="zh-CN" sz="14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631695" y="2691597"/>
            <a:ext cx="826543" cy="826543"/>
            <a:chOff x="6852825" y="2063640"/>
            <a:chExt cx="826543" cy="826543"/>
          </a:xfrm>
        </p:grpSpPr>
        <p:sp>
          <p:nvSpPr>
            <p:cNvPr id="21" name="椭圆 20"/>
            <p:cNvSpPr/>
            <p:nvPr/>
          </p:nvSpPr>
          <p:spPr>
            <a:xfrm>
              <a:off x="6852825" y="2063640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940478" y="2151293"/>
              <a:ext cx="651236" cy="651236"/>
            </a:xfrm>
            <a:prstGeom prst="ellipse">
              <a:avLst/>
            </a:prstGeom>
            <a:noFill/>
            <a:ln w="28575" cmpd="sng">
              <a:solidFill>
                <a:schemeClr val="accent2"/>
              </a:solidFill>
              <a:rou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3" name="TextBox 86"/>
            <p:cNvSpPr txBox="1"/>
            <p:nvPr/>
          </p:nvSpPr>
          <p:spPr>
            <a:xfrm>
              <a:off x="7016300" y="2093243"/>
              <a:ext cx="5164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/>
                <a:t>2</a:t>
              </a:r>
              <a:endParaRPr lang="zh-CN" altLang="en-US" sz="4400" b="1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11334" y="2853715"/>
            <a:ext cx="5012009" cy="738664"/>
            <a:chOff x="1532464" y="2225758"/>
            <a:chExt cx="5012009" cy="738664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1640985" y="2718598"/>
              <a:ext cx="4903488" cy="20316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1532464" y="2225758"/>
              <a:ext cx="4698092" cy="738664"/>
              <a:chOff x="1532464" y="2246078"/>
              <a:chExt cx="4698092" cy="738664"/>
            </a:xfrm>
          </p:grpSpPr>
          <p:sp>
            <p:nvSpPr>
              <p:cNvPr id="27" name="TextBox 90"/>
              <p:cNvSpPr txBox="1"/>
              <p:nvPr/>
            </p:nvSpPr>
            <p:spPr>
              <a:xfrm>
                <a:off x="1532464" y="229224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6pPr>
                <a:lvl7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7pPr>
                <a:lvl8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8pPr>
                <a:lvl9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信息收集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91"/>
              <p:cNvSpPr txBox="1"/>
              <p:nvPr/>
            </p:nvSpPr>
            <p:spPr>
              <a:xfrm>
                <a:off x="2699792" y="2246078"/>
                <a:ext cx="35307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400" dirty="0">
                    <a:latin typeface="+mj-ea"/>
                    <a:ea typeface="+mj-ea"/>
                  </a:rPr>
                  <a:t>知己知彼，方能百战百胜。进行渗透测试的时候首先需要针对网站及个人进行信息收集。</a:t>
                </a:r>
                <a:endParaRPr lang="en-US" altLang="zh-CN" sz="14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386623" y="3798721"/>
            <a:ext cx="826543" cy="826543"/>
            <a:chOff x="5607753" y="3170764"/>
            <a:chExt cx="826543" cy="826543"/>
          </a:xfrm>
        </p:grpSpPr>
        <p:sp>
          <p:nvSpPr>
            <p:cNvPr id="30" name="椭圆 29"/>
            <p:cNvSpPr/>
            <p:nvPr/>
          </p:nvSpPr>
          <p:spPr>
            <a:xfrm>
              <a:off x="5607753" y="3170764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695406" y="3258417"/>
              <a:ext cx="651236" cy="651236"/>
            </a:xfrm>
            <a:prstGeom prst="ellipse">
              <a:avLst/>
            </a:prstGeom>
            <a:noFill/>
            <a:ln w="28575" cmpd="sng">
              <a:solidFill>
                <a:schemeClr val="accent2"/>
              </a:solidFill>
              <a:rou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2" name="TextBox 95"/>
            <p:cNvSpPr txBox="1"/>
            <p:nvPr/>
          </p:nvSpPr>
          <p:spPr>
            <a:xfrm>
              <a:off x="5771228" y="3200368"/>
              <a:ext cx="5164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/>
                <a:t>3</a:t>
              </a:r>
              <a:endParaRPr lang="zh-CN" altLang="en-US" sz="4400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07102" y="3954915"/>
            <a:ext cx="3771169" cy="523220"/>
            <a:chOff x="1528232" y="3326958"/>
            <a:chExt cx="3771169" cy="523220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1640985" y="3817703"/>
              <a:ext cx="3658416" cy="28336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1528232" y="3326958"/>
              <a:ext cx="3317889" cy="523220"/>
              <a:chOff x="1528232" y="3296478"/>
              <a:chExt cx="3317889" cy="523220"/>
            </a:xfrm>
          </p:grpSpPr>
          <p:sp>
            <p:nvSpPr>
              <p:cNvPr id="36" name="TextBox 99"/>
              <p:cNvSpPr txBox="1"/>
              <p:nvPr/>
            </p:nvSpPr>
            <p:spPr>
              <a:xfrm>
                <a:off x="1528232" y="334264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6pPr>
                <a:lvl7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7pPr>
                <a:lvl8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8pPr>
                <a:lvl9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挖掘利用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100"/>
              <p:cNvSpPr txBox="1"/>
              <p:nvPr/>
            </p:nvSpPr>
            <p:spPr>
              <a:xfrm>
                <a:off x="2699792" y="3296478"/>
                <a:ext cx="21463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400" dirty="0">
                    <a:latin typeface="+mj-ea"/>
                    <a:ea typeface="+mj-ea"/>
                  </a:rPr>
                  <a:t>这是渗透测试最主要的环节，挖掘并且利用漏洞</a:t>
                </a:r>
                <a:endParaRPr lang="en-US" altLang="zh-CN" sz="14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5141551" y="4928894"/>
            <a:ext cx="826543" cy="826543"/>
            <a:chOff x="4362681" y="4300937"/>
            <a:chExt cx="826543" cy="826543"/>
          </a:xfrm>
        </p:grpSpPr>
        <p:sp>
          <p:nvSpPr>
            <p:cNvPr id="39" name="椭圆 38"/>
            <p:cNvSpPr/>
            <p:nvPr/>
          </p:nvSpPr>
          <p:spPr>
            <a:xfrm>
              <a:off x="4362681" y="4300937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450334" y="4388590"/>
              <a:ext cx="651236" cy="651236"/>
            </a:xfrm>
            <a:prstGeom prst="ellipse">
              <a:avLst/>
            </a:prstGeom>
            <a:noFill/>
            <a:ln w="28575" cmpd="sng">
              <a:solidFill>
                <a:schemeClr val="accent2"/>
              </a:solidFill>
              <a:rou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1" name="TextBox 104"/>
            <p:cNvSpPr txBox="1"/>
            <p:nvPr/>
          </p:nvSpPr>
          <p:spPr>
            <a:xfrm>
              <a:off x="4526156" y="4330540"/>
              <a:ext cx="5164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/>
                <a:t>4</a:t>
              </a:r>
              <a:endParaRPr lang="zh-CN" altLang="en-US" sz="4400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07102" y="5110310"/>
            <a:ext cx="2834448" cy="738664"/>
            <a:chOff x="1528232" y="4482353"/>
            <a:chExt cx="2834448" cy="738664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1619672" y="4976211"/>
              <a:ext cx="2434657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1528232" y="4482353"/>
              <a:ext cx="2834448" cy="738664"/>
              <a:chOff x="1528232" y="4451873"/>
              <a:chExt cx="2834448" cy="738664"/>
            </a:xfrm>
          </p:grpSpPr>
          <p:sp>
            <p:nvSpPr>
              <p:cNvPr id="45" name="TextBox 108"/>
              <p:cNvSpPr txBox="1"/>
              <p:nvPr/>
            </p:nvSpPr>
            <p:spPr>
              <a:xfrm>
                <a:off x="1528232" y="4498039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6pPr>
                <a:lvl7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7pPr>
                <a:lvl8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8pPr>
                <a:lvl9pPr>
                  <a:buFont typeface="Arial" panose="02080604020202020204" pitchFamily="34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整理报告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109"/>
              <p:cNvSpPr txBox="1"/>
              <p:nvPr/>
            </p:nvSpPr>
            <p:spPr>
              <a:xfrm>
                <a:off x="2738191" y="4451873"/>
                <a:ext cx="162448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400" dirty="0">
                    <a:latin typeface="+mj-ea"/>
                    <a:ea typeface="+mj-ea"/>
                  </a:rPr>
                  <a:t>做完渗透测试，我们要根据情况整理报告。</a:t>
                </a:r>
                <a:endParaRPr lang="en-US" altLang="zh-CN" sz="1400" dirty="0">
                  <a:latin typeface="+mj-ea"/>
                  <a:ea typeface="+mj-ea"/>
                </a:endParaRPr>
              </a:p>
            </p:txBody>
          </p:sp>
        </p:grpSp>
      </p:grpSp>
      <p:cxnSp>
        <p:nvCxnSpPr>
          <p:cNvPr id="47" name="直接连接符 46"/>
          <p:cNvCxnSpPr/>
          <p:nvPr/>
        </p:nvCxnSpPr>
        <p:spPr>
          <a:xfrm>
            <a:off x="4924770" y="5751286"/>
            <a:ext cx="0" cy="747459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</a:ln>
          <a:effectLst>
            <a:glow rad="88900">
              <a:schemeClr val="accent1">
                <a:alpha val="30000"/>
              </a:schemeClr>
            </a:glow>
          </a:effectLst>
        </p:spPr>
      </p:cxnSp>
      <p:sp>
        <p:nvSpPr>
          <p:cNvPr id="48" name="文本框 47"/>
          <p:cNvSpPr txBox="1"/>
          <p:nvPr/>
        </p:nvSpPr>
        <p:spPr>
          <a:xfrm>
            <a:off x="4054592" y="522231"/>
            <a:ext cx="4082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渗透测试步骤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2591</Words>
  <Application>WPS 演示</Application>
  <PresentationFormat>宽屏</PresentationFormat>
  <Paragraphs>330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SimSun</vt:lpstr>
      <vt:lpstr>Wingdings</vt:lpstr>
      <vt:lpstr>思源黑体 CN Regular</vt:lpstr>
      <vt:lpstr>思源黑体 CN Medium</vt:lpstr>
      <vt:lpstr>Calibri</vt:lpstr>
      <vt:lpstr>方正兰亭中黑_GBK</vt:lpstr>
      <vt:lpstr>方正兰亭黑_GBK</vt:lpstr>
      <vt:lpstr>思源黑体 CN Normal</vt:lpstr>
      <vt:lpstr>Source Han Sans CN Medium</vt:lpstr>
      <vt:lpstr>微软雅黑</vt:lpstr>
      <vt:lpstr>Arial Unicode MS</vt:lpstr>
      <vt:lpstr>等线 Light</vt:lpstr>
      <vt:lpstr>Gubbi</vt:lpstr>
      <vt:lpstr>SimSun</vt:lpstr>
      <vt:lpstr>等线</vt:lpstr>
      <vt:lpstr>DejaVu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vulkey</dc:creator>
  <cp:lastModifiedBy>evilkey</cp:lastModifiedBy>
  <cp:revision>77</cp:revision>
  <dcterms:created xsi:type="dcterms:W3CDTF">2018-07-26T02:23:54Z</dcterms:created>
  <dcterms:modified xsi:type="dcterms:W3CDTF">2018-07-26T02:23:54Z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