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p:nvPr>
            <p:ph type="sldImg"/>
          </p:nvPr>
        </p:nvSpPr>
        <p:spPr>
          <a:xfrm>
            <a:off x="1143000" y="685800"/>
            <a:ext cx="4572000" cy="3429000"/>
          </a:xfrm>
          <a:prstGeom prst="rect">
            <a:avLst/>
          </a:prstGeom>
        </p:spPr>
        <p:txBody>
          <a:bodyPr/>
          <a:lstStyle/>
          <a:p>
            <a:pPr/>
          </a:p>
        </p:txBody>
      </p:sp>
      <p:sp>
        <p:nvSpPr>
          <p:cNvPr id="114" name="Shape 11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a:r>
              <a:t>Boolean-based blind SQL injection</a:t>
            </a:r>
            <a:r>
              <a:t>（布尔型注入）</a:t>
            </a:r>
          </a:p>
          <a:p>
            <a:pPr/>
          </a:p>
          <a:p>
            <a:pPr/>
            <a:r>
              <a:t>Error-based SQL injection</a:t>
            </a:r>
            <a:r>
              <a:t>（报错型注入）</a:t>
            </a:r>
          </a:p>
          <a:p>
            <a:pPr/>
          </a:p>
          <a:p>
            <a:pPr/>
            <a:r>
              <a:t>UNION query SQL injection</a:t>
            </a:r>
            <a:r>
              <a:t>（可联合查询注入）</a:t>
            </a:r>
          </a:p>
          <a:p>
            <a:pPr/>
          </a:p>
          <a:p>
            <a:pPr/>
            <a:r>
              <a:t>Stacked queries SQL injection</a:t>
            </a:r>
            <a:r>
              <a:t>（可多语句查询注入）</a:t>
            </a:r>
          </a:p>
          <a:p>
            <a:pPr/>
          </a:p>
          <a:p>
            <a:pPr/>
            <a:r>
              <a:t>Time-based blind SQL injection</a:t>
            </a:r>
            <a:r>
              <a:t>（基于时间延迟注入）</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幻灯片">
    <p:spTree>
      <p:nvGrpSpPr>
        <p:cNvPr id="1" name=""/>
        <p:cNvGrpSpPr/>
        <p:nvPr/>
      </p:nvGrpSpPr>
      <p:grpSpPr>
        <a:xfrm>
          <a:off x="0" y="0"/>
          <a:ext cx="0" cy="0"/>
          <a:chOff x="0" y="0"/>
          <a:chExt cx="0" cy="0"/>
        </a:xfrm>
      </p:grpSpPr>
      <p:sp>
        <p:nvSpPr>
          <p:cNvPr id="15" name="标题文本"/>
          <p:cNvSpPr txBox="1"/>
          <p:nvPr>
            <p:ph type="title"/>
          </p:nvPr>
        </p:nvSpPr>
        <p:spPr>
          <a:xfrm>
            <a:off x="1524000" y="1122362"/>
            <a:ext cx="9144000" cy="2387601"/>
          </a:xfrm>
          <a:prstGeom prst="rect">
            <a:avLst/>
          </a:prstGeom>
        </p:spPr>
        <p:txBody>
          <a:bodyPr anchor="b"/>
          <a:lstStyle>
            <a:lvl1pPr algn="ctr">
              <a:defRPr sz="6000"/>
            </a:lvl1pPr>
          </a:lstStyle>
          <a:p>
            <a:pPr/>
            <a:r>
              <a:t>标题文本</a:t>
            </a:r>
          </a:p>
        </p:txBody>
      </p:sp>
      <p:sp>
        <p:nvSpPr>
          <p:cNvPr id="16" name="正文级别 1…"/>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1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字">
    <p:spTree>
      <p:nvGrpSpPr>
        <p:cNvPr id="1" name=""/>
        <p:cNvGrpSpPr/>
        <p:nvPr/>
      </p:nvGrpSpPr>
      <p:grpSpPr>
        <a:xfrm>
          <a:off x="0" y="0"/>
          <a:ext cx="0" cy="0"/>
          <a:chOff x="0" y="0"/>
          <a:chExt cx="0" cy="0"/>
        </a:xfrm>
      </p:grpSpPr>
      <p:sp>
        <p:nvSpPr>
          <p:cNvPr id="96" name="标题文本"/>
          <p:cNvSpPr txBox="1"/>
          <p:nvPr>
            <p:ph type="title"/>
          </p:nvPr>
        </p:nvSpPr>
        <p:spPr>
          <a:prstGeom prst="rect">
            <a:avLst/>
          </a:prstGeom>
        </p:spPr>
        <p:txBody>
          <a:bodyPr/>
          <a:lstStyle/>
          <a:p>
            <a:pPr/>
            <a:r>
              <a:t>标题文本</a:t>
            </a:r>
          </a:p>
        </p:txBody>
      </p:sp>
      <p:sp>
        <p:nvSpPr>
          <p:cNvPr id="9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9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竖排标题与文本">
    <p:spTree>
      <p:nvGrpSpPr>
        <p:cNvPr id="1" name=""/>
        <p:cNvGrpSpPr/>
        <p:nvPr/>
      </p:nvGrpSpPr>
      <p:grpSpPr>
        <a:xfrm>
          <a:off x="0" y="0"/>
          <a:ext cx="0" cy="0"/>
          <a:chOff x="0" y="0"/>
          <a:chExt cx="0" cy="0"/>
        </a:xfrm>
      </p:grpSpPr>
      <p:sp>
        <p:nvSpPr>
          <p:cNvPr id="105" name="标题文本"/>
          <p:cNvSpPr txBox="1"/>
          <p:nvPr>
            <p:ph type="title"/>
          </p:nvPr>
        </p:nvSpPr>
        <p:spPr>
          <a:xfrm>
            <a:off x="8724900" y="365125"/>
            <a:ext cx="2628900" cy="5811838"/>
          </a:xfrm>
          <a:prstGeom prst="rect">
            <a:avLst/>
          </a:prstGeom>
        </p:spPr>
        <p:txBody>
          <a:bodyPr/>
          <a:lstStyle/>
          <a:p>
            <a:pPr/>
            <a:r>
              <a:t>标题文本</a:t>
            </a:r>
          </a:p>
        </p:txBody>
      </p:sp>
      <p:sp>
        <p:nvSpPr>
          <p:cNvPr id="106" name="正文级别 1…"/>
          <p:cNvSpPr txBox="1"/>
          <p:nvPr>
            <p:ph type="body" idx="1"/>
          </p:nvPr>
        </p:nvSpPr>
        <p:spPr>
          <a:xfrm>
            <a:off x="838200" y="365125"/>
            <a:ext cx="7734300" cy="58118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0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4" name="标题文本"/>
          <p:cNvSpPr txBox="1"/>
          <p:nvPr>
            <p:ph type="title"/>
          </p:nvPr>
        </p:nvSpPr>
        <p:spPr>
          <a:prstGeom prst="rect">
            <a:avLst/>
          </a:prstGeom>
        </p:spPr>
        <p:txBody>
          <a:bodyPr/>
          <a:lstStyle/>
          <a:p>
            <a:pPr/>
            <a:r>
              <a:t>标题文本</a:t>
            </a:r>
          </a:p>
        </p:txBody>
      </p:sp>
      <p:sp>
        <p:nvSpPr>
          <p:cNvPr id="25"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33" name="标题文本"/>
          <p:cNvSpPr txBox="1"/>
          <p:nvPr>
            <p:ph type="title"/>
          </p:nvPr>
        </p:nvSpPr>
        <p:spPr>
          <a:xfrm>
            <a:off x="831850" y="1709738"/>
            <a:ext cx="10515600" cy="2852737"/>
          </a:xfrm>
          <a:prstGeom prst="rect">
            <a:avLst/>
          </a:prstGeom>
        </p:spPr>
        <p:txBody>
          <a:bodyPr anchor="b"/>
          <a:lstStyle>
            <a:lvl1pPr>
              <a:defRPr sz="6000"/>
            </a:lvl1pPr>
          </a:lstStyle>
          <a:p>
            <a:pPr/>
            <a:r>
              <a:t>标题文本</a:t>
            </a:r>
          </a:p>
        </p:txBody>
      </p:sp>
      <p:sp>
        <p:nvSpPr>
          <p:cNvPr id="34" name="正文级别 1…"/>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3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42" name="标题文本"/>
          <p:cNvSpPr txBox="1"/>
          <p:nvPr>
            <p:ph type="title"/>
          </p:nvPr>
        </p:nvSpPr>
        <p:spPr>
          <a:prstGeom prst="rect">
            <a:avLst/>
          </a:prstGeom>
        </p:spPr>
        <p:txBody>
          <a:bodyPr/>
          <a:lstStyle/>
          <a:p>
            <a:pPr/>
            <a:r>
              <a:t>标题文本</a:t>
            </a:r>
          </a:p>
        </p:txBody>
      </p:sp>
      <p:sp>
        <p:nvSpPr>
          <p:cNvPr id="43" name="正文级别 1…"/>
          <p:cNvSpPr txBox="1"/>
          <p:nvPr>
            <p:ph type="body" sz="half" idx="1"/>
          </p:nvPr>
        </p:nvSpPr>
        <p:spPr>
          <a:xfrm>
            <a:off x="838200" y="1825625"/>
            <a:ext cx="5181600" cy="43513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4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51" name="标题文本"/>
          <p:cNvSpPr txBox="1"/>
          <p:nvPr>
            <p:ph type="title"/>
          </p:nvPr>
        </p:nvSpPr>
        <p:spPr>
          <a:xfrm>
            <a:off x="839787" y="365125"/>
            <a:ext cx="10515601" cy="1325563"/>
          </a:xfrm>
          <a:prstGeom prst="rect">
            <a:avLst/>
          </a:prstGeom>
        </p:spPr>
        <p:txBody>
          <a:bodyPr/>
          <a:lstStyle/>
          <a:p>
            <a:pPr/>
            <a:r>
              <a:t>标题文本</a:t>
            </a:r>
          </a:p>
        </p:txBody>
      </p:sp>
      <p:sp>
        <p:nvSpPr>
          <p:cNvPr id="52" name="正文级别 1…"/>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正文级别 1</a:t>
            </a:r>
          </a:p>
          <a:p>
            <a:pPr lvl="1"/>
            <a:r>
              <a:t>正文级别 2</a:t>
            </a:r>
          </a:p>
          <a:p>
            <a:pPr lvl="2"/>
            <a:r>
              <a:t>正文级别 3</a:t>
            </a:r>
          </a:p>
          <a:p>
            <a:pPr lvl="3"/>
            <a:r>
              <a:t>正文级别 4</a:t>
            </a:r>
          </a:p>
          <a:p>
            <a:pPr lvl="4"/>
            <a:r>
              <a:t>正文级别 5</a:t>
            </a:r>
          </a:p>
        </p:txBody>
      </p:sp>
      <p:sp>
        <p:nvSpPr>
          <p:cNvPr id="53" name="文本占位符 4"/>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61" name="标题文本"/>
          <p:cNvSpPr txBox="1"/>
          <p:nvPr>
            <p:ph type="title"/>
          </p:nvPr>
        </p:nvSpPr>
        <p:spPr>
          <a:prstGeom prst="rect">
            <a:avLst/>
          </a:prstGeom>
        </p:spPr>
        <p:txBody>
          <a:bodyPr/>
          <a:lstStyle/>
          <a:p>
            <a:pPr/>
            <a:r>
              <a:t>标题文本</a:t>
            </a:r>
          </a:p>
        </p:txBody>
      </p:sp>
      <p:sp>
        <p:nvSpPr>
          <p:cNvPr id="6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6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spTree>
      <p:nvGrpSpPr>
        <p:cNvPr id="1" name=""/>
        <p:cNvGrpSpPr/>
        <p:nvPr/>
      </p:nvGrpSpPr>
      <p:grpSpPr>
        <a:xfrm>
          <a:off x="0" y="0"/>
          <a:ext cx="0" cy="0"/>
          <a:chOff x="0" y="0"/>
          <a:chExt cx="0" cy="0"/>
        </a:xfrm>
      </p:grpSpPr>
      <p:sp>
        <p:nvSpPr>
          <p:cNvPr id="76" name="标题文本"/>
          <p:cNvSpPr txBox="1"/>
          <p:nvPr>
            <p:ph type="title"/>
          </p:nvPr>
        </p:nvSpPr>
        <p:spPr>
          <a:xfrm>
            <a:off x="839787" y="457200"/>
            <a:ext cx="3932239" cy="1600200"/>
          </a:xfrm>
          <a:prstGeom prst="rect">
            <a:avLst/>
          </a:prstGeom>
        </p:spPr>
        <p:txBody>
          <a:bodyPr anchor="b"/>
          <a:lstStyle>
            <a:lvl1pPr>
              <a:defRPr sz="3200"/>
            </a:lvl1pPr>
          </a:lstStyle>
          <a:p>
            <a:pPr/>
            <a:r>
              <a:t>标题文本</a:t>
            </a:r>
          </a:p>
        </p:txBody>
      </p:sp>
      <p:sp>
        <p:nvSpPr>
          <p:cNvPr id="77" name="正文级别 1…"/>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正文级别 1</a:t>
            </a:r>
          </a:p>
          <a:p>
            <a:pPr lvl="1"/>
            <a:r>
              <a:t>正文级别 2</a:t>
            </a:r>
          </a:p>
          <a:p>
            <a:pPr lvl="2"/>
            <a:r>
              <a:t>正文级别 3</a:t>
            </a:r>
          </a:p>
          <a:p>
            <a:pPr lvl="3"/>
            <a:r>
              <a:t>正文级别 4</a:t>
            </a:r>
          </a:p>
          <a:p>
            <a:pPr lvl="4"/>
            <a:r>
              <a:t>正文级别 5</a:t>
            </a:r>
          </a:p>
        </p:txBody>
      </p:sp>
      <p:sp>
        <p:nvSpPr>
          <p:cNvPr id="78" name="文本占位符 3"/>
          <p:cNvSpPr/>
          <p:nvPr>
            <p:ph type="body" sz="quarter" idx="13"/>
          </p:nvPr>
        </p:nvSpPr>
        <p:spPr>
          <a:xfrm>
            <a:off x="839787" y="2057400"/>
            <a:ext cx="3932238" cy="3811588"/>
          </a:xfrm>
          <a:prstGeom prst="rect">
            <a:avLst/>
          </a:prstGeom>
        </p:spPr>
        <p:txBody>
          <a:bodyPr/>
          <a:lstStyle/>
          <a:p>
            <a:pPr marL="0" indent="0">
              <a:buSzTx/>
              <a:buFontTx/>
              <a:buNone/>
              <a:defRPr sz="1600"/>
            </a:pPr>
          </a:p>
        </p:txBody>
      </p:sp>
      <p:sp>
        <p:nvSpPr>
          <p:cNvPr id="7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86" name="标题文本"/>
          <p:cNvSpPr txBox="1"/>
          <p:nvPr>
            <p:ph type="title"/>
          </p:nvPr>
        </p:nvSpPr>
        <p:spPr>
          <a:xfrm>
            <a:off x="839787" y="457200"/>
            <a:ext cx="3932239" cy="1600200"/>
          </a:xfrm>
          <a:prstGeom prst="rect">
            <a:avLst/>
          </a:prstGeom>
        </p:spPr>
        <p:txBody>
          <a:bodyPr anchor="b"/>
          <a:lstStyle>
            <a:lvl1pPr>
              <a:defRPr sz="3200"/>
            </a:lvl1pPr>
          </a:lstStyle>
          <a:p>
            <a:pPr/>
            <a:r>
              <a:t>标题文本</a:t>
            </a:r>
          </a:p>
        </p:txBody>
      </p:sp>
      <p:sp>
        <p:nvSpPr>
          <p:cNvPr id="87" name="图片占位符 2"/>
          <p:cNvSpPr/>
          <p:nvPr>
            <p:ph type="pic" sz="half" idx="13"/>
          </p:nvPr>
        </p:nvSpPr>
        <p:spPr>
          <a:xfrm>
            <a:off x="5183187" y="987425"/>
            <a:ext cx="6172201" cy="4873625"/>
          </a:xfrm>
          <a:prstGeom prst="rect">
            <a:avLst/>
          </a:prstGeom>
        </p:spPr>
        <p:txBody>
          <a:bodyPr lIns="91439" rIns="91439">
            <a:noAutofit/>
          </a:bodyPr>
          <a:lstStyle/>
          <a:p>
            <a:pPr/>
          </a:p>
        </p:txBody>
      </p:sp>
      <p:sp>
        <p:nvSpPr>
          <p:cNvPr id="88" name="正文级别 1…"/>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正文级别 1</a:t>
            </a:r>
          </a:p>
          <a:p>
            <a:pPr lvl="1"/>
            <a:r>
              <a:t>正文级别 2</a:t>
            </a:r>
          </a:p>
          <a:p>
            <a:pPr lvl="2"/>
            <a:r>
              <a:t>正文级别 3</a:t>
            </a:r>
          </a:p>
          <a:p>
            <a:pPr lvl="3"/>
            <a:r>
              <a:t>正文级别 4</a:t>
            </a:r>
          </a:p>
          <a:p>
            <a:pPr lvl="4"/>
            <a:r>
              <a:t>正文级别 5</a:t>
            </a:r>
          </a:p>
        </p:txBody>
      </p:sp>
      <p:sp>
        <p:nvSpPr>
          <p:cNvPr id="8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p:bgPr>
    </p:bg>
    <p:spTree>
      <p:nvGrpSpPr>
        <p:cNvPr id="1" name=""/>
        <p:cNvGrpSpPr/>
        <p:nvPr/>
      </p:nvGrpSpPr>
      <p:grpSpPr>
        <a:xfrm>
          <a:off x="0" y="0"/>
          <a:ext cx="0" cy="0"/>
          <a:chOff x="0" y="0"/>
          <a:chExt cx="0" cy="0"/>
        </a:xfrm>
      </p:grpSpPr>
      <p:pic>
        <p:nvPicPr>
          <p:cNvPr id="2" name="图片 7" descr="图片 7"/>
          <p:cNvPicPr>
            <a:picLocks noChangeAspect="1"/>
          </p:cNvPicPr>
          <p:nvPr/>
        </p:nvPicPr>
        <p:blipFill>
          <a:blip r:embed="rId2">
            <a:extLst/>
          </a:blip>
          <a:stretch>
            <a:fillRect/>
          </a:stretch>
        </p:blipFill>
        <p:spPr>
          <a:xfrm>
            <a:off x="330557" y="200115"/>
            <a:ext cx="2053031" cy="575479"/>
          </a:xfrm>
          <a:prstGeom prst="rect">
            <a:avLst/>
          </a:prstGeom>
          <a:ln w="12700">
            <a:miter lim="400000"/>
          </a:ln>
        </p:spPr>
      </p:pic>
      <p:pic>
        <p:nvPicPr>
          <p:cNvPr id="3" name="图形 23" descr="图形 23"/>
          <p:cNvPicPr>
            <a:picLocks noChangeAspect="1"/>
          </p:cNvPicPr>
          <p:nvPr/>
        </p:nvPicPr>
        <p:blipFill>
          <a:blip r:embed="rId3">
            <a:extLst/>
          </a:blip>
          <a:stretch>
            <a:fillRect/>
          </a:stretch>
        </p:blipFill>
        <p:spPr>
          <a:xfrm>
            <a:off x="9276940" y="5724731"/>
            <a:ext cx="914401" cy="914401"/>
          </a:xfrm>
          <a:prstGeom prst="rect">
            <a:avLst/>
          </a:prstGeom>
          <a:ln w="12700">
            <a:miter lim="400000"/>
          </a:ln>
        </p:spPr>
      </p:pic>
      <p:sp>
        <p:nvSpPr>
          <p:cNvPr id="4" name="文本框 24"/>
          <p:cNvSpPr txBox="1"/>
          <p:nvPr/>
        </p:nvSpPr>
        <p:spPr>
          <a:xfrm>
            <a:off x="10162157" y="5939776"/>
            <a:ext cx="169585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002060"/>
                </a:solidFill>
                <a:latin typeface="思源黑体 CN Regular"/>
                <a:ea typeface="思源黑体 CN Regular"/>
                <a:cs typeface="思源黑体 CN Regular"/>
                <a:sym typeface="思源黑体 CN Regular"/>
              </a:defRPr>
            </a:lvl1pPr>
          </a:lstStyle>
          <a:p>
            <a:pPr/>
            <a:r>
              <a:t>洞察安全</a:t>
            </a:r>
          </a:p>
        </p:txBody>
      </p:sp>
      <p:pic>
        <p:nvPicPr>
          <p:cNvPr id="5" name="Grafik 27" descr="Grafik 27"/>
          <p:cNvPicPr>
            <a:picLocks noChangeAspect="1"/>
          </p:cNvPicPr>
          <p:nvPr/>
        </p:nvPicPr>
        <p:blipFill>
          <a:blip r:embed="rId4">
            <a:extLst/>
          </a:blip>
          <a:stretch>
            <a:fillRect/>
          </a:stretch>
        </p:blipFill>
        <p:spPr>
          <a:xfrm rot="3190289">
            <a:off x="669407" y="4602134"/>
            <a:ext cx="1698968" cy="1696917"/>
          </a:xfrm>
          <a:prstGeom prst="rect">
            <a:avLst/>
          </a:prstGeom>
          <a:ln w="12700">
            <a:miter lim="400000"/>
          </a:ln>
          <a:effectLst>
            <a:reflection blurRad="0" stA="100000" stPos="0" endA="0" endPos="40000" dist="0" dir="5400000" fadeDir="5400000" sx="100000" sy="-100000" kx="0" ky="0" algn="bl" rotWithShape="0"/>
          </a:effectLst>
        </p:spPr>
      </p:pic>
      <p:sp>
        <p:nvSpPr>
          <p:cNvPr id="6" name="标题文本"/>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标题文本</a:t>
            </a:r>
          </a:p>
        </p:txBody>
      </p:sp>
      <p:sp>
        <p:nvSpPr>
          <p:cNvPr id="7" name="正文级别 1…"/>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8" name="幻灯片编号"/>
          <p:cNvSpPr txBox="1"/>
          <p:nvPr>
            <p:ph type="sldNum" sz="quarter" idx="2"/>
          </p:nvPr>
        </p:nvSpPr>
        <p:spPr>
          <a:xfrm>
            <a:off x="8610600" y="6356350"/>
            <a:ext cx="358413" cy="370840"/>
          </a:xfrm>
          <a:prstGeom prst="rect">
            <a:avLst/>
          </a:prstGeom>
          <a:ln w="12700">
            <a:miter lim="400000"/>
          </a:ln>
        </p:spPr>
        <p:txBody>
          <a:bodyPr wrap="none" lIns="45719" rIns="45719">
            <a:spAutoFit/>
          </a:body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等线"/>
        </a:defRPr>
      </a:lvl1pPr>
      <a:lvl2pPr marL="0" marR="0" indent="45720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等线"/>
        </a:defRPr>
      </a:lvl2pPr>
      <a:lvl3pPr marL="0" marR="0" indent="91440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等线"/>
        </a:defRPr>
      </a:lvl3pPr>
      <a:lvl4pPr marL="0" marR="0" indent="137160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等线"/>
        </a:defRPr>
      </a:lvl4pPr>
      <a:lvl5pPr marL="0" marR="0" indent="182880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等线"/>
        </a:defRPr>
      </a:lvl5pPr>
      <a:lvl6pPr marL="0" marR="0" indent="228600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等线"/>
        </a:defRPr>
      </a:lvl6pPr>
      <a:lvl7pPr marL="0" marR="0" indent="274320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等线"/>
        </a:defRPr>
      </a:lvl7pPr>
      <a:lvl8pPr marL="0" marR="0" indent="320040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等线"/>
        </a:defRPr>
      </a:lvl8pPr>
      <a:lvl9pPr marL="0" marR="0" indent="365760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等线"/>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4.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5.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7.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8.png"/><Relationship Id="rId3" Type="http://schemas.openxmlformats.org/officeDocument/2006/relationships/image" Target="../media/image39.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文本框 3"/>
          <p:cNvSpPr txBox="1"/>
          <p:nvPr/>
        </p:nvSpPr>
        <p:spPr>
          <a:xfrm>
            <a:off x="3740020" y="2396709"/>
            <a:ext cx="4711960"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4000">
                <a:solidFill>
                  <a:srgbClr val="FFFFFF"/>
                </a:solidFill>
                <a:latin typeface="思源黑体 CN Regular"/>
                <a:ea typeface="思源黑体 CN Regular"/>
                <a:cs typeface="思源黑体 CN Regular"/>
                <a:sym typeface="思源黑体 CN Regular"/>
              </a:defRPr>
            </a:pPr>
            <a:r>
              <a:t>WEB安全-</a:t>
            </a:r>
            <a:r>
              <a:t>兵器剖析</a:t>
            </a:r>
          </a:p>
        </p:txBody>
      </p:sp>
      <p:sp>
        <p:nvSpPr>
          <p:cNvPr id="117" name="文本框 6"/>
          <p:cNvSpPr txBox="1"/>
          <p:nvPr/>
        </p:nvSpPr>
        <p:spPr>
          <a:xfrm>
            <a:off x="5078964" y="3132364"/>
            <a:ext cx="2034072"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思源黑体 CN Medium"/>
                <a:ea typeface="思源黑体 CN Medium"/>
                <a:cs typeface="思源黑体 CN Medium"/>
                <a:sym typeface="思源黑体 CN Medium"/>
              </a:defRPr>
            </a:pPr>
            <a:r>
              <a:t>@key 2017.0</a:t>
            </a:r>
            <a:r>
              <a:t>9.</a:t>
            </a:r>
            <a:r>
              <a:t>10</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文本框 3"/>
          <p:cNvSpPr txBox="1"/>
          <p:nvPr/>
        </p:nvSpPr>
        <p:spPr>
          <a:xfrm>
            <a:off x="3735067" y="442594"/>
            <a:ext cx="4721866"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万能的BurpSuite</a:t>
            </a:r>
          </a:p>
        </p:txBody>
      </p:sp>
      <p:sp>
        <p:nvSpPr>
          <p:cNvPr id="247" name="What is the proxy"/>
          <p:cNvSpPr txBox="1"/>
          <p:nvPr/>
        </p:nvSpPr>
        <p:spPr>
          <a:xfrm>
            <a:off x="5151426" y="1554480"/>
            <a:ext cx="1889148" cy="3898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What is the proxy</a:t>
            </a:r>
          </a:p>
        </p:txBody>
      </p:sp>
      <p:sp>
        <p:nvSpPr>
          <p:cNvPr id="248" name="正方形"/>
          <p:cNvSpPr/>
          <p:nvPr/>
        </p:nvSpPr>
        <p:spPr>
          <a:xfrm>
            <a:off x="5461000" y="4965065"/>
            <a:ext cx="1270000" cy="1270001"/>
          </a:xfrm>
          <a:prstGeom prst="rect">
            <a:avLst/>
          </a:prstGeom>
          <a:ln w="25400">
            <a:solidFill>
              <a:srgbClr val="FFFFFF"/>
            </a:solidFill>
            <a:miter lim="400000"/>
          </a:ln>
        </p:spPr>
        <p:txBody>
          <a:bodyPr lIns="45719" rIns="45719" anchor="ctr"/>
          <a:lstStyle/>
          <a:p>
            <a:pPr/>
          </a:p>
        </p:txBody>
      </p:sp>
      <p:sp>
        <p:nvSpPr>
          <p:cNvPr id="249" name="正方形"/>
          <p:cNvSpPr/>
          <p:nvPr/>
        </p:nvSpPr>
        <p:spPr>
          <a:xfrm>
            <a:off x="1772890" y="2794000"/>
            <a:ext cx="1270001" cy="1270000"/>
          </a:xfrm>
          <a:prstGeom prst="rect">
            <a:avLst/>
          </a:prstGeom>
          <a:ln w="25400">
            <a:solidFill>
              <a:srgbClr val="FFFFFF"/>
            </a:solidFill>
            <a:miter lim="400000"/>
          </a:ln>
        </p:spPr>
        <p:txBody>
          <a:bodyPr lIns="45719" rIns="45719" anchor="ctr"/>
          <a:lstStyle/>
          <a:p>
            <a:pPr/>
          </a:p>
        </p:txBody>
      </p:sp>
      <p:sp>
        <p:nvSpPr>
          <p:cNvPr id="250" name="正方形"/>
          <p:cNvSpPr/>
          <p:nvPr/>
        </p:nvSpPr>
        <p:spPr>
          <a:xfrm>
            <a:off x="9099140" y="2794000"/>
            <a:ext cx="1270001" cy="1270000"/>
          </a:xfrm>
          <a:prstGeom prst="rect">
            <a:avLst/>
          </a:prstGeom>
          <a:ln w="25400">
            <a:solidFill>
              <a:srgbClr val="FFFFFF"/>
            </a:solidFill>
            <a:miter lim="400000"/>
          </a:ln>
        </p:spPr>
        <p:txBody>
          <a:bodyPr lIns="45719" rIns="45719" anchor="ctr"/>
          <a:lstStyle/>
          <a:p>
            <a:pPr/>
          </a:p>
        </p:txBody>
      </p:sp>
      <p:sp>
        <p:nvSpPr>
          <p:cNvPr id="251" name="proxy"/>
          <p:cNvSpPr txBox="1"/>
          <p:nvPr/>
        </p:nvSpPr>
        <p:spPr>
          <a:xfrm>
            <a:off x="5764430" y="5414645"/>
            <a:ext cx="66314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proxy</a:t>
            </a:r>
          </a:p>
        </p:txBody>
      </p:sp>
      <p:sp>
        <p:nvSpPr>
          <p:cNvPr id="252" name="客户端"/>
          <p:cNvSpPr txBox="1"/>
          <p:nvPr/>
        </p:nvSpPr>
        <p:spPr>
          <a:xfrm>
            <a:off x="2012920" y="3224529"/>
            <a:ext cx="7899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客户端</a:t>
            </a:r>
          </a:p>
        </p:txBody>
      </p:sp>
      <p:sp>
        <p:nvSpPr>
          <p:cNvPr id="253" name="服务器"/>
          <p:cNvSpPr txBox="1"/>
          <p:nvPr/>
        </p:nvSpPr>
        <p:spPr>
          <a:xfrm>
            <a:off x="9339171" y="3224529"/>
            <a:ext cx="7899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服务器</a:t>
            </a:r>
          </a:p>
        </p:txBody>
      </p:sp>
      <p:sp>
        <p:nvSpPr>
          <p:cNvPr id="254" name="线条"/>
          <p:cNvSpPr/>
          <p:nvPr/>
        </p:nvSpPr>
        <p:spPr>
          <a:xfrm>
            <a:off x="3022600" y="3429000"/>
            <a:ext cx="6096832" cy="0"/>
          </a:xfrm>
          <a:prstGeom prst="line">
            <a:avLst/>
          </a:prstGeom>
          <a:ln w="25400">
            <a:solidFill>
              <a:srgbClr val="FFFFFF"/>
            </a:solidFill>
            <a:miter/>
          </a:ln>
        </p:spPr>
        <p:txBody>
          <a:bodyPr lIns="45719" rIns="45719"/>
          <a:lstStyle/>
          <a:p>
            <a:pPr/>
          </a:p>
        </p:txBody>
      </p:sp>
      <p:sp>
        <p:nvSpPr>
          <p:cNvPr id="255" name="正常请求"/>
          <p:cNvSpPr txBox="1"/>
          <p:nvPr/>
        </p:nvSpPr>
        <p:spPr>
          <a:xfrm>
            <a:off x="5586729" y="2957829"/>
            <a:ext cx="1031241" cy="421641"/>
          </a:xfrm>
          <a:prstGeom prst="rect">
            <a:avLst/>
          </a:prstGeom>
          <a:ln w="12700">
            <a:solidFill>
              <a:srgbClr val="FFFFFF"/>
            </a:solidFill>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正常请求</a:t>
            </a:r>
          </a:p>
        </p:txBody>
      </p:sp>
      <p:sp>
        <p:nvSpPr>
          <p:cNvPr id="256" name="线条"/>
          <p:cNvSpPr/>
          <p:nvPr/>
        </p:nvSpPr>
        <p:spPr>
          <a:xfrm>
            <a:off x="2396876" y="4065488"/>
            <a:ext cx="3052603" cy="1546424"/>
          </a:xfrm>
          <a:prstGeom prst="line">
            <a:avLst/>
          </a:prstGeom>
          <a:ln w="25400">
            <a:solidFill>
              <a:srgbClr val="FFFFFF"/>
            </a:solidFill>
            <a:miter/>
          </a:ln>
        </p:spPr>
        <p:txBody>
          <a:bodyPr lIns="45719" rIns="45719"/>
          <a:lstStyle/>
          <a:p>
            <a:pPr/>
          </a:p>
        </p:txBody>
      </p:sp>
      <p:sp>
        <p:nvSpPr>
          <p:cNvPr id="257" name="线条"/>
          <p:cNvSpPr/>
          <p:nvPr/>
        </p:nvSpPr>
        <p:spPr>
          <a:xfrm flipH="1">
            <a:off x="6742580" y="4065451"/>
            <a:ext cx="3098768" cy="1546516"/>
          </a:xfrm>
          <a:prstGeom prst="line">
            <a:avLst/>
          </a:prstGeom>
          <a:ln w="25400">
            <a:solidFill>
              <a:srgbClr val="FFFFFF"/>
            </a:solidFill>
            <a:miter/>
          </a:ln>
        </p:spPr>
        <p:txBody>
          <a:bodyPr lIns="45719" rIns="45719"/>
          <a:lstStyle/>
          <a:p>
            <a:pPr/>
          </a:p>
        </p:txBody>
      </p:sp>
      <p:sp>
        <p:nvSpPr>
          <p:cNvPr id="258" name="proxy请求"/>
          <p:cNvSpPr txBox="1"/>
          <p:nvPr/>
        </p:nvSpPr>
        <p:spPr>
          <a:xfrm>
            <a:off x="2830829" y="4907065"/>
            <a:ext cx="1133040" cy="421641"/>
          </a:xfrm>
          <a:prstGeom prst="rect">
            <a:avLst/>
          </a:prstGeom>
          <a:ln w="12700">
            <a:solidFill>
              <a:srgbClr val="FFFFFF"/>
            </a:solidFill>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proxy请求</a:t>
            </a:r>
          </a:p>
        </p:txBody>
      </p:sp>
      <p:sp>
        <p:nvSpPr>
          <p:cNvPr id="259" name="proxy请求"/>
          <p:cNvSpPr txBox="1"/>
          <p:nvPr/>
        </p:nvSpPr>
        <p:spPr>
          <a:xfrm>
            <a:off x="8228131" y="4907065"/>
            <a:ext cx="1133040" cy="421641"/>
          </a:xfrm>
          <a:prstGeom prst="rect">
            <a:avLst/>
          </a:prstGeom>
          <a:ln w="12700">
            <a:solidFill>
              <a:srgbClr val="FFFFFF"/>
            </a:solidFill>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proxy请求</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文本框 3"/>
          <p:cNvSpPr txBox="1"/>
          <p:nvPr/>
        </p:nvSpPr>
        <p:spPr>
          <a:xfrm>
            <a:off x="3735067" y="442594"/>
            <a:ext cx="4721866"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万能的BurpSuite</a:t>
            </a:r>
          </a:p>
        </p:txBody>
      </p:sp>
      <p:sp>
        <p:nvSpPr>
          <p:cNvPr id="262" name="拦截代理（Proxy），你可以检查和更改浏览器与目标应用程序间的流量；…"/>
          <p:cNvSpPr txBox="1"/>
          <p:nvPr/>
        </p:nvSpPr>
        <p:spPr>
          <a:xfrm>
            <a:off x="1115914" y="2494279"/>
            <a:ext cx="10358933" cy="2631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defRPr>
            </a:pPr>
            <a:r>
              <a:t>拦截代理（Proxy），你可以检查和更改浏览器与目标应用程序间的流量；</a:t>
            </a:r>
          </a:p>
          <a:p>
            <a:pPr>
              <a:defRPr>
                <a:solidFill>
                  <a:srgbClr val="FFFFFF"/>
                </a:solidFill>
              </a:defRPr>
            </a:pPr>
            <a:r>
              <a:t>可感知应用程序的网络爬虫（Spider），它能完整的枚举应用程序的内容和功能；</a:t>
            </a:r>
          </a:p>
          <a:p>
            <a:pPr>
              <a:defRPr>
                <a:solidFill>
                  <a:srgbClr val="FFFFFF"/>
                </a:solidFill>
              </a:defRPr>
            </a:pPr>
            <a:r>
              <a:t>高级扫描器，执行后它能自动地发现web应用程序的安全漏洞；</a:t>
            </a:r>
          </a:p>
          <a:p>
            <a:pPr>
              <a:defRPr>
                <a:solidFill>
                  <a:srgbClr val="FFFFFF"/>
                </a:solidFill>
              </a:defRPr>
            </a:pPr>
            <a:r>
              <a:t>入侵测试工具（Intruder），用于执行强大的定制攻击去发现及利用不同寻常的漏洞；</a:t>
            </a:r>
          </a:p>
          <a:p>
            <a:pPr>
              <a:defRPr>
                <a:solidFill>
                  <a:srgbClr val="FFFFFF"/>
                </a:solidFill>
              </a:defRPr>
            </a:pPr>
            <a:r>
              <a:t>重放工具（Repeater），一个靠手动操作来触发单独的HTTP 请求，并分析应用程序响应的工具；</a:t>
            </a:r>
          </a:p>
          <a:p>
            <a:pPr>
              <a:defRPr>
                <a:solidFill>
                  <a:srgbClr val="FFFFFF"/>
                </a:solidFill>
              </a:defRPr>
            </a:pPr>
            <a:r>
              <a:t>会话工具（Sequencer），用来分析那些不可预知的应用程序会话令牌和重要数据项的随机性的工具；</a:t>
            </a:r>
          </a:p>
          <a:p>
            <a:pPr>
              <a:defRPr>
                <a:solidFill>
                  <a:srgbClr val="FFFFFF"/>
                </a:solidFill>
              </a:defRPr>
            </a:pPr>
            <a:r>
              <a:t>解码器，进行手动执行或对应用程序数据者智能解码编码的工具；</a:t>
            </a:r>
          </a:p>
          <a:p>
            <a:pPr>
              <a:defRPr>
                <a:solidFill>
                  <a:srgbClr val="FFFFFF"/>
                </a:solidFill>
              </a:defRPr>
            </a:pPr>
            <a:r>
              <a:t>扩展性强，可以让你加载Burp Suite的扩展，使用你自己的或第三方代码来扩展Burp Suite的功能。</a:t>
            </a:r>
          </a:p>
        </p:txBody>
      </p:sp>
      <p:sp>
        <p:nvSpPr>
          <p:cNvPr id="263" name="it can do?"/>
          <p:cNvSpPr txBox="1"/>
          <p:nvPr/>
        </p:nvSpPr>
        <p:spPr>
          <a:xfrm>
            <a:off x="5538751" y="1554162"/>
            <a:ext cx="1114498" cy="3898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it can do?</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文本框 3"/>
          <p:cNvSpPr txBox="1"/>
          <p:nvPr/>
        </p:nvSpPr>
        <p:spPr>
          <a:xfrm>
            <a:off x="3735067" y="442594"/>
            <a:ext cx="4721866"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万能的BurpSuite</a:t>
            </a:r>
          </a:p>
        </p:txBody>
      </p:sp>
      <p:sp>
        <p:nvSpPr>
          <p:cNvPr id="266" name="Run it"/>
          <p:cNvSpPr txBox="1"/>
          <p:nvPr/>
        </p:nvSpPr>
        <p:spPr>
          <a:xfrm>
            <a:off x="5735818" y="1554162"/>
            <a:ext cx="720364" cy="3898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Run it</a:t>
            </a:r>
          </a:p>
        </p:txBody>
      </p:sp>
      <p:sp>
        <p:nvSpPr>
          <p:cNvPr id="267" name="1.java环境 依赖于jre，windows用户自行配置环境变量…"/>
          <p:cNvSpPr txBox="1"/>
          <p:nvPr/>
        </p:nvSpPr>
        <p:spPr>
          <a:xfrm>
            <a:off x="1115914" y="2494279"/>
            <a:ext cx="10358933" cy="2631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defRPr>
            </a:pPr>
            <a:r>
              <a:t>1.java环境 依赖于jre，windows用户自行配置环境变量</a:t>
            </a:r>
          </a:p>
          <a:p>
            <a:pPr>
              <a:defRPr>
                <a:solidFill>
                  <a:srgbClr val="FFFFFF"/>
                </a:solidFill>
              </a:defRPr>
            </a:pPr>
            <a:r>
              <a:t>2.万能的 BurpSuite破解版（这里是1.6beta版本）</a:t>
            </a:r>
          </a:p>
          <a:p>
            <a:pPr>
              <a:defRPr>
                <a:solidFill>
                  <a:srgbClr val="FFFFFF"/>
                </a:solidFill>
              </a:defRPr>
            </a:pPr>
            <a:r>
              <a:t>3.设置jvm内存大小（</a:t>
            </a:r>
            <a:r>
              <a:rPr b="1"/>
              <a:t>如果Java可运行环境配置正确的话，当你双击burpSuite.jar即可启动软件，这时，Burp Suite 自己会自动分配最大的可用内存，具体实际分配了多少内存，默认一般为64M。当我们在渗 透测试过程，如果有成千上万个请求通过Burp Suite，这时就可能会导致Burp Suite因内存不 足而崩溃，从而会丢失渗透测试过程中的相关数据，这是我们不希望看到的。因此，当我们 启动Burp Suite时，通常会指定它使用的内存大小。</a:t>
            </a:r>
            <a:r>
              <a:t>）—java -jar Xmx2048M（其中参数-Xmx指定JVM可用的最大内存，单位可以是M，也可以是G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文本框 3"/>
          <p:cNvSpPr txBox="1"/>
          <p:nvPr/>
        </p:nvSpPr>
        <p:spPr>
          <a:xfrm>
            <a:off x="3735067" y="442594"/>
            <a:ext cx="4721866"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万能的BurpSuite</a:t>
            </a:r>
          </a:p>
        </p:txBody>
      </p:sp>
      <p:sp>
        <p:nvSpPr>
          <p:cNvPr id="270" name="capture packet"/>
          <p:cNvSpPr txBox="1"/>
          <p:nvPr/>
        </p:nvSpPr>
        <p:spPr>
          <a:xfrm>
            <a:off x="5284646" y="1554162"/>
            <a:ext cx="1622708" cy="3898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capture packet</a:t>
            </a:r>
          </a:p>
        </p:txBody>
      </p:sp>
      <p:sp>
        <p:nvSpPr>
          <p:cNvPr id="271" name="HTTP请求抓取：FireFox-&gt;网络设置-&gt;BurpSuite Proxy模块…"/>
          <p:cNvSpPr txBox="1"/>
          <p:nvPr/>
        </p:nvSpPr>
        <p:spPr>
          <a:xfrm>
            <a:off x="1192114" y="2786379"/>
            <a:ext cx="10358933" cy="1285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defRPr>
            </a:pPr>
            <a:r>
              <a:t>HTTP请求抓取：FireFox-&gt;网络设置-&gt;BurpSuite Proxy模块</a:t>
            </a:r>
          </a:p>
          <a:p>
            <a:pPr>
              <a:defRPr>
                <a:solidFill>
                  <a:srgbClr val="FFFFFF"/>
                </a:solidFill>
              </a:defRPr>
            </a:pPr>
          </a:p>
          <a:p>
            <a:pPr>
              <a:defRPr>
                <a:solidFill>
                  <a:srgbClr val="FFFFFF"/>
                </a:solidFill>
              </a:defRPr>
            </a:pPr>
          </a:p>
          <a:p>
            <a:pPr>
              <a:defRPr>
                <a:solidFill>
                  <a:srgbClr val="FFFFFF"/>
                </a:solidFill>
              </a:defRPr>
            </a:pPr>
            <a:r>
              <a:t>HTTPs请求抓取：FireFox-&gt;下载BurpSuite-&gt;证书导入-&gt;网络设置-&gt;BurpSuite Proxy模块</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文本框 3"/>
          <p:cNvSpPr txBox="1"/>
          <p:nvPr/>
        </p:nvSpPr>
        <p:spPr>
          <a:xfrm>
            <a:off x="3735067" y="442594"/>
            <a:ext cx="4721866"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万能的BurpSuite</a:t>
            </a:r>
          </a:p>
        </p:txBody>
      </p:sp>
      <p:sp>
        <p:nvSpPr>
          <p:cNvPr id="274" name="BurpSuite Target"/>
          <p:cNvSpPr txBox="1"/>
          <p:nvPr/>
        </p:nvSpPr>
        <p:spPr>
          <a:xfrm>
            <a:off x="5185024" y="1554162"/>
            <a:ext cx="1821952" cy="3898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BurpSuite Target</a:t>
            </a:r>
          </a:p>
        </p:txBody>
      </p:sp>
      <p:sp>
        <p:nvSpPr>
          <p:cNvPr id="275" name="Burp Target 组件主要包含站点地图、目标域、Target 工具三部分组成，他们帮助渗透测试人 员更好地了解目标应用的整体状况、当前的工作涉及哪些目标域、分析可能存在的攻击面等 信息，下面我们就分别来看看Burp Target的三个组成部分。"/>
          <p:cNvSpPr txBox="1"/>
          <p:nvPr/>
        </p:nvSpPr>
        <p:spPr>
          <a:xfrm>
            <a:off x="916534" y="2259329"/>
            <a:ext cx="10358932" cy="1043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Burp Target 组件主要包含站点地图、目标域、Target 工具三部分组成，他们帮助渗透测试人 员更好地了解目标应用的整体状况、当前的工作涉及哪些目标域、分析可能存在的攻击面等 信息，下面我们就分别来看看Burp Target的三个组成部分。</a:t>
            </a:r>
          </a:p>
        </p:txBody>
      </p:sp>
      <p:pic>
        <p:nvPicPr>
          <p:cNvPr id="276" name="图像" descr="图像"/>
          <p:cNvPicPr>
            <a:picLocks noChangeAspect="1"/>
          </p:cNvPicPr>
          <p:nvPr/>
        </p:nvPicPr>
        <p:blipFill>
          <a:blip r:embed="rId2">
            <a:extLst/>
          </a:blip>
          <a:stretch>
            <a:fillRect/>
          </a:stretch>
        </p:blipFill>
        <p:spPr>
          <a:xfrm>
            <a:off x="3619172" y="3609022"/>
            <a:ext cx="4953656" cy="2974214"/>
          </a:xfrm>
          <a:prstGeom prst="rect">
            <a:avLst/>
          </a:prstGeom>
          <a:ln w="12700">
            <a:miter lim="400000"/>
          </a:ln>
          <a:effectLst>
            <a:outerShdw sx="100000" sy="100000" kx="0" ky="0" algn="b" rotWithShape="0" blurRad="292100" dist="139700" dir="2700000">
              <a:srgbClr val="333333">
                <a:alpha val="64999"/>
              </a:srgbClr>
            </a:outerShdw>
          </a:effectLst>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文本框 3"/>
          <p:cNvSpPr txBox="1"/>
          <p:nvPr/>
        </p:nvSpPr>
        <p:spPr>
          <a:xfrm>
            <a:off x="3735067" y="442594"/>
            <a:ext cx="4721866"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万能的BurpSuite</a:t>
            </a:r>
          </a:p>
        </p:txBody>
      </p:sp>
      <p:sp>
        <p:nvSpPr>
          <p:cNvPr id="279" name="BurpSuite Target Scope"/>
          <p:cNvSpPr txBox="1"/>
          <p:nvPr/>
        </p:nvSpPr>
        <p:spPr>
          <a:xfrm>
            <a:off x="4829176" y="1554162"/>
            <a:ext cx="2533648" cy="3898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BurpSuite Target Scope</a:t>
            </a:r>
          </a:p>
        </p:txBody>
      </p:sp>
      <p:sp>
        <p:nvSpPr>
          <p:cNvPr id="280" name="通过Target Scope 我们能方便地控制Burp 的拦截范围、操作对象，减少无效的噪音。在 Target Scope的设置中，主要包含两部分功能:允许规则和去除规则。"/>
          <p:cNvSpPr txBox="1"/>
          <p:nvPr/>
        </p:nvSpPr>
        <p:spPr>
          <a:xfrm>
            <a:off x="183890" y="2278959"/>
            <a:ext cx="2552699" cy="2631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通过Target Scope 我们能方便地控制Burp 的拦截范围、操作对象，减少无效的噪音。在 Target Scope的设置中，主要包含两部分功能:允许规则和去除规则。</a:t>
            </a:r>
          </a:p>
        </p:txBody>
      </p:sp>
      <p:pic>
        <p:nvPicPr>
          <p:cNvPr id="281" name="图像" descr="图像"/>
          <p:cNvPicPr>
            <a:picLocks noChangeAspect="1"/>
          </p:cNvPicPr>
          <p:nvPr/>
        </p:nvPicPr>
        <p:blipFill>
          <a:blip r:embed="rId2">
            <a:extLst/>
          </a:blip>
          <a:stretch>
            <a:fillRect/>
          </a:stretch>
        </p:blipFill>
        <p:spPr>
          <a:xfrm>
            <a:off x="2968618" y="2754962"/>
            <a:ext cx="5749264" cy="3166620"/>
          </a:xfrm>
          <a:prstGeom prst="rect">
            <a:avLst/>
          </a:prstGeom>
          <a:ln w="12700">
            <a:miter lim="400000"/>
          </a:ln>
          <a:effectLst>
            <a:outerShdw sx="100000" sy="100000" kx="0" ky="0" algn="b" rotWithShape="0" blurRad="292100" dist="139700" dir="2700000">
              <a:srgbClr val="333333">
                <a:alpha val="64999"/>
              </a:srgbClr>
            </a:outerShdw>
          </a:effectLst>
        </p:spPr>
      </p:pic>
      <p:sp>
        <p:nvSpPr>
          <p:cNvPr id="282" name="其中允许规则顾名思义，即包含在此规则列表中的，视为操作允许、有效。如果此规则用于拦截，则请求消息匹配包含规则列表中的将会被拦截;反之，请求消息匹配去除列表中的将不会被拦截"/>
          <p:cNvSpPr txBox="1"/>
          <p:nvPr/>
        </p:nvSpPr>
        <p:spPr>
          <a:xfrm>
            <a:off x="8979276" y="2272029"/>
            <a:ext cx="3265945" cy="2313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其中允许规则顾名思义，即包含在此规则列表中的，视为操作允许、有效。如果此规则用于拦截，则请求消息匹配包含规则列表中的将会被拦截;反之，请求消息匹配去除列表中的将不会被拦截</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文本框 3"/>
          <p:cNvSpPr txBox="1"/>
          <p:nvPr/>
        </p:nvSpPr>
        <p:spPr>
          <a:xfrm>
            <a:off x="3735067" y="442594"/>
            <a:ext cx="4721866"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万能的BurpSuite</a:t>
            </a:r>
          </a:p>
        </p:txBody>
      </p:sp>
      <p:sp>
        <p:nvSpPr>
          <p:cNvPr id="285" name="BurpSuite Target Scope"/>
          <p:cNvSpPr txBox="1"/>
          <p:nvPr/>
        </p:nvSpPr>
        <p:spPr>
          <a:xfrm>
            <a:off x="4829176" y="1554162"/>
            <a:ext cx="2533648" cy="3898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BurpSuite Target Scope</a:t>
            </a:r>
          </a:p>
        </p:txBody>
      </p:sp>
      <p:pic>
        <p:nvPicPr>
          <p:cNvPr id="286" name="图像" descr="图像"/>
          <p:cNvPicPr>
            <a:picLocks noChangeAspect="1"/>
          </p:cNvPicPr>
          <p:nvPr/>
        </p:nvPicPr>
        <p:blipFill>
          <a:blip r:embed="rId2">
            <a:extLst/>
          </a:blip>
          <a:stretch>
            <a:fillRect/>
          </a:stretch>
        </p:blipFill>
        <p:spPr>
          <a:xfrm>
            <a:off x="901700" y="2164079"/>
            <a:ext cx="5943600" cy="3517901"/>
          </a:xfrm>
          <a:prstGeom prst="rect">
            <a:avLst/>
          </a:prstGeom>
          <a:ln w="12700">
            <a:miter lim="400000"/>
          </a:ln>
          <a:effectLst>
            <a:outerShdw sx="100000" sy="100000" kx="0" ky="0" algn="b" rotWithShape="0" blurRad="292100" dist="139700" dir="2700000">
              <a:srgbClr val="333333">
                <a:alpha val="64999"/>
              </a:srgbClr>
            </a:outerShdw>
          </a:effectLst>
        </p:spPr>
      </p:pic>
      <p:sp>
        <p:nvSpPr>
          <p:cNvPr id="287" name="线条"/>
          <p:cNvSpPr/>
          <p:nvPr/>
        </p:nvSpPr>
        <p:spPr>
          <a:xfrm>
            <a:off x="6959600" y="3340100"/>
            <a:ext cx="1838646" cy="0"/>
          </a:xfrm>
          <a:prstGeom prst="line">
            <a:avLst/>
          </a:prstGeom>
          <a:ln w="25400">
            <a:solidFill>
              <a:srgbClr val="FFFFFF"/>
            </a:solidFill>
            <a:miter/>
            <a:tailEnd type="triangle"/>
          </a:ln>
        </p:spPr>
        <p:txBody>
          <a:bodyPr lIns="45719" rIns="45719"/>
          <a:lstStyle/>
          <a:p>
            <a:pPr/>
          </a:p>
        </p:txBody>
      </p:sp>
      <p:sp>
        <p:nvSpPr>
          <p:cNvPr id="288" name="线条"/>
          <p:cNvSpPr/>
          <p:nvPr/>
        </p:nvSpPr>
        <p:spPr>
          <a:xfrm>
            <a:off x="6959600" y="3708400"/>
            <a:ext cx="1838646" cy="0"/>
          </a:xfrm>
          <a:prstGeom prst="line">
            <a:avLst/>
          </a:prstGeom>
          <a:ln w="25400">
            <a:solidFill>
              <a:srgbClr val="FFFFFF"/>
            </a:solidFill>
            <a:miter/>
            <a:tailEnd type="triangle"/>
          </a:ln>
        </p:spPr>
        <p:txBody>
          <a:bodyPr lIns="45719" rIns="45719"/>
          <a:lstStyle/>
          <a:p>
            <a:pPr/>
          </a:p>
        </p:txBody>
      </p:sp>
      <p:sp>
        <p:nvSpPr>
          <p:cNvPr id="289" name="线条"/>
          <p:cNvSpPr/>
          <p:nvPr/>
        </p:nvSpPr>
        <p:spPr>
          <a:xfrm>
            <a:off x="6959600" y="4114800"/>
            <a:ext cx="1838646" cy="0"/>
          </a:xfrm>
          <a:prstGeom prst="line">
            <a:avLst/>
          </a:prstGeom>
          <a:ln w="25400">
            <a:solidFill>
              <a:srgbClr val="FFFFFF"/>
            </a:solidFill>
            <a:miter/>
            <a:tailEnd type="triangle"/>
          </a:ln>
        </p:spPr>
        <p:txBody>
          <a:bodyPr lIns="45719" rIns="45719"/>
          <a:lstStyle/>
          <a:p>
            <a:pPr/>
          </a:p>
        </p:txBody>
      </p:sp>
      <p:sp>
        <p:nvSpPr>
          <p:cNvPr id="290" name="线条"/>
          <p:cNvSpPr/>
          <p:nvPr/>
        </p:nvSpPr>
        <p:spPr>
          <a:xfrm>
            <a:off x="6959600" y="4495800"/>
            <a:ext cx="1838646" cy="0"/>
          </a:xfrm>
          <a:prstGeom prst="line">
            <a:avLst/>
          </a:prstGeom>
          <a:ln w="25400">
            <a:solidFill>
              <a:srgbClr val="FFFFFF"/>
            </a:solidFill>
            <a:miter/>
            <a:tailEnd type="triangle"/>
          </a:ln>
        </p:spPr>
        <p:txBody>
          <a:bodyPr lIns="45719" rIns="45719"/>
          <a:lstStyle/>
          <a:p>
            <a:pPr/>
          </a:p>
        </p:txBody>
      </p:sp>
      <p:sp>
        <p:nvSpPr>
          <p:cNvPr id="291" name="协议：any、http、https"/>
          <p:cNvSpPr txBox="1"/>
          <p:nvPr/>
        </p:nvSpPr>
        <p:spPr>
          <a:xfrm>
            <a:off x="9042776" y="3135629"/>
            <a:ext cx="2552699"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协议：any、http、https</a:t>
            </a:r>
          </a:p>
        </p:txBody>
      </p:sp>
      <p:sp>
        <p:nvSpPr>
          <p:cNvPr id="292" name="主机/IP范围"/>
          <p:cNvSpPr txBox="1"/>
          <p:nvPr/>
        </p:nvSpPr>
        <p:spPr>
          <a:xfrm>
            <a:off x="9042776" y="3503929"/>
            <a:ext cx="2552699"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主机/IP范围</a:t>
            </a:r>
          </a:p>
        </p:txBody>
      </p:sp>
      <p:sp>
        <p:nvSpPr>
          <p:cNvPr id="293" name="端口号"/>
          <p:cNvSpPr txBox="1"/>
          <p:nvPr/>
        </p:nvSpPr>
        <p:spPr>
          <a:xfrm>
            <a:off x="9042776" y="3910329"/>
            <a:ext cx="2552699"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端口号</a:t>
            </a:r>
          </a:p>
        </p:txBody>
      </p:sp>
      <p:sp>
        <p:nvSpPr>
          <p:cNvPr id="294" name="文件名"/>
          <p:cNvSpPr txBox="1"/>
          <p:nvPr/>
        </p:nvSpPr>
        <p:spPr>
          <a:xfrm>
            <a:off x="9042776" y="4291329"/>
            <a:ext cx="2552699"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文件名</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文本框 3"/>
          <p:cNvSpPr txBox="1"/>
          <p:nvPr/>
        </p:nvSpPr>
        <p:spPr>
          <a:xfrm>
            <a:off x="3735067" y="442594"/>
            <a:ext cx="4721866"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万能的BurpSuite</a:t>
            </a:r>
          </a:p>
        </p:txBody>
      </p:sp>
      <p:sp>
        <p:nvSpPr>
          <p:cNvPr id="297" name="BurpSuite Target Site map"/>
          <p:cNvSpPr txBox="1"/>
          <p:nvPr/>
        </p:nvSpPr>
        <p:spPr>
          <a:xfrm>
            <a:off x="4702207" y="1554162"/>
            <a:ext cx="2787586" cy="3898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BurpSuite Target Site map</a:t>
            </a:r>
          </a:p>
        </p:txBody>
      </p:sp>
      <p:sp>
        <p:nvSpPr>
          <p:cNvPr id="298" name="当我们设置了Target Scope (默认全部为允许)，使用Burp Proxy进行代理拦截，在渗透测 试中通过浏览器代理浏览应用时，Burp会自动将浏览信息记录下来，包含每一个请求和应答 的详细信息，保存在Target站点地图中。"/>
          <p:cNvSpPr txBox="1"/>
          <p:nvPr/>
        </p:nvSpPr>
        <p:spPr>
          <a:xfrm>
            <a:off x="1774745" y="2113279"/>
            <a:ext cx="8642510" cy="1043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当我们设置了Target Scope (默认全部为允许)，使用Burp Proxy进行代理拦截，在渗透测 试中通过浏览器代理浏览应用时，Burp会自动将浏览信息记录下来，包含每一个请求和应答 的详细信息，保存在Target站点地图中。</a:t>
            </a:r>
          </a:p>
        </p:txBody>
      </p:sp>
      <p:pic>
        <p:nvPicPr>
          <p:cNvPr id="299" name="图像" descr="图像"/>
          <p:cNvPicPr>
            <a:picLocks noChangeAspect="1"/>
          </p:cNvPicPr>
          <p:nvPr/>
        </p:nvPicPr>
        <p:blipFill>
          <a:blip r:embed="rId2">
            <a:extLst/>
          </a:blip>
          <a:stretch>
            <a:fillRect/>
          </a:stretch>
        </p:blipFill>
        <p:spPr>
          <a:xfrm>
            <a:off x="3673214" y="3316922"/>
            <a:ext cx="4845573" cy="3258316"/>
          </a:xfrm>
          <a:prstGeom prst="rect">
            <a:avLst/>
          </a:prstGeom>
          <a:ln w="12700">
            <a:miter lim="400000"/>
          </a:ln>
          <a:effectLst>
            <a:outerShdw sx="100000" sy="100000" kx="0" ky="0" algn="b" rotWithShape="0" blurRad="292100" dist="139700" dir="2700000">
              <a:srgbClr val="333333">
                <a:alpha val="64999"/>
              </a:srgbClr>
            </a:outerShdw>
          </a:effectLst>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文本框 3"/>
          <p:cNvSpPr txBox="1"/>
          <p:nvPr/>
        </p:nvSpPr>
        <p:spPr>
          <a:xfrm>
            <a:off x="3735067" y="442594"/>
            <a:ext cx="4721866"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万能的BurpSuite</a:t>
            </a:r>
          </a:p>
        </p:txBody>
      </p:sp>
      <p:sp>
        <p:nvSpPr>
          <p:cNvPr id="302" name="BurpSuite Target Site map"/>
          <p:cNvSpPr txBox="1"/>
          <p:nvPr/>
        </p:nvSpPr>
        <p:spPr>
          <a:xfrm>
            <a:off x="4702207" y="1554162"/>
            <a:ext cx="2787586" cy="3898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BurpSuite Target Site map</a:t>
            </a:r>
          </a:p>
        </p:txBody>
      </p:sp>
      <p:pic>
        <p:nvPicPr>
          <p:cNvPr id="303" name="图像" descr="图像"/>
          <p:cNvPicPr>
            <a:picLocks noChangeAspect="1"/>
          </p:cNvPicPr>
          <p:nvPr/>
        </p:nvPicPr>
        <p:blipFill>
          <a:blip r:embed="rId2">
            <a:extLst/>
          </a:blip>
          <a:stretch>
            <a:fillRect/>
          </a:stretch>
        </p:blipFill>
        <p:spPr>
          <a:xfrm>
            <a:off x="2500770" y="2113279"/>
            <a:ext cx="7190460" cy="3855968"/>
          </a:xfrm>
          <a:prstGeom prst="rect">
            <a:avLst/>
          </a:prstGeom>
          <a:ln w="12700">
            <a:miter lim="400000"/>
          </a:ln>
        </p:spPr>
      </p:pic>
      <p:sp>
        <p:nvSpPr>
          <p:cNvPr id="304" name="矩形"/>
          <p:cNvSpPr/>
          <p:nvPr/>
        </p:nvSpPr>
        <p:spPr>
          <a:xfrm>
            <a:off x="2501900" y="3060700"/>
            <a:ext cx="2040330" cy="2918322"/>
          </a:xfrm>
          <a:prstGeom prst="rect">
            <a:avLst/>
          </a:prstGeom>
          <a:ln w="25400">
            <a:solidFill>
              <a:srgbClr val="FF2600"/>
            </a:solidFill>
            <a:miter/>
          </a:ln>
        </p:spPr>
        <p:txBody>
          <a:bodyPr lIns="45719" rIns="45719" anchor="ctr"/>
          <a:lstStyle/>
          <a:p>
            <a:pPr/>
          </a:p>
        </p:txBody>
      </p:sp>
      <p:sp>
        <p:nvSpPr>
          <p:cNvPr id="305" name="矩形"/>
          <p:cNvSpPr/>
          <p:nvPr/>
        </p:nvSpPr>
        <p:spPr>
          <a:xfrm>
            <a:off x="4826000" y="3060700"/>
            <a:ext cx="4863252" cy="2918322"/>
          </a:xfrm>
          <a:prstGeom prst="rect">
            <a:avLst/>
          </a:prstGeom>
          <a:ln w="25400">
            <a:solidFill>
              <a:srgbClr val="FF2600"/>
            </a:solidFill>
            <a:miter/>
          </a:ln>
        </p:spPr>
        <p:txBody>
          <a:bodyPr lIns="45719" rIns="45719" anchor="ctr"/>
          <a:lstStyle/>
          <a:p>
            <a:pPr/>
          </a:p>
        </p:txBody>
      </p:sp>
      <p:sp>
        <p:nvSpPr>
          <p:cNvPr id="306" name="线条"/>
          <p:cNvSpPr/>
          <p:nvPr/>
        </p:nvSpPr>
        <p:spPr>
          <a:xfrm flipH="1">
            <a:off x="1177112" y="3952363"/>
            <a:ext cx="1312088" cy="1"/>
          </a:xfrm>
          <a:prstGeom prst="line">
            <a:avLst/>
          </a:prstGeom>
          <a:ln w="25400">
            <a:solidFill>
              <a:srgbClr val="FFFFFF"/>
            </a:solidFill>
            <a:miter/>
          </a:ln>
        </p:spPr>
        <p:txBody>
          <a:bodyPr lIns="45719" rIns="45719"/>
          <a:lstStyle/>
          <a:p>
            <a:pPr/>
          </a:p>
        </p:txBody>
      </p:sp>
      <p:sp>
        <p:nvSpPr>
          <p:cNvPr id="307" name="线条"/>
          <p:cNvSpPr/>
          <p:nvPr/>
        </p:nvSpPr>
        <p:spPr>
          <a:xfrm flipH="1">
            <a:off x="9711512" y="3952363"/>
            <a:ext cx="1312088" cy="1"/>
          </a:xfrm>
          <a:prstGeom prst="line">
            <a:avLst/>
          </a:prstGeom>
          <a:ln w="25400">
            <a:solidFill>
              <a:srgbClr val="FFFFFF"/>
            </a:solidFill>
            <a:miter/>
          </a:ln>
        </p:spPr>
        <p:txBody>
          <a:bodyPr lIns="45719" rIns="45719"/>
          <a:lstStyle/>
          <a:p>
            <a:pPr/>
          </a:p>
        </p:txBody>
      </p:sp>
      <p:sp>
        <p:nvSpPr>
          <p:cNvPr id="308" name="访问的URL 按照网站的层级和深度…"/>
          <p:cNvSpPr txBox="1"/>
          <p:nvPr/>
        </p:nvSpPr>
        <p:spPr>
          <a:xfrm>
            <a:off x="90347" y="3097529"/>
            <a:ext cx="2517166" cy="1958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FFFFFF"/>
                </a:solidFill>
              </a:defRPr>
            </a:pPr>
            <a:r>
              <a:t>访问的URL</a:t>
            </a:r>
            <a:br/>
            <a:r>
              <a:t>按照网站的层级和深度</a:t>
            </a:r>
          </a:p>
          <a:p>
            <a:pPr>
              <a:defRPr>
                <a:solidFill>
                  <a:srgbClr val="FFFFFF"/>
                </a:solidFill>
              </a:defRPr>
            </a:pPr>
          </a:p>
          <a:p>
            <a:pPr>
              <a:defRPr>
                <a:solidFill>
                  <a:srgbClr val="FFFFFF"/>
                </a:solidFill>
              </a:defRPr>
            </a:pPr>
            <a:r>
              <a:t>树形展示整 个应用系统</a:t>
            </a:r>
          </a:p>
          <a:p>
            <a:pPr>
              <a:defRPr>
                <a:solidFill>
                  <a:srgbClr val="FFFFFF"/>
                </a:solidFill>
              </a:defRPr>
            </a:pPr>
            <a:r>
              <a:t>的结构和关联</a:t>
            </a:r>
          </a:p>
          <a:p>
            <a:pPr>
              <a:defRPr>
                <a:solidFill>
                  <a:srgbClr val="FFFFFF"/>
                </a:solidFill>
              </a:defRPr>
            </a:pPr>
            <a:r>
              <a:t>其他域的url情况</a:t>
            </a:r>
          </a:p>
        </p:txBody>
      </p:sp>
      <p:sp>
        <p:nvSpPr>
          <p:cNvPr id="309" name="右边显示的是某一个url被访问的明细列表…"/>
          <p:cNvSpPr txBox="1"/>
          <p:nvPr/>
        </p:nvSpPr>
        <p:spPr>
          <a:xfrm>
            <a:off x="9689952" y="3097529"/>
            <a:ext cx="2437065" cy="1958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defRPr>
            </a:pPr>
            <a:r>
              <a:t>右边显示的是某一个url被访问的明细列表</a:t>
            </a:r>
          </a:p>
          <a:p>
            <a:pPr>
              <a:defRPr>
                <a:solidFill>
                  <a:srgbClr val="FFFFFF"/>
                </a:solidFill>
              </a:defRPr>
            </a:pPr>
          </a:p>
          <a:p>
            <a:pPr>
              <a:defRPr>
                <a:solidFill>
                  <a:srgbClr val="FFFFFF"/>
                </a:solidFill>
              </a:defRPr>
            </a:pPr>
            <a:r>
              <a:t>共访问哪些url，请求和响应内容分别是什么，都有着详实的记录</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文本框 3"/>
          <p:cNvSpPr txBox="1"/>
          <p:nvPr/>
        </p:nvSpPr>
        <p:spPr>
          <a:xfrm>
            <a:off x="3735067" y="442594"/>
            <a:ext cx="4721866"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万能的BurpSuite</a:t>
            </a:r>
          </a:p>
        </p:txBody>
      </p:sp>
      <p:pic>
        <p:nvPicPr>
          <p:cNvPr id="312" name="图像" descr="图像"/>
          <p:cNvPicPr>
            <a:picLocks noChangeAspect="1"/>
          </p:cNvPicPr>
          <p:nvPr/>
        </p:nvPicPr>
        <p:blipFill>
          <a:blip r:embed="rId2">
            <a:extLst/>
          </a:blip>
          <a:stretch>
            <a:fillRect/>
          </a:stretch>
        </p:blipFill>
        <p:spPr>
          <a:xfrm>
            <a:off x="4197350" y="2485513"/>
            <a:ext cx="3797300" cy="3695701"/>
          </a:xfrm>
          <a:prstGeom prst="rect">
            <a:avLst/>
          </a:prstGeom>
          <a:ln w="12700">
            <a:miter lim="400000"/>
          </a:ln>
        </p:spPr>
      </p:pic>
      <p:sp>
        <p:nvSpPr>
          <p:cNvPr id="313" name="BurpSuite 日常右键"/>
          <p:cNvSpPr txBox="1"/>
          <p:nvPr/>
        </p:nvSpPr>
        <p:spPr>
          <a:xfrm>
            <a:off x="5043488" y="1554162"/>
            <a:ext cx="2105024" cy="4279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BurpSuite 日常右键</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文本框 3"/>
          <p:cNvSpPr txBox="1"/>
          <p:nvPr/>
        </p:nvSpPr>
        <p:spPr>
          <a:xfrm>
            <a:off x="3520283" y="442594"/>
            <a:ext cx="5151434"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4800">
                <a:solidFill>
                  <a:srgbClr val="FFFFFF"/>
                </a:solidFill>
                <a:latin typeface="思源黑体 CN Medium"/>
                <a:ea typeface="思源黑体 CN Medium"/>
                <a:cs typeface="思源黑体 CN Medium"/>
                <a:sym typeface="思源黑体 CN Medium"/>
              </a:defRPr>
            </a:pPr>
            <a:r>
              <a:t>注入神器</a:t>
            </a:r>
            <a:r>
              <a:t>-SQLmap</a:t>
            </a:r>
          </a:p>
        </p:txBody>
      </p:sp>
      <p:sp>
        <p:nvSpPr>
          <p:cNvPr id="120" name="箭头: 右 6"/>
          <p:cNvSpPr/>
          <p:nvPr/>
        </p:nvSpPr>
        <p:spPr>
          <a:xfrm>
            <a:off x="3539287" y="3437194"/>
            <a:ext cx="1101013" cy="335903"/>
          </a:xfrm>
          <a:prstGeom prst="rightArrow">
            <a:avLst>
              <a:gd name="adj1" fmla="val 50000"/>
              <a:gd name="adj2" fmla="val 50000"/>
            </a:avLst>
          </a:prstGeom>
          <a:gradFill>
            <a:gsLst>
              <a:gs pos="0">
                <a:srgbClr val="F18C54"/>
              </a:gs>
              <a:gs pos="50000">
                <a:srgbClr val="F67B28"/>
              </a:gs>
              <a:gs pos="100000">
                <a:srgbClr val="E46B19"/>
              </a:gs>
            </a:gsLst>
            <a:lin ang="5400000"/>
          </a:gradFill>
          <a:ln w="12700">
            <a:miter lim="400000"/>
          </a:ln>
          <a:effectLst>
            <a:outerShdw sx="100000" sy="100000" kx="0" ky="0" algn="b" rotWithShape="0" blurRad="63500" dist="19050" dir="5400000">
              <a:srgbClr val="000000">
                <a:alpha val="63000"/>
              </a:srgbClr>
            </a:outerShdw>
          </a:effectLst>
        </p:spPr>
        <p:txBody>
          <a:bodyPr lIns="45719" rIns="45719" anchor="ctr"/>
          <a:lstStyle/>
          <a:p>
            <a:pPr algn="ctr">
              <a:defRPr>
                <a:solidFill>
                  <a:srgbClr val="FFFFFF"/>
                </a:solidFill>
              </a:defRPr>
            </a:pPr>
          </a:p>
        </p:txBody>
      </p:sp>
      <p:pic>
        <p:nvPicPr>
          <p:cNvPr id="121" name="Picture 2" descr="Picture 2"/>
          <p:cNvPicPr>
            <a:picLocks noChangeAspect="1"/>
          </p:cNvPicPr>
          <p:nvPr/>
        </p:nvPicPr>
        <p:blipFill>
          <a:blip r:embed="rId3">
            <a:extLst/>
          </a:blip>
          <a:stretch>
            <a:fillRect/>
          </a:stretch>
        </p:blipFill>
        <p:spPr>
          <a:xfrm>
            <a:off x="890980" y="1375059"/>
            <a:ext cx="1890715" cy="4549776"/>
          </a:xfrm>
          <a:prstGeom prst="rect">
            <a:avLst/>
          </a:prstGeom>
          <a:ln w="12700">
            <a:miter lim="400000"/>
          </a:ln>
          <a:effectLst>
            <a:outerShdw sx="100000" sy="100000" kx="0" ky="0" algn="b" rotWithShape="0" blurRad="292100" dist="139700" dir="2700000">
              <a:srgbClr val="333333">
                <a:alpha val="64999"/>
              </a:srgbClr>
            </a:outerShdw>
          </a:effectLst>
        </p:spPr>
      </p:pic>
      <p:pic>
        <p:nvPicPr>
          <p:cNvPr id="122" name="Picture 3" descr="Picture 3"/>
          <p:cNvPicPr>
            <a:picLocks noChangeAspect="1"/>
          </p:cNvPicPr>
          <p:nvPr/>
        </p:nvPicPr>
        <p:blipFill>
          <a:blip r:embed="rId4">
            <a:extLst/>
          </a:blip>
          <a:stretch>
            <a:fillRect/>
          </a:stretch>
        </p:blipFill>
        <p:spPr>
          <a:xfrm>
            <a:off x="5530612" y="1483695"/>
            <a:ext cx="6282209" cy="4326035"/>
          </a:xfrm>
          <a:prstGeom prst="rect">
            <a:avLst/>
          </a:prstGeom>
          <a:ln w="12700">
            <a:miter lim="400000"/>
          </a:ln>
          <a:effectLst>
            <a:outerShdw sx="100000" sy="100000" kx="0" ky="0" algn="b" rotWithShape="0" blurRad="292100" dist="139700" dir="2700000">
              <a:srgbClr val="333333">
                <a:alpha val="64999"/>
              </a:srgbClr>
            </a:outerShdw>
          </a:effectLst>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文本框 3"/>
          <p:cNvSpPr txBox="1"/>
          <p:nvPr/>
        </p:nvSpPr>
        <p:spPr>
          <a:xfrm>
            <a:off x="3735067" y="442594"/>
            <a:ext cx="4721866"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万能的BurpSuite</a:t>
            </a:r>
          </a:p>
        </p:txBody>
      </p:sp>
      <p:sp>
        <p:nvSpPr>
          <p:cNvPr id="316" name="Use BurpSuite Target"/>
          <p:cNvSpPr txBox="1"/>
          <p:nvPr/>
        </p:nvSpPr>
        <p:spPr>
          <a:xfrm>
            <a:off x="4950005" y="1554162"/>
            <a:ext cx="2291989" cy="3898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Use BurpSuite Target</a:t>
            </a:r>
          </a:p>
        </p:txBody>
      </p:sp>
      <p:pic>
        <p:nvPicPr>
          <p:cNvPr id="317" name="图像" descr="图像"/>
          <p:cNvPicPr>
            <a:picLocks noChangeAspect="1"/>
          </p:cNvPicPr>
          <p:nvPr/>
        </p:nvPicPr>
        <p:blipFill>
          <a:blip r:embed="rId2">
            <a:extLst/>
          </a:blip>
          <a:stretch>
            <a:fillRect/>
          </a:stretch>
        </p:blipFill>
        <p:spPr>
          <a:xfrm>
            <a:off x="1082081" y="2113279"/>
            <a:ext cx="10027838" cy="3818549"/>
          </a:xfrm>
          <a:prstGeom prst="rect">
            <a:avLst/>
          </a:prstGeom>
          <a:ln w="12700">
            <a:miter lim="400000"/>
          </a:ln>
          <a:effectLst>
            <a:outerShdw sx="100000" sy="100000" kx="0" ky="0" algn="b" rotWithShape="0" blurRad="292100" dist="139700" dir="2700000">
              <a:srgbClr val="333333">
                <a:alpha val="64999"/>
              </a:srgbClr>
            </a:outerShdw>
          </a:effectLst>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文本框 3"/>
          <p:cNvSpPr txBox="1"/>
          <p:nvPr/>
        </p:nvSpPr>
        <p:spPr>
          <a:xfrm>
            <a:off x="3735067" y="442594"/>
            <a:ext cx="4721866"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万能的BurpSuite</a:t>
            </a:r>
          </a:p>
        </p:txBody>
      </p:sp>
      <p:sp>
        <p:nvSpPr>
          <p:cNvPr id="320" name="BurpSuite Spider"/>
          <p:cNvSpPr txBox="1"/>
          <p:nvPr/>
        </p:nvSpPr>
        <p:spPr>
          <a:xfrm>
            <a:off x="4950005" y="1554162"/>
            <a:ext cx="1851421" cy="3898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BurpSuite Spider</a:t>
            </a:r>
          </a:p>
        </p:txBody>
      </p:sp>
      <p:pic>
        <p:nvPicPr>
          <p:cNvPr id="321" name="图像" descr="图像"/>
          <p:cNvPicPr>
            <a:picLocks noChangeAspect="1"/>
          </p:cNvPicPr>
          <p:nvPr/>
        </p:nvPicPr>
        <p:blipFill>
          <a:blip r:embed="rId2">
            <a:extLst/>
          </a:blip>
          <a:stretch>
            <a:fillRect/>
          </a:stretch>
        </p:blipFill>
        <p:spPr>
          <a:xfrm>
            <a:off x="522216" y="2113279"/>
            <a:ext cx="7074799" cy="3731037"/>
          </a:xfrm>
          <a:prstGeom prst="rect">
            <a:avLst/>
          </a:prstGeom>
          <a:ln w="12700">
            <a:miter lim="400000"/>
          </a:ln>
          <a:effectLst>
            <a:outerShdw sx="100000" sy="100000" kx="0" ky="0" algn="b" rotWithShape="0" blurRad="292100" dist="139700" dir="2700000">
              <a:srgbClr val="333333">
                <a:alpha val="64999"/>
              </a:srgbClr>
            </a:outerShdw>
          </a:effectLst>
        </p:spPr>
      </p:pic>
      <p:sp>
        <p:nvSpPr>
          <p:cNvPr id="322" name="文本"/>
          <p:cNvSpPr txBox="1"/>
          <p:nvPr/>
        </p:nvSpPr>
        <p:spPr>
          <a:xfrm>
            <a:off x="7544252" y="3348877"/>
            <a:ext cx="4721866"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3700"/>
              </a:lnSpc>
              <a:spcBef>
                <a:spcPts val="1200"/>
              </a:spcBef>
              <a:defRPr sz="1600">
                <a:solidFill>
                  <a:srgbClr val="FFFFFF"/>
                </a:solidFill>
                <a:latin typeface="Times"/>
                <a:ea typeface="Times"/>
                <a:cs typeface="Times"/>
                <a:sym typeface="Times"/>
              </a:defRPr>
            </a:pPr>
            <a:endParaRPr sz="1200"/>
          </a:p>
        </p:txBody>
      </p:sp>
      <p:sp>
        <p:nvSpPr>
          <p:cNvPr id="323" name="Burp Spider的功能主要使用于大型的应用系统测试，它能在很短的时间内帮助我们快速地了解系统的结构和分布情况"/>
          <p:cNvSpPr txBox="1"/>
          <p:nvPr/>
        </p:nvSpPr>
        <p:spPr>
          <a:xfrm>
            <a:off x="8176708" y="3298077"/>
            <a:ext cx="3456954" cy="1361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Burp Spider的功能主要使用于大型的应用系统测试，它能在很短的时间内帮助我们快速地了解系统的结构和分布情况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文本框 3"/>
          <p:cNvSpPr txBox="1"/>
          <p:nvPr/>
        </p:nvSpPr>
        <p:spPr>
          <a:xfrm>
            <a:off x="3735067" y="442594"/>
            <a:ext cx="4721866"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万能的BurpSuite</a:t>
            </a:r>
          </a:p>
        </p:txBody>
      </p:sp>
      <p:sp>
        <p:nvSpPr>
          <p:cNvPr id="326" name="BurpSuite Spider Control"/>
          <p:cNvSpPr txBox="1"/>
          <p:nvPr/>
        </p:nvSpPr>
        <p:spPr>
          <a:xfrm>
            <a:off x="4770072" y="1554162"/>
            <a:ext cx="2651856" cy="3898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BurpSuite Spider Control</a:t>
            </a:r>
          </a:p>
        </p:txBody>
      </p:sp>
      <p:pic>
        <p:nvPicPr>
          <p:cNvPr id="327" name="图像" descr="图像"/>
          <p:cNvPicPr>
            <a:picLocks noChangeAspect="1"/>
          </p:cNvPicPr>
          <p:nvPr/>
        </p:nvPicPr>
        <p:blipFill>
          <a:blip r:embed="rId2">
            <a:extLst/>
          </a:blip>
          <a:stretch>
            <a:fillRect/>
          </a:stretch>
        </p:blipFill>
        <p:spPr>
          <a:xfrm>
            <a:off x="3213732" y="2576077"/>
            <a:ext cx="8242306" cy="2913521"/>
          </a:xfrm>
          <a:prstGeom prst="rect">
            <a:avLst/>
          </a:prstGeom>
          <a:ln w="12700">
            <a:miter lim="400000"/>
          </a:ln>
          <a:effectLst>
            <a:outerShdw sx="100000" sy="100000" kx="0" ky="0" algn="b" rotWithShape="0" blurRad="292100" dist="139700" dir="2700000">
              <a:srgbClr val="333333">
                <a:alpha val="64999"/>
              </a:srgbClr>
            </a:outerShdw>
          </a:effectLst>
        </p:spPr>
      </p:pic>
      <p:sp>
        <p:nvSpPr>
          <p:cNvPr id="328" name="矩形"/>
          <p:cNvSpPr/>
          <p:nvPr/>
        </p:nvSpPr>
        <p:spPr>
          <a:xfrm>
            <a:off x="3273809" y="2901652"/>
            <a:ext cx="8033842" cy="1542009"/>
          </a:xfrm>
          <a:prstGeom prst="rect">
            <a:avLst/>
          </a:prstGeom>
          <a:ln w="25400">
            <a:solidFill>
              <a:schemeClr val="accent1"/>
            </a:solidFill>
            <a:miter/>
          </a:ln>
        </p:spPr>
        <p:txBody>
          <a:bodyPr lIns="45719" rIns="45719" anchor="ctr"/>
          <a:lstStyle/>
          <a:p>
            <a:pPr/>
          </a:p>
        </p:txBody>
      </p:sp>
      <p:sp>
        <p:nvSpPr>
          <p:cNvPr id="329" name="矩形"/>
          <p:cNvSpPr/>
          <p:nvPr/>
        </p:nvSpPr>
        <p:spPr>
          <a:xfrm>
            <a:off x="3273809" y="4666952"/>
            <a:ext cx="8033842" cy="694234"/>
          </a:xfrm>
          <a:prstGeom prst="rect">
            <a:avLst/>
          </a:prstGeom>
          <a:ln w="25400">
            <a:solidFill>
              <a:schemeClr val="accent1"/>
            </a:solidFill>
            <a:miter/>
          </a:ln>
        </p:spPr>
        <p:txBody>
          <a:bodyPr lIns="45719" rIns="45719" anchor="ctr"/>
          <a:lstStyle/>
          <a:p>
            <a:pPr/>
          </a:p>
        </p:txBody>
      </p:sp>
      <p:sp>
        <p:nvSpPr>
          <p:cNvPr id="330" name="线条"/>
          <p:cNvSpPr/>
          <p:nvPr/>
        </p:nvSpPr>
        <p:spPr>
          <a:xfrm>
            <a:off x="1575432" y="3609156"/>
            <a:ext cx="1695856" cy="1"/>
          </a:xfrm>
          <a:prstGeom prst="line">
            <a:avLst/>
          </a:prstGeom>
          <a:ln w="38100">
            <a:solidFill>
              <a:srgbClr val="FFFFFF"/>
            </a:solidFill>
            <a:miter/>
          </a:ln>
        </p:spPr>
        <p:txBody>
          <a:bodyPr lIns="45719" rIns="45719"/>
          <a:lstStyle/>
          <a:p>
            <a:pPr/>
          </a:p>
        </p:txBody>
      </p:sp>
      <p:sp>
        <p:nvSpPr>
          <p:cNvPr id="331" name="线条"/>
          <p:cNvSpPr/>
          <p:nvPr/>
        </p:nvSpPr>
        <p:spPr>
          <a:xfrm>
            <a:off x="1575432" y="4950569"/>
            <a:ext cx="1695856" cy="1"/>
          </a:xfrm>
          <a:prstGeom prst="line">
            <a:avLst/>
          </a:prstGeom>
          <a:ln w="38100">
            <a:solidFill>
              <a:srgbClr val="FFFFFF"/>
            </a:solidFill>
            <a:miter/>
          </a:ln>
        </p:spPr>
        <p:txBody>
          <a:bodyPr lIns="45719" rIns="45719"/>
          <a:lstStyle/>
          <a:p>
            <a:pPr/>
          </a:p>
        </p:txBody>
      </p:sp>
      <p:sp>
        <p:nvSpPr>
          <p:cNvPr id="332" name="状态…"/>
          <p:cNvSpPr txBox="1"/>
          <p:nvPr/>
        </p:nvSpPr>
        <p:spPr>
          <a:xfrm>
            <a:off x="1637662" y="1525587"/>
            <a:ext cx="1310653" cy="1996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FFFFFF"/>
                </a:solidFill>
              </a:defRPr>
            </a:pPr>
            <a:r>
              <a:t>状态</a:t>
            </a:r>
          </a:p>
          <a:p>
            <a:pPr>
              <a:defRPr>
                <a:solidFill>
                  <a:srgbClr val="FFFFFF"/>
                </a:solidFill>
              </a:defRPr>
            </a:pPr>
            <a:r>
              <a:t>当前进度</a:t>
            </a:r>
          </a:p>
          <a:p>
            <a:pPr>
              <a:defRPr>
                <a:solidFill>
                  <a:srgbClr val="FFFFFF"/>
                </a:solidFill>
              </a:defRPr>
            </a:pPr>
            <a:r>
              <a:t>传输情况</a:t>
            </a:r>
          </a:p>
          <a:p>
            <a:pPr>
              <a:defRPr>
                <a:solidFill>
                  <a:srgbClr val="FFFFFF"/>
                </a:solidFill>
              </a:defRPr>
            </a:pPr>
            <a:r>
              <a:t>请求队列</a:t>
            </a:r>
          </a:p>
          <a:p>
            <a:pPr>
              <a:defRPr>
                <a:solidFill>
                  <a:srgbClr val="FFFFFF"/>
                </a:solidFill>
              </a:defRPr>
            </a:pPr>
            <a:r>
              <a:t>运行／暂停</a:t>
            </a:r>
          </a:p>
          <a:p>
            <a:pPr>
              <a:defRPr>
                <a:solidFill>
                  <a:srgbClr val="FFFFFF"/>
                </a:solidFill>
              </a:defRPr>
            </a:pPr>
            <a:r>
              <a:t>清空队列</a:t>
            </a:r>
          </a:p>
        </p:txBody>
      </p:sp>
      <p:sp>
        <p:nvSpPr>
          <p:cNvPr id="333" name="作用域…"/>
          <p:cNvSpPr txBox="1"/>
          <p:nvPr/>
        </p:nvSpPr>
        <p:spPr>
          <a:xfrm>
            <a:off x="735962" y="4121737"/>
            <a:ext cx="3254088" cy="1958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FFFFFF"/>
                </a:solidFill>
              </a:defRPr>
            </a:pPr>
            <a:r>
              <a:t>作用域</a:t>
            </a:r>
          </a:p>
          <a:p>
            <a:pPr>
              <a:defRPr>
                <a:solidFill>
                  <a:srgbClr val="FFFFFF"/>
                </a:solidFill>
              </a:defRPr>
            </a:pPr>
            <a:r>
              <a:t>控制Spider的抓取范围</a:t>
            </a:r>
          </a:p>
          <a:p>
            <a:pPr>
              <a:defRPr>
                <a:solidFill>
                  <a:srgbClr val="FFFFFF"/>
                </a:solidFill>
              </a:defRPr>
            </a:pPr>
          </a:p>
          <a:p>
            <a:pPr>
              <a:defRPr>
                <a:solidFill>
                  <a:srgbClr val="FFFFFF"/>
                </a:solidFill>
              </a:defRPr>
            </a:pPr>
            <a:r>
              <a:t>1.使用Target中的作用域</a:t>
            </a:r>
          </a:p>
          <a:p>
            <a:pPr>
              <a:defRPr>
                <a:solidFill>
                  <a:srgbClr val="FFFFFF"/>
                </a:solidFill>
              </a:defRPr>
            </a:pPr>
            <a:r>
              <a:t>2.使用自定义的</a:t>
            </a:r>
          </a:p>
          <a:p>
            <a:pPr>
              <a:defRPr>
                <a:solidFill>
                  <a:srgbClr val="FFFFFF"/>
                </a:solidFill>
              </a:defRPr>
            </a:pPr>
            <a:r>
              <a:t>（看Target的作用域设置方法）</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5" name="文本框 3"/>
          <p:cNvSpPr txBox="1"/>
          <p:nvPr/>
        </p:nvSpPr>
        <p:spPr>
          <a:xfrm>
            <a:off x="3735067" y="442594"/>
            <a:ext cx="4721866"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万能的BurpSuite</a:t>
            </a:r>
          </a:p>
        </p:txBody>
      </p:sp>
      <p:sp>
        <p:nvSpPr>
          <p:cNvPr id="336" name="BurpSuite Spider Options"/>
          <p:cNvSpPr txBox="1"/>
          <p:nvPr/>
        </p:nvSpPr>
        <p:spPr>
          <a:xfrm>
            <a:off x="4744623" y="1554162"/>
            <a:ext cx="2702754" cy="3898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BurpSuite Spider Options</a:t>
            </a:r>
          </a:p>
        </p:txBody>
      </p:sp>
      <p:sp>
        <p:nvSpPr>
          <p:cNvPr id="337" name="抓取设置、抓取代理设置、表单提交设置、应用登陆设置、蜘蛛引擎设 置、请求消息头设置"/>
          <p:cNvSpPr txBox="1"/>
          <p:nvPr/>
        </p:nvSpPr>
        <p:spPr>
          <a:xfrm>
            <a:off x="1440173" y="2437129"/>
            <a:ext cx="9311654"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抓取设置、抓取代理设置、表单提交设置、应用登陆设置、蜘蛛引擎设 置、请求消息头设置</a:t>
            </a:r>
          </a:p>
        </p:txBody>
      </p:sp>
      <p:pic>
        <p:nvPicPr>
          <p:cNvPr id="338" name="图像" descr="图像"/>
          <p:cNvPicPr>
            <a:picLocks noChangeAspect="1"/>
          </p:cNvPicPr>
          <p:nvPr/>
        </p:nvPicPr>
        <p:blipFill>
          <a:blip r:embed="rId2">
            <a:extLst/>
          </a:blip>
          <a:stretch>
            <a:fillRect/>
          </a:stretch>
        </p:blipFill>
        <p:spPr>
          <a:xfrm>
            <a:off x="844306" y="2934013"/>
            <a:ext cx="2721805" cy="1479941"/>
          </a:xfrm>
          <a:prstGeom prst="rect">
            <a:avLst/>
          </a:prstGeom>
          <a:ln w="12700">
            <a:miter lim="400000"/>
          </a:ln>
          <a:effectLst>
            <a:outerShdw sx="100000" sy="100000" kx="0" ky="0" algn="b" rotWithShape="0" blurRad="292100" dist="139700" dir="2700000">
              <a:srgbClr val="333333">
                <a:alpha val="64999"/>
              </a:srgbClr>
            </a:outerShdw>
          </a:effectLst>
        </p:spPr>
      </p:pic>
      <p:pic>
        <p:nvPicPr>
          <p:cNvPr id="339" name="图像" descr="图像"/>
          <p:cNvPicPr>
            <a:picLocks noChangeAspect="1"/>
          </p:cNvPicPr>
          <p:nvPr/>
        </p:nvPicPr>
        <p:blipFill>
          <a:blip r:embed="rId3">
            <a:extLst/>
          </a:blip>
          <a:stretch>
            <a:fillRect/>
          </a:stretch>
        </p:blipFill>
        <p:spPr>
          <a:xfrm>
            <a:off x="827719" y="4533005"/>
            <a:ext cx="5516973" cy="942341"/>
          </a:xfrm>
          <a:prstGeom prst="rect">
            <a:avLst/>
          </a:prstGeom>
          <a:ln w="12700">
            <a:miter lim="400000"/>
          </a:ln>
          <a:effectLst>
            <a:outerShdw sx="100000" sy="100000" kx="0" ky="0" algn="b" rotWithShape="0" blurRad="292100" dist="139700" dir="2700000">
              <a:srgbClr val="333333">
                <a:alpha val="64999"/>
              </a:srgbClr>
            </a:outerShdw>
          </a:effectLst>
        </p:spPr>
      </p:pic>
      <p:pic>
        <p:nvPicPr>
          <p:cNvPr id="340" name="图像" descr="图像"/>
          <p:cNvPicPr>
            <a:picLocks noChangeAspect="1"/>
          </p:cNvPicPr>
          <p:nvPr/>
        </p:nvPicPr>
        <p:blipFill>
          <a:blip r:embed="rId4">
            <a:extLst/>
          </a:blip>
          <a:stretch>
            <a:fillRect/>
          </a:stretch>
        </p:blipFill>
        <p:spPr>
          <a:xfrm>
            <a:off x="7641639" y="3045134"/>
            <a:ext cx="3722642" cy="1991302"/>
          </a:xfrm>
          <a:prstGeom prst="rect">
            <a:avLst/>
          </a:prstGeom>
          <a:ln w="12700">
            <a:miter lim="400000"/>
          </a:ln>
          <a:effectLst>
            <a:outerShdw sx="100000" sy="100000" kx="0" ky="0" algn="b" rotWithShape="0" blurRad="292100" dist="139700" dir="2700000">
              <a:srgbClr val="333333">
                <a:alpha val="64999"/>
              </a:srgbClr>
            </a:outerShdw>
          </a:effectLst>
        </p:spPr>
      </p:pic>
      <p:pic>
        <p:nvPicPr>
          <p:cNvPr id="341" name="图像" descr="图像"/>
          <p:cNvPicPr>
            <a:picLocks noChangeAspect="1"/>
          </p:cNvPicPr>
          <p:nvPr/>
        </p:nvPicPr>
        <p:blipFill>
          <a:blip r:embed="rId5">
            <a:extLst/>
          </a:blip>
          <a:stretch>
            <a:fillRect/>
          </a:stretch>
        </p:blipFill>
        <p:spPr>
          <a:xfrm>
            <a:off x="5461927" y="4727500"/>
            <a:ext cx="2491785" cy="1446186"/>
          </a:xfrm>
          <a:prstGeom prst="rect">
            <a:avLst/>
          </a:prstGeom>
          <a:ln w="12700">
            <a:miter lim="400000"/>
          </a:ln>
          <a:effectLst>
            <a:outerShdw sx="100000" sy="100000" kx="0" ky="0" algn="b" rotWithShape="0" blurRad="292100" dist="139700" dir="2700000">
              <a:srgbClr val="333333">
                <a:alpha val="64999"/>
              </a:srgbClr>
            </a:outerShdw>
          </a:effectLst>
        </p:spPr>
      </p:pic>
      <p:pic>
        <p:nvPicPr>
          <p:cNvPr id="342" name="图像" descr="图像"/>
          <p:cNvPicPr>
            <a:picLocks noChangeAspect="1"/>
          </p:cNvPicPr>
          <p:nvPr/>
        </p:nvPicPr>
        <p:blipFill>
          <a:blip r:embed="rId6">
            <a:extLst/>
          </a:blip>
          <a:stretch>
            <a:fillRect/>
          </a:stretch>
        </p:blipFill>
        <p:spPr>
          <a:xfrm>
            <a:off x="3878260" y="2973063"/>
            <a:ext cx="3451230" cy="1401841"/>
          </a:xfrm>
          <a:prstGeom prst="rect">
            <a:avLst/>
          </a:prstGeom>
          <a:ln w="12700">
            <a:miter lim="400000"/>
          </a:ln>
          <a:effectLst>
            <a:outerShdw sx="100000" sy="100000" kx="0" ky="0" algn="b" rotWithShape="0" blurRad="292100" dist="139700" dir="2700000">
              <a:srgbClr val="333333">
                <a:alpha val="64999"/>
              </a:srgbClr>
            </a:outerShdw>
          </a:effectLst>
        </p:spPr>
      </p:pic>
      <p:pic>
        <p:nvPicPr>
          <p:cNvPr id="343" name="图像" descr="图像"/>
          <p:cNvPicPr>
            <a:picLocks noChangeAspect="1"/>
          </p:cNvPicPr>
          <p:nvPr/>
        </p:nvPicPr>
        <p:blipFill>
          <a:blip r:embed="rId7">
            <a:extLst/>
          </a:blip>
          <a:stretch>
            <a:fillRect/>
          </a:stretch>
        </p:blipFill>
        <p:spPr>
          <a:xfrm>
            <a:off x="1860590" y="5394390"/>
            <a:ext cx="3451231" cy="1348294"/>
          </a:xfrm>
          <a:prstGeom prst="rect">
            <a:avLst/>
          </a:prstGeom>
          <a:ln w="12700">
            <a:miter lim="400000"/>
          </a:ln>
          <a:effectLst>
            <a:outerShdw sx="100000" sy="100000" kx="0" ky="0" algn="b" rotWithShape="0" blurRad="292100" dist="139700" dir="2700000">
              <a:srgbClr val="333333">
                <a:alpha val="64999"/>
              </a:srgbClr>
            </a:outerShdw>
          </a:effectLst>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5" name="文本框 3"/>
          <p:cNvSpPr txBox="1"/>
          <p:nvPr/>
        </p:nvSpPr>
        <p:spPr>
          <a:xfrm>
            <a:off x="3735067" y="442594"/>
            <a:ext cx="4721866"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万能的BurpSuite</a:t>
            </a:r>
          </a:p>
        </p:txBody>
      </p:sp>
      <p:sp>
        <p:nvSpPr>
          <p:cNvPr id="346" name="BurpSuite Spider Options"/>
          <p:cNvSpPr txBox="1"/>
          <p:nvPr/>
        </p:nvSpPr>
        <p:spPr>
          <a:xfrm>
            <a:off x="4744623" y="1554162"/>
            <a:ext cx="2702754" cy="3898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BurpSuite Spider Options</a:t>
            </a:r>
          </a:p>
        </p:txBody>
      </p:sp>
      <p:pic>
        <p:nvPicPr>
          <p:cNvPr id="347" name="图像" descr="图像"/>
          <p:cNvPicPr>
            <a:picLocks noChangeAspect="1"/>
          </p:cNvPicPr>
          <p:nvPr/>
        </p:nvPicPr>
        <p:blipFill>
          <a:blip r:embed="rId2">
            <a:extLst/>
          </a:blip>
          <a:stretch>
            <a:fillRect/>
          </a:stretch>
        </p:blipFill>
        <p:spPr>
          <a:xfrm>
            <a:off x="1181376" y="2444750"/>
            <a:ext cx="5778501" cy="2984500"/>
          </a:xfrm>
          <a:prstGeom prst="rect">
            <a:avLst/>
          </a:prstGeom>
          <a:ln w="12700">
            <a:miter lim="400000"/>
          </a:ln>
        </p:spPr>
      </p:pic>
      <p:sp>
        <p:nvSpPr>
          <p:cNvPr id="348" name="检查robots.txt 文件…"/>
          <p:cNvSpPr txBox="1"/>
          <p:nvPr/>
        </p:nvSpPr>
        <p:spPr>
          <a:xfrm>
            <a:off x="7370946" y="2780029"/>
            <a:ext cx="3639678" cy="2313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defRPr>
            </a:pPr>
            <a:r>
              <a:t>检查robots.txt 文件</a:t>
            </a:r>
          </a:p>
          <a:p>
            <a:pPr>
              <a:defRPr>
                <a:solidFill>
                  <a:srgbClr val="FFFFFF"/>
                </a:solidFill>
              </a:defRPr>
            </a:pPr>
            <a:r>
              <a:t>检测404应答</a:t>
            </a:r>
          </a:p>
          <a:p>
            <a:pPr>
              <a:defRPr>
                <a:solidFill>
                  <a:srgbClr val="FFFFFF"/>
                </a:solidFill>
              </a:defRPr>
            </a:pPr>
            <a:r>
              <a:t>忽略内容为空的链接</a:t>
            </a:r>
          </a:p>
          <a:p>
            <a:pPr>
              <a:defRPr>
                <a:solidFill>
                  <a:srgbClr val="FFFFFF"/>
                </a:solidFill>
              </a:defRPr>
            </a:pPr>
            <a:r>
              <a:t>爬取根目录下所有文件和目录</a:t>
            </a:r>
          </a:p>
          <a:p>
            <a:pPr>
              <a:defRPr>
                <a:solidFill>
                  <a:srgbClr val="FFFFFF"/>
                </a:solidFill>
              </a:defRPr>
            </a:pPr>
            <a:r>
              <a:t>对每一个动态页面发送无参数请求</a:t>
            </a:r>
          </a:p>
          <a:p>
            <a:pPr>
              <a:defRPr>
                <a:solidFill>
                  <a:srgbClr val="FFFFFF"/>
                </a:solidFill>
              </a:defRPr>
            </a:pPr>
            <a:r>
              <a:t>最大链接深度</a:t>
            </a:r>
          </a:p>
          <a:p>
            <a:pPr>
              <a:defRPr>
                <a:solidFill>
                  <a:srgbClr val="FFFFFF"/>
                </a:solidFill>
              </a:defRPr>
            </a:pPr>
            <a:r>
              <a:t>最大请求URL参数数目</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文本框 3"/>
          <p:cNvSpPr txBox="1"/>
          <p:nvPr/>
        </p:nvSpPr>
        <p:spPr>
          <a:xfrm>
            <a:off x="3735067" y="442594"/>
            <a:ext cx="4721866"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万能的BurpSuite</a:t>
            </a:r>
          </a:p>
        </p:txBody>
      </p:sp>
      <p:sp>
        <p:nvSpPr>
          <p:cNvPr id="351" name="BurpSuite Spider Options"/>
          <p:cNvSpPr txBox="1"/>
          <p:nvPr/>
        </p:nvSpPr>
        <p:spPr>
          <a:xfrm>
            <a:off x="4744623" y="1554162"/>
            <a:ext cx="2702754" cy="3898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BurpSuite Spider Options</a:t>
            </a:r>
          </a:p>
        </p:txBody>
      </p:sp>
      <p:sp>
        <p:nvSpPr>
          <p:cNvPr id="352" name="第一个如果勾选，则爬取时通过Burp Proxy，反之则不通过。第二 个设置是控制代理的链接深度。默认为0，表示无限深度，即无论有多少层级的URL均需 要爬取。"/>
          <p:cNvSpPr txBox="1"/>
          <p:nvPr/>
        </p:nvSpPr>
        <p:spPr>
          <a:xfrm>
            <a:off x="4276161" y="4075429"/>
            <a:ext cx="3639678" cy="167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第一个如果勾选，则爬取时通过Burp Proxy，反之则不通过。第二 个设置是控制代理的链接深度。默认为0，表示无限深度，即无论有多少层级的URL均需 要爬取。</a:t>
            </a:r>
          </a:p>
        </p:txBody>
      </p:sp>
      <p:pic>
        <p:nvPicPr>
          <p:cNvPr id="353" name="图像" descr="图像"/>
          <p:cNvPicPr>
            <a:picLocks noChangeAspect="1"/>
          </p:cNvPicPr>
          <p:nvPr/>
        </p:nvPicPr>
        <p:blipFill>
          <a:blip r:embed="rId2">
            <a:extLst/>
          </a:blip>
          <a:stretch>
            <a:fillRect/>
          </a:stretch>
        </p:blipFill>
        <p:spPr>
          <a:xfrm>
            <a:off x="2000250" y="2381250"/>
            <a:ext cx="8191500" cy="1409700"/>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文本框 3"/>
          <p:cNvSpPr txBox="1"/>
          <p:nvPr/>
        </p:nvSpPr>
        <p:spPr>
          <a:xfrm>
            <a:off x="3735067" y="442594"/>
            <a:ext cx="4721866"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万能的BurpSuite</a:t>
            </a:r>
          </a:p>
        </p:txBody>
      </p:sp>
      <p:sp>
        <p:nvSpPr>
          <p:cNvPr id="356" name="BurpSuite Spider Options"/>
          <p:cNvSpPr txBox="1"/>
          <p:nvPr/>
        </p:nvSpPr>
        <p:spPr>
          <a:xfrm>
            <a:off x="4744623" y="1554162"/>
            <a:ext cx="2702754" cy="3898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BurpSuite Spider Options</a:t>
            </a:r>
          </a:p>
        </p:txBody>
      </p:sp>
      <p:pic>
        <p:nvPicPr>
          <p:cNvPr id="357" name="图像" descr="图像"/>
          <p:cNvPicPr>
            <a:picLocks noChangeAspect="1"/>
          </p:cNvPicPr>
          <p:nvPr/>
        </p:nvPicPr>
        <p:blipFill>
          <a:blip r:embed="rId2">
            <a:extLst/>
          </a:blip>
          <a:stretch>
            <a:fillRect/>
          </a:stretch>
        </p:blipFill>
        <p:spPr>
          <a:xfrm>
            <a:off x="2768870" y="2113279"/>
            <a:ext cx="6654260" cy="3763235"/>
          </a:xfrm>
          <a:prstGeom prst="rect">
            <a:avLst/>
          </a:prstGeom>
          <a:ln w="12700">
            <a:miter lim="400000"/>
          </a:ln>
        </p:spPr>
      </p:pic>
      <p:sp>
        <p:nvSpPr>
          <p:cNvPr id="358" name="控制在蜘蛛抓取过程中， 对于form表单的处理方式…"/>
          <p:cNvSpPr txBox="1"/>
          <p:nvPr/>
        </p:nvSpPr>
        <p:spPr>
          <a:xfrm>
            <a:off x="492375" y="1971453"/>
            <a:ext cx="2053031" cy="453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defRPr>
            </a:pPr>
            <a:r>
              <a:t>控制在蜘蛛抓取过程中， 对于form表单的处理方式</a:t>
            </a:r>
          </a:p>
          <a:p>
            <a:pPr>
              <a:defRPr>
                <a:solidFill>
                  <a:srgbClr val="FFFFFF"/>
                </a:solidFill>
              </a:defRPr>
            </a:pPr>
            <a:r>
              <a:t>第一个下拉选项中，是对form表单域的处理内容做控制，默认选择Action URL、 method、fields、values，即同时处理请求的url、请求方式GET或者POST、包含哪些属 性名以及属性值。</a:t>
            </a:r>
          </a:p>
        </p:txBody>
      </p:sp>
      <p:sp>
        <p:nvSpPr>
          <p:cNvPr id="359" name="不提交表单、需要手工确认、使用默认值自动填写"/>
          <p:cNvSpPr txBox="1"/>
          <p:nvPr/>
        </p:nvSpPr>
        <p:spPr>
          <a:xfrm>
            <a:off x="9646594" y="2703829"/>
            <a:ext cx="2053031" cy="1043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不提交表单、需要手工确认、使用默认值自动填写</a:t>
            </a:r>
          </a:p>
        </p:txBody>
      </p:sp>
      <p:pic>
        <p:nvPicPr>
          <p:cNvPr id="360" name="矩形" descr="矩形"/>
          <p:cNvPicPr>
            <a:picLocks noChangeAspect="0"/>
          </p:cNvPicPr>
          <p:nvPr/>
        </p:nvPicPr>
        <p:blipFill>
          <a:blip r:embed="rId3">
            <a:extLst/>
          </a:blip>
          <a:stretch>
            <a:fillRect/>
          </a:stretch>
        </p:blipFill>
        <p:spPr>
          <a:xfrm>
            <a:off x="2971799" y="2906310"/>
            <a:ext cx="4244828" cy="754966"/>
          </a:xfrm>
          <a:prstGeom prst="rect">
            <a:avLst/>
          </a:prstGeom>
        </p:spPr>
      </p:pic>
      <p:pic>
        <p:nvPicPr>
          <p:cNvPr id="362" name="线条" descr="线条"/>
          <p:cNvPicPr>
            <a:picLocks noChangeAspect="0"/>
          </p:cNvPicPr>
          <p:nvPr/>
        </p:nvPicPr>
        <p:blipFill>
          <a:blip r:embed="rId4">
            <a:extLst/>
          </a:blip>
          <a:stretch>
            <a:fillRect/>
          </a:stretch>
        </p:blipFill>
        <p:spPr>
          <a:xfrm>
            <a:off x="7162800" y="3245693"/>
            <a:ext cx="2537621" cy="76201"/>
          </a:xfrm>
          <a:prstGeom prst="rect">
            <a:avLst/>
          </a:prstGeom>
        </p:spPr>
      </p:pic>
      <p:sp>
        <p:nvSpPr>
          <p:cNvPr id="364" name="使用下方的各个配置项进行匹配(匹配时可以使用完全匹配和正则表达式匹配两种方式其一)，默认填写这些值，然后自动进行提交"/>
          <p:cNvSpPr txBox="1"/>
          <p:nvPr/>
        </p:nvSpPr>
        <p:spPr>
          <a:xfrm>
            <a:off x="9646594" y="3722152"/>
            <a:ext cx="2275087" cy="2313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使用下方的各个配置项进行匹配(匹配时可以使用完全匹配和正则表达式匹配两种方式其一)，默认填写这些值，然后自动进行提交</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6" name="文本框 3"/>
          <p:cNvSpPr txBox="1"/>
          <p:nvPr/>
        </p:nvSpPr>
        <p:spPr>
          <a:xfrm>
            <a:off x="3735067" y="442594"/>
            <a:ext cx="4721866"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万能的BurpSuite</a:t>
            </a:r>
          </a:p>
        </p:txBody>
      </p:sp>
      <p:sp>
        <p:nvSpPr>
          <p:cNvPr id="367" name="BurpSuite Spider Options"/>
          <p:cNvSpPr txBox="1"/>
          <p:nvPr/>
        </p:nvSpPr>
        <p:spPr>
          <a:xfrm>
            <a:off x="4744623" y="1554162"/>
            <a:ext cx="2702754" cy="3898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BurpSuite Spider Options</a:t>
            </a:r>
          </a:p>
        </p:txBody>
      </p:sp>
      <p:pic>
        <p:nvPicPr>
          <p:cNvPr id="368" name="图像" descr="图像"/>
          <p:cNvPicPr>
            <a:picLocks noChangeAspect="1"/>
          </p:cNvPicPr>
          <p:nvPr/>
        </p:nvPicPr>
        <p:blipFill>
          <a:blip r:embed="rId2">
            <a:extLst/>
          </a:blip>
          <a:stretch>
            <a:fillRect/>
          </a:stretch>
        </p:blipFill>
        <p:spPr>
          <a:xfrm>
            <a:off x="431800" y="2568892"/>
            <a:ext cx="4902200" cy="2692401"/>
          </a:xfrm>
          <a:prstGeom prst="rect">
            <a:avLst/>
          </a:prstGeom>
          <a:ln w="12700">
            <a:miter lim="400000"/>
          </a:ln>
        </p:spPr>
      </p:pic>
      <p:sp>
        <p:nvSpPr>
          <p:cNvPr id="369" name="用来控制抓取时，登陆页面的处理方式"/>
          <p:cNvSpPr txBox="1"/>
          <p:nvPr/>
        </p:nvSpPr>
        <p:spPr>
          <a:xfrm>
            <a:off x="6575618" y="2692876"/>
            <a:ext cx="39903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用来控制抓取时，登陆页面的处理方式</a:t>
            </a:r>
          </a:p>
        </p:txBody>
      </p:sp>
      <p:sp>
        <p:nvSpPr>
          <p:cNvPr id="370" name="不提交登陆信息、手工确认登陆信息、作为普通表单处理(如果选择此项，则把登陆表单的form当作其他表单一样处理，对于登陆表单将使用&quot;表单提交设置&quot; 中的具体配置)、自动提交登陆(选择此项，需要在下方的输入框中指定用户名和密码)"/>
          <p:cNvSpPr txBox="1"/>
          <p:nvPr/>
        </p:nvSpPr>
        <p:spPr>
          <a:xfrm>
            <a:off x="5600700" y="3471069"/>
            <a:ext cx="6168777" cy="167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不提交登陆信息、手工确认登陆信息、作为普通表单处理(如果选择此项，则把登陆表单的form当作其他表单一样处理，对于登陆表单将使用"表单提交设置" 中的具体配置)、自动提交登陆(选择此项，需要在下方的输入框中指定用户名和密码)</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2" name="文本框 3"/>
          <p:cNvSpPr txBox="1"/>
          <p:nvPr/>
        </p:nvSpPr>
        <p:spPr>
          <a:xfrm>
            <a:off x="3735067" y="442594"/>
            <a:ext cx="4721866"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万能的BurpSuite</a:t>
            </a:r>
          </a:p>
        </p:txBody>
      </p:sp>
      <p:sp>
        <p:nvSpPr>
          <p:cNvPr id="373" name="BurpSuite Spider Options"/>
          <p:cNvSpPr txBox="1"/>
          <p:nvPr/>
        </p:nvSpPr>
        <p:spPr>
          <a:xfrm>
            <a:off x="4744623" y="1554162"/>
            <a:ext cx="2702754" cy="3898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BurpSuite Spider Options</a:t>
            </a:r>
          </a:p>
        </p:txBody>
      </p:sp>
      <p:pic>
        <p:nvPicPr>
          <p:cNvPr id="374" name="图像" descr="图像"/>
          <p:cNvPicPr>
            <a:picLocks noChangeAspect="1"/>
          </p:cNvPicPr>
          <p:nvPr/>
        </p:nvPicPr>
        <p:blipFill>
          <a:blip r:embed="rId2">
            <a:extLst/>
          </a:blip>
          <a:stretch>
            <a:fillRect/>
          </a:stretch>
        </p:blipFill>
        <p:spPr>
          <a:xfrm>
            <a:off x="298450" y="2571750"/>
            <a:ext cx="5067300" cy="2578100"/>
          </a:xfrm>
          <a:prstGeom prst="rect">
            <a:avLst/>
          </a:prstGeom>
          <a:ln w="12700">
            <a:miter lim="400000"/>
          </a:ln>
        </p:spPr>
      </p:pic>
      <p:sp>
        <p:nvSpPr>
          <p:cNvPr id="375" name="其中蜘蛛引擎设置主要是用来控制蜘蛛抓取的线程数、网络失败时重试的次数、重试暂停间隙等"/>
          <p:cNvSpPr txBox="1"/>
          <p:nvPr/>
        </p:nvSpPr>
        <p:spPr>
          <a:xfrm>
            <a:off x="5631173" y="3497579"/>
            <a:ext cx="6398939" cy="72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其中蜘蛛引擎设置主要是用来控制蜘蛛抓取的线程数、网络失败时重试的次数、重试暂停间隙等</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 name="文本框 3"/>
          <p:cNvSpPr txBox="1"/>
          <p:nvPr/>
        </p:nvSpPr>
        <p:spPr>
          <a:xfrm>
            <a:off x="3735067" y="442594"/>
            <a:ext cx="4721866"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万能的BurpSuite</a:t>
            </a:r>
          </a:p>
        </p:txBody>
      </p:sp>
      <p:sp>
        <p:nvSpPr>
          <p:cNvPr id="378" name="BurpSuite Spider Options"/>
          <p:cNvSpPr txBox="1"/>
          <p:nvPr/>
        </p:nvSpPr>
        <p:spPr>
          <a:xfrm>
            <a:off x="4744623" y="1554162"/>
            <a:ext cx="2702754" cy="3898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BurpSuite Spider Options</a:t>
            </a:r>
          </a:p>
        </p:txBody>
      </p:sp>
      <p:pic>
        <p:nvPicPr>
          <p:cNvPr id="379" name="图像" descr="图像"/>
          <p:cNvPicPr>
            <a:picLocks noChangeAspect="1"/>
          </p:cNvPicPr>
          <p:nvPr/>
        </p:nvPicPr>
        <p:blipFill>
          <a:blip r:embed="rId2">
            <a:extLst/>
          </a:blip>
          <a:stretch>
            <a:fillRect/>
          </a:stretch>
        </p:blipFill>
        <p:spPr>
          <a:xfrm>
            <a:off x="1720850" y="2209800"/>
            <a:ext cx="8750300" cy="34544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文本框 3"/>
          <p:cNvSpPr txBox="1"/>
          <p:nvPr/>
        </p:nvSpPr>
        <p:spPr>
          <a:xfrm>
            <a:off x="3520283" y="442594"/>
            <a:ext cx="5151434"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4800">
                <a:solidFill>
                  <a:srgbClr val="FFFFFF"/>
                </a:solidFill>
                <a:latin typeface="思源黑体 CN Medium"/>
                <a:ea typeface="思源黑体 CN Medium"/>
                <a:cs typeface="思源黑体 CN Medium"/>
                <a:sym typeface="思源黑体 CN Medium"/>
              </a:defRPr>
            </a:pPr>
            <a:r>
              <a:t>注入神器</a:t>
            </a:r>
            <a:r>
              <a:t>-SQLmap</a:t>
            </a:r>
          </a:p>
        </p:txBody>
      </p:sp>
      <p:sp>
        <p:nvSpPr>
          <p:cNvPr id="127" name="文本框 10"/>
          <p:cNvSpPr txBox="1"/>
          <p:nvPr/>
        </p:nvSpPr>
        <p:spPr>
          <a:xfrm>
            <a:off x="704689" y="1591978"/>
            <a:ext cx="2110939" cy="967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思源黑体 CN Medium"/>
                <a:ea typeface="思源黑体 CN Medium"/>
                <a:cs typeface="思源黑体 CN Medium"/>
                <a:sym typeface="思源黑体 CN Medium"/>
              </a:defRPr>
            </a:pPr>
            <a:r>
              <a:t>SQLmap</a:t>
            </a:r>
            <a:r>
              <a:t>检测点：</a:t>
            </a:r>
          </a:p>
          <a:p>
            <a:pPr>
              <a:defRPr>
                <a:solidFill>
                  <a:srgbClr val="FFFFFF"/>
                </a:solidFill>
                <a:latin typeface="思源黑体 CN Medium"/>
                <a:ea typeface="思源黑体 CN Medium"/>
                <a:cs typeface="思源黑体 CN Medium"/>
                <a:sym typeface="思源黑体 CN Medium"/>
              </a:defRPr>
            </a:pPr>
          </a:p>
          <a:p>
            <a:pPr>
              <a:defRPr>
                <a:solidFill>
                  <a:srgbClr val="FFFFFF"/>
                </a:solidFill>
                <a:latin typeface="思源黑体 CN Medium"/>
                <a:ea typeface="思源黑体 CN Medium"/>
                <a:cs typeface="思源黑体 CN Medium"/>
                <a:sym typeface="思源黑体 CN Medium"/>
              </a:defRPr>
            </a:pPr>
            <a:r>
              <a:t>HTTP Method</a:t>
            </a:r>
          </a:p>
        </p:txBody>
      </p:sp>
      <p:sp>
        <p:nvSpPr>
          <p:cNvPr id="128" name="箭头: 右 6"/>
          <p:cNvSpPr/>
          <p:nvPr/>
        </p:nvSpPr>
        <p:spPr>
          <a:xfrm>
            <a:off x="2328492" y="2188460"/>
            <a:ext cx="677255" cy="255976"/>
          </a:xfrm>
          <a:prstGeom prst="rightArrow">
            <a:avLst>
              <a:gd name="adj1" fmla="val 50000"/>
              <a:gd name="adj2" fmla="val 50000"/>
            </a:avLst>
          </a:prstGeom>
          <a:gradFill>
            <a:gsLst>
              <a:gs pos="0">
                <a:srgbClr val="F18C54"/>
              </a:gs>
              <a:gs pos="50000">
                <a:srgbClr val="F67B28"/>
              </a:gs>
              <a:gs pos="100000">
                <a:srgbClr val="E46B19"/>
              </a:gs>
            </a:gsLst>
            <a:lin ang="5400000"/>
          </a:gradFill>
          <a:ln w="12700">
            <a:miter lim="400000"/>
          </a:ln>
          <a:effectLst>
            <a:outerShdw sx="100000" sy="100000" kx="0" ky="0" algn="b" rotWithShape="0" blurRad="63500" dist="19050" dir="5400000">
              <a:srgbClr val="000000">
                <a:alpha val="63000"/>
              </a:srgbClr>
            </a:outerShdw>
          </a:effectLst>
        </p:spPr>
        <p:txBody>
          <a:bodyPr lIns="45719" rIns="45719" anchor="ctr"/>
          <a:lstStyle/>
          <a:p>
            <a:pPr algn="ctr">
              <a:defRPr>
                <a:solidFill>
                  <a:srgbClr val="FFFFFF"/>
                </a:solidFill>
              </a:defRPr>
            </a:pPr>
          </a:p>
        </p:txBody>
      </p:sp>
      <p:sp>
        <p:nvSpPr>
          <p:cNvPr id="129" name="文本框 10"/>
          <p:cNvSpPr txBox="1"/>
          <p:nvPr/>
        </p:nvSpPr>
        <p:spPr>
          <a:xfrm>
            <a:off x="3247205" y="2131780"/>
            <a:ext cx="1379117" cy="688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思源黑体 CN Medium"/>
                <a:ea typeface="思源黑体 CN Medium"/>
                <a:cs typeface="思源黑体 CN Medium"/>
                <a:sym typeface="思源黑体 CN Medium"/>
              </a:defRPr>
            </a:pPr>
            <a:r>
              <a:t>GET</a:t>
            </a:r>
            <a:r>
              <a:t>、</a:t>
            </a:r>
            <a:r>
              <a:t>POST</a:t>
            </a:r>
          </a:p>
        </p:txBody>
      </p:sp>
      <p:sp>
        <p:nvSpPr>
          <p:cNvPr id="130" name="文本框 10"/>
          <p:cNvSpPr txBox="1"/>
          <p:nvPr/>
        </p:nvSpPr>
        <p:spPr>
          <a:xfrm>
            <a:off x="704689" y="2970194"/>
            <a:ext cx="961149"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latin typeface="思源黑体 CN Medium"/>
                <a:ea typeface="思源黑体 CN Medium"/>
                <a:cs typeface="思源黑体 CN Medium"/>
                <a:sym typeface="思源黑体 CN Medium"/>
              </a:defRPr>
            </a:lvl1pPr>
          </a:lstStyle>
          <a:p>
            <a:pPr/>
            <a:r>
              <a:t>Others</a:t>
            </a:r>
          </a:p>
        </p:txBody>
      </p:sp>
      <p:sp>
        <p:nvSpPr>
          <p:cNvPr id="131" name="箭头: 右 6"/>
          <p:cNvSpPr/>
          <p:nvPr/>
        </p:nvSpPr>
        <p:spPr>
          <a:xfrm>
            <a:off x="2328492" y="3013224"/>
            <a:ext cx="677255" cy="255976"/>
          </a:xfrm>
          <a:prstGeom prst="rightArrow">
            <a:avLst>
              <a:gd name="adj1" fmla="val 50000"/>
              <a:gd name="adj2" fmla="val 50000"/>
            </a:avLst>
          </a:prstGeom>
          <a:gradFill>
            <a:gsLst>
              <a:gs pos="0">
                <a:srgbClr val="F18C54"/>
              </a:gs>
              <a:gs pos="50000">
                <a:srgbClr val="F67B28"/>
              </a:gs>
              <a:gs pos="100000">
                <a:srgbClr val="E46B19"/>
              </a:gs>
            </a:gsLst>
            <a:lin ang="5400000"/>
          </a:gradFill>
          <a:ln w="12700">
            <a:miter lim="400000"/>
          </a:ln>
          <a:effectLst>
            <a:outerShdw sx="100000" sy="100000" kx="0" ky="0" algn="b" rotWithShape="0" blurRad="63500" dist="19050" dir="5400000">
              <a:srgbClr val="000000">
                <a:alpha val="63000"/>
              </a:srgbClr>
            </a:outerShdw>
          </a:effectLst>
        </p:spPr>
        <p:txBody>
          <a:bodyPr lIns="45719" rIns="45719" anchor="ctr"/>
          <a:lstStyle/>
          <a:p>
            <a:pPr algn="ctr">
              <a:defRPr>
                <a:solidFill>
                  <a:srgbClr val="FFFFFF"/>
                </a:solidFill>
              </a:defRPr>
            </a:pPr>
          </a:p>
        </p:txBody>
      </p:sp>
      <p:sp>
        <p:nvSpPr>
          <p:cNvPr id="132" name="文本框 10"/>
          <p:cNvSpPr txBox="1"/>
          <p:nvPr/>
        </p:nvSpPr>
        <p:spPr>
          <a:xfrm>
            <a:off x="3247205" y="2954795"/>
            <a:ext cx="1695989"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latin typeface="思源黑体 CN Medium"/>
                <a:ea typeface="思源黑体 CN Medium"/>
                <a:cs typeface="思源黑体 CN Medium"/>
                <a:sym typeface="思源黑体 CN Medium"/>
              </a:defRPr>
            </a:lvl1pPr>
          </a:lstStyle>
          <a:p>
            <a:pPr/>
            <a:r>
              <a:t>HTTP Headers</a:t>
            </a:r>
          </a:p>
        </p:txBody>
      </p:sp>
      <p:sp>
        <p:nvSpPr>
          <p:cNvPr id="133" name="文本框 10"/>
          <p:cNvSpPr txBox="1"/>
          <p:nvPr/>
        </p:nvSpPr>
        <p:spPr>
          <a:xfrm>
            <a:off x="7515069" y="1670116"/>
            <a:ext cx="2110939" cy="1285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思源黑体 CN Medium"/>
                <a:ea typeface="思源黑体 CN Medium"/>
                <a:cs typeface="思源黑体 CN Medium"/>
                <a:sym typeface="思源黑体 CN Medium"/>
              </a:defRPr>
            </a:pPr>
            <a:r>
              <a:t>SQLmap</a:t>
            </a:r>
            <a:r>
              <a:t>注入语法：</a:t>
            </a:r>
          </a:p>
          <a:p>
            <a:pPr>
              <a:defRPr>
                <a:solidFill>
                  <a:srgbClr val="FFFFFF"/>
                </a:solidFill>
                <a:latin typeface="思源黑体 CN Medium"/>
                <a:ea typeface="思源黑体 CN Medium"/>
                <a:cs typeface="思源黑体 CN Medium"/>
                <a:sym typeface="思源黑体 CN Medium"/>
              </a:defRPr>
            </a:pPr>
          </a:p>
          <a:p>
            <a:pPr>
              <a:defRPr>
                <a:solidFill>
                  <a:srgbClr val="FFFFFF"/>
                </a:solidFill>
                <a:latin typeface="思源黑体 CN Medium"/>
                <a:ea typeface="思源黑体 CN Medium"/>
                <a:cs typeface="思源黑体 CN Medium"/>
                <a:sym typeface="思源黑体 CN Medium"/>
              </a:defRPr>
            </a:pPr>
            <a:r>
              <a:t>            --risk</a:t>
            </a:r>
          </a:p>
        </p:txBody>
      </p:sp>
      <p:sp>
        <p:nvSpPr>
          <p:cNvPr id="134" name="箭头: 右 6"/>
          <p:cNvSpPr/>
          <p:nvPr/>
        </p:nvSpPr>
        <p:spPr>
          <a:xfrm rot="5400000">
            <a:off x="8318533" y="2943852"/>
            <a:ext cx="677255" cy="255976"/>
          </a:xfrm>
          <a:prstGeom prst="rightArrow">
            <a:avLst>
              <a:gd name="adj1" fmla="val 50000"/>
              <a:gd name="adj2" fmla="val 50000"/>
            </a:avLst>
          </a:prstGeom>
          <a:gradFill>
            <a:gsLst>
              <a:gs pos="0">
                <a:srgbClr val="F18C54"/>
              </a:gs>
              <a:gs pos="50000">
                <a:srgbClr val="F67B28"/>
              </a:gs>
              <a:gs pos="100000">
                <a:srgbClr val="E46B19"/>
              </a:gs>
            </a:gsLst>
            <a:lin ang="5400000"/>
          </a:gradFill>
          <a:ln w="12700">
            <a:miter lim="400000"/>
          </a:ln>
          <a:effectLst>
            <a:outerShdw sx="100000" sy="100000" kx="0" ky="0" algn="b" rotWithShape="0" blurRad="63500" dist="19050" dir="5400000">
              <a:srgbClr val="000000">
                <a:alpha val="63000"/>
              </a:srgbClr>
            </a:outerShdw>
          </a:effectLst>
        </p:spPr>
        <p:txBody>
          <a:bodyPr lIns="45719" rIns="45719" anchor="ctr"/>
          <a:lstStyle/>
          <a:p>
            <a:pPr algn="ctr">
              <a:defRPr>
                <a:solidFill>
                  <a:srgbClr val="FFFFFF"/>
                </a:solidFill>
              </a:defRPr>
            </a:pPr>
          </a:p>
        </p:txBody>
      </p:sp>
      <p:sp>
        <p:nvSpPr>
          <p:cNvPr id="135" name="矩形 4"/>
          <p:cNvSpPr txBox="1"/>
          <p:nvPr/>
        </p:nvSpPr>
        <p:spPr>
          <a:xfrm>
            <a:off x="5613832" y="3672857"/>
            <a:ext cx="6578169" cy="72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思源黑体 CN Medium"/>
                <a:ea typeface="思源黑体 CN Medium"/>
                <a:cs typeface="思源黑体 CN Medium"/>
                <a:sym typeface="思源黑体 CN Medium"/>
              </a:defRPr>
            </a:pPr>
            <a:r>
              <a:t>默认是</a:t>
            </a:r>
            <a:r>
              <a:t>1</a:t>
            </a:r>
            <a:r>
              <a:t>会测试大部分的测试语句，</a:t>
            </a:r>
            <a:r>
              <a:t>2</a:t>
            </a:r>
            <a:r>
              <a:t>会增加基于事件的测试语句，</a:t>
            </a:r>
            <a:r>
              <a:t>3</a:t>
            </a:r>
            <a:r>
              <a:t>会增加</a:t>
            </a:r>
            <a:r>
              <a:t>OR</a:t>
            </a:r>
            <a:r>
              <a:t>语句的</a:t>
            </a:r>
            <a:r>
              <a:t>SQL</a:t>
            </a:r>
            <a:r>
              <a:t>注入测试</a:t>
            </a:r>
          </a:p>
        </p:txBody>
      </p:sp>
      <p:pic>
        <p:nvPicPr>
          <p:cNvPr id="136" name="Picture 2" descr="Picture 2"/>
          <p:cNvPicPr>
            <a:picLocks noChangeAspect="1"/>
          </p:cNvPicPr>
          <p:nvPr/>
        </p:nvPicPr>
        <p:blipFill>
          <a:blip r:embed="rId2">
            <a:extLst/>
          </a:blip>
          <a:stretch>
            <a:fillRect/>
          </a:stretch>
        </p:blipFill>
        <p:spPr>
          <a:xfrm>
            <a:off x="4095198" y="4391616"/>
            <a:ext cx="3932238" cy="2065338"/>
          </a:xfrm>
          <a:prstGeom prst="rect">
            <a:avLst/>
          </a:prstGeom>
          <a:ln w="12700">
            <a:miter lim="400000"/>
          </a:ln>
          <a:effectLst>
            <a:outerShdw sx="100000" sy="100000" kx="0" ky="0" algn="b" rotWithShape="0" blurRad="292100" dist="139700" dir="2700000">
              <a:srgbClr val="333333">
                <a:alpha val="64999"/>
              </a:srgbClr>
            </a:outerShdw>
          </a:effectLst>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 name="文本框 3"/>
          <p:cNvSpPr txBox="1"/>
          <p:nvPr/>
        </p:nvSpPr>
        <p:spPr>
          <a:xfrm>
            <a:off x="3735067" y="442594"/>
            <a:ext cx="4721866"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万能的BurpSuite</a:t>
            </a:r>
          </a:p>
        </p:txBody>
      </p:sp>
      <p:sp>
        <p:nvSpPr>
          <p:cNvPr id="382" name="BurpSuite Intruder"/>
          <p:cNvSpPr txBox="1"/>
          <p:nvPr/>
        </p:nvSpPr>
        <p:spPr>
          <a:xfrm>
            <a:off x="5106777" y="1554162"/>
            <a:ext cx="1978446" cy="3898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BurpSuite Intruder</a:t>
            </a:r>
          </a:p>
        </p:txBody>
      </p:sp>
      <p:pic>
        <p:nvPicPr>
          <p:cNvPr id="383" name="图像" descr="图像"/>
          <p:cNvPicPr>
            <a:picLocks noChangeAspect="1"/>
          </p:cNvPicPr>
          <p:nvPr/>
        </p:nvPicPr>
        <p:blipFill>
          <a:blip r:embed="rId2">
            <a:extLst/>
          </a:blip>
          <a:stretch>
            <a:fillRect/>
          </a:stretch>
        </p:blipFill>
        <p:spPr>
          <a:xfrm>
            <a:off x="508000" y="2252979"/>
            <a:ext cx="5765800" cy="3378201"/>
          </a:xfrm>
          <a:prstGeom prst="rect">
            <a:avLst/>
          </a:prstGeom>
          <a:ln w="12700">
            <a:miter lim="400000"/>
          </a:ln>
        </p:spPr>
      </p:pic>
      <p:sp>
        <p:nvSpPr>
          <p:cNvPr id="384" name="Intruder在原始请求数据的基础上，通过修改各种请求参数，以获取不同的请求应答。每一次请求中，Intruder通常会 携带一个或多个有效攻击载荷(Payload),在不同的位置进行攻击重放，通过应答数据的比对 分析来获得需要的特征数据"/>
          <p:cNvSpPr txBox="1"/>
          <p:nvPr/>
        </p:nvSpPr>
        <p:spPr>
          <a:xfrm>
            <a:off x="6799152" y="2943859"/>
            <a:ext cx="4846512" cy="199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Intruder在原始请求数据的基础上，通过修改各种请求参数，以获取不同的请求应答。每一次请求中，Intruder通常会 携带一个或多个有效攻击载荷(Payload),在不同的位置进行攻击重放，通过应答数据的比对 分析来获得需要的特征数据</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6" name="文本框 3"/>
          <p:cNvSpPr txBox="1"/>
          <p:nvPr/>
        </p:nvSpPr>
        <p:spPr>
          <a:xfrm>
            <a:off x="3735067" y="442594"/>
            <a:ext cx="4721866"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万能的BurpSuite</a:t>
            </a:r>
          </a:p>
        </p:txBody>
      </p:sp>
      <p:sp>
        <p:nvSpPr>
          <p:cNvPr id="387" name="BurpSuite Intruder"/>
          <p:cNvSpPr txBox="1"/>
          <p:nvPr/>
        </p:nvSpPr>
        <p:spPr>
          <a:xfrm>
            <a:off x="5106777" y="1554162"/>
            <a:ext cx="1978446" cy="3898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BurpSuite Intruder</a:t>
            </a:r>
          </a:p>
        </p:txBody>
      </p:sp>
      <p:sp>
        <p:nvSpPr>
          <p:cNvPr id="388" name="应用场景：…"/>
          <p:cNvSpPr txBox="1"/>
          <p:nvPr/>
        </p:nvSpPr>
        <p:spPr>
          <a:xfrm>
            <a:off x="1973096" y="2291079"/>
            <a:ext cx="8245808" cy="3583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defRPr>
            </a:pPr>
            <a:r>
              <a:t>应用场景：</a:t>
            </a:r>
          </a:p>
          <a:p>
            <a:pPr>
              <a:defRPr>
                <a:solidFill>
                  <a:srgbClr val="FFFFFF"/>
                </a:solidFill>
              </a:defRPr>
            </a:pPr>
            <a:r>
              <a:t>1. 标识符枚举Web应用程序经常使用标识符来引用用户、账户、资产等数据信息。例如: 用户名，文件ID和账户号码。</a:t>
            </a:r>
          </a:p>
          <a:p>
            <a:pPr>
              <a:defRPr>
                <a:solidFill>
                  <a:srgbClr val="FFFFFF"/>
                </a:solidFill>
              </a:defRPr>
            </a:pPr>
            <a:r>
              <a:t>2. 提取有用的数据在某些场景下，而不是简单地识别有效标识符，你需要通过简单标识符 提取一些其他的数据。比如说，你想通过用户的个人空间id，获取所有用户在个人空间标 准的昵称和年龄。</a:t>
            </a:r>
          </a:p>
          <a:p>
            <a:pPr>
              <a:defRPr>
                <a:solidFill>
                  <a:srgbClr val="FFFFFF"/>
                </a:solidFill>
              </a:defRPr>
            </a:pPr>
            <a:r>
              <a:t>3. 模糊测试很多输入型的漏洞，如SQL注入，跨站点脚本和文件路径遍历可以通过请求参 数提交各种测试字符串，并分析错误消息和其他异常情况，来对应用程序进行检测。由 于的应用程序的大小和复杂性，手动执行这个测试是一个耗时且繁琐的过程。这样的场 景，您可以设置Payload，通过Burp Intruder自动化地对Web应用程序进行模糊测试。</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 name="文本框 3"/>
          <p:cNvSpPr txBox="1"/>
          <p:nvPr/>
        </p:nvSpPr>
        <p:spPr>
          <a:xfrm>
            <a:off x="3735067" y="442594"/>
            <a:ext cx="4721866"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万能的BurpSuite</a:t>
            </a:r>
          </a:p>
        </p:txBody>
      </p:sp>
      <p:sp>
        <p:nvSpPr>
          <p:cNvPr id="391" name="BurpSuite Intruder"/>
          <p:cNvSpPr txBox="1"/>
          <p:nvPr/>
        </p:nvSpPr>
        <p:spPr>
          <a:xfrm>
            <a:off x="5106777" y="1554162"/>
            <a:ext cx="1978446" cy="3898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BurpSuite Intruder</a:t>
            </a:r>
          </a:p>
        </p:txBody>
      </p:sp>
      <p:pic>
        <p:nvPicPr>
          <p:cNvPr id="392" name="图像" descr="图像"/>
          <p:cNvPicPr>
            <a:picLocks noChangeAspect="1"/>
          </p:cNvPicPr>
          <p:nvPr/>
        </p:nvPicPr>
        <p:blipFill>
          <a:blip r:embed="rId2">
            <a:extLst/>
          </a:blip>
          <a:stretch>
            <a:fillRect/>
          </a:stretch>
        </p:blipFill>
        <p:spPr>
          <a:xfrm>
            <a:off x="1803293" y="2288855"/>
            <a:ext cx="8585414" cy="3251282"/>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4" name="文本框 3"/>
          <p:cNvSpPr txBox="1"/>
          <p:nvPr/>
        </p:nvSpPr>
        <p:spPr>
          <a:xfrm>
            <a:off x="4012086" y="442594"/>
            <a:ext cx="4167828"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渗透利器Nmap</a:t>
            </a:r>
          </a:p>
        </p:txBody>
      </p:sp>
      <p:sp>
        <p:nvSpPr>
          <p:cNvPr id="395" name="Know it."/>
          <p:cNvSpPr txBox="1"/>
          <p:nvPr/>
        </p:nvSpPr>
        <p:spPr>
          <a:xfrm>
            <a:off x="5627825" y="1554162"/>
            <a:ext cx="936350" cy="3898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Know it.</a:t>
            </a:r>
          </a:p>
        </p:txBody>
      </p:sp>
      <p:sp>
        <p:nvSpPr>
          <p:cNvPr id="396" name="Nmap用于在远程机器上探测网络，执行安全扫描，网络审计和搜寻开放端口。它会扫描远程在线主机，该主机的操作系统，包过滤器和开放的端口。"/>
          <p:cNvSpPr txBox="1"/>
          <p:nvPr/>
        </p:nvSpPr>
        <p:spPr>
          <a:xfrm>
            <a:off x="295499" y="2252979"/>
            <a:ext cx="11601002" cy="72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Nmap用于在远程机器上探测网络，执行安全扫描，网络审计和搜寻开放端口。它会扫描远程在线主机，该主机的操作系统，包过滤器和开放的端口。</a:t>
            </a:r>
          </a:p>
        </p:txBody>
      </p:sp>
      <p:pic>
        <p:nvPicPr>
          <p:cNvPr id="397" name="图像" descr="图像"/>
          <p:cNvPicPr>
            <a:picLocks noChangeAspect="1"/>
          </p:cNvPicPr>
          <p:nvPr/>
        </p:nvPicPr>
        <p:blipFill>
          <a:blip r:embed="rId2">
            <a:extLst/>
          </a:blip>
          <a:stretch>
            <a:fillRect/>
          </a:stretch>
        </p:blipFill>
        <p:spPr>
          <a:xfrm>
            <a:off x="2336800" y="3278822"/>
            <a:ext cx="5595966" cy="3177198"/>
          </a:xfrm>
          <a:prstGeom prst="rect">
            <a:avLst/>
          </a:prstGeom>
          <a:ln w="12700">
            <a:miter lim="400000"/>
          </a:ln>
          <a:effectLst>
            <a:outerShdw sx="100000" sy="100000" kx="0" ky="0" algn="b" rotWithShape="0" blurRad="292100" dist="139700" dir="2700000">
              <a:srgbClr val="333333">
                <a:alpha val="64999"/>
              </a:srgbClr>
            </a:outerShdw>
          </a:effectLst>
        </p:spPr>
      </p:pic>
      <p:pic>
        <p:nvPicPr>
          <p:cNvPr id="398" name="图像" descr="图像"/>
          <p:cNvPicPr>
            <a:picLocks noChangeAspect="1"/>
          </p:cNvPicPr>
          <p:nvPr/>
        </p:nvPicPr>
        <p:blipFill>
          <a:blip r:embed="rId3">
            <a:extLst/>
          </a:blip>
          <a:stretch>
            <a:fillRect/>
          </a:stretch>
        </p:blipFill>
        <p:spPr>
          <a:xfrm>
            <a:off x="8287381" y="2705203"/>
            <a:ext cx="2893519" cy="3177197"/>
          </a:xfrm>
          <a:prstGeom prst="rect">
            <a:avLst/>
          </a:prstGeom>
          <a:ln w="12700">
            <a:miter lim="400000"/>
          </a:ln>
          <a:effectLst>
            <a:outerShdw sx="100000" sy="100000" kx="0" ky="0" algn="b" rotWithShape="0" blurRad="292100" dist="139700" dir="2700000">
              <a:srgbClr val="333333">
                <a:alpha val="64999"/>
              </a:srgbClr>
            </a:outerShdw>
          </a:effectLst>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文本框 3"/>
          <p:cNvSpPr txBox="1"/>
          <p:nvPr/>
        </p:nvSpPr>
        <p:spPr>
          <a:xfrm>
            <a:off x="4012086" y="442594"/>
            <a:ext cx="4167828"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渗透利器Nmap</a:t>
            </a:r>
          </a:p>
        </p:txBody>
      </p:sp>
      <p:sp>
        <p:nvSpPr>
          <p:cNvPr id="401" name="Use it."/>
          <p:cNvSpPr txBox="1"/>
          <p:nvPr/>
        </p:nvSpPr>
        <p:spPr>
          <a:xfrm>
            <a:off x="5710480" y="1554162"/>
            <a:ext cx="771040" cy="3898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Use it.</a:t>
            </a:r>
          </a:p>
        </p:txBody>
      </p:sp>
      <p:sp>
        <p:nvSpPr>
          <p:cNvPr id="402" name="Host Scan : nmap host_adress…"/>
          <p:cNvSpPr txBox="1"/>
          <p:nvPr/>
        </p:nvSpPr>
        <p:spPr>
          <a:xfrm>
            <a:off x="295499" y="2024379"/>
            <a:ext cx="11601002" cy="400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defRPr>
            </a:pPr>
            <a:r>
              <a:t>Host Scan : nmap host_adress</a:t>
            </a:r>
          </a:p>
          <a:p>
            <a:pPr>
              <a:defRPr>
                <a:solidFill>
                  <a:srgbClr val="FFFFFF"/>
                </a:solidFill>
              </a:defRPr>
            </a:pPr>
          </a:p>
          <a:p>
            <a:pPr>
              <a:defRPr>
                <a:solidFill>
                  <a:srgbClr val="FFFFFF"/>
                </a:solidFill>
              </a:defRPr>
            </a:pPr>
            <a:r>
              <a:t>IP Scan : nmap ip_adress</a:t>
            </a:r>
          </a:p>
          <a:p>
            <a:pPr>
              <a:defRPr>
                <a:solidFill>
                  <a:srgbClr val="FFFFFF"/>
                </a:solidFill>
              </a:defRPr>
            </a:pPr>
          </a:p>
          <a:p>
            <a:pPr>
              <a:defRPr>
                <a:solidFill>
                  <a:srgbClr val="FFFFFF"/>
                </a:solidFill>
              </a:defRPr>
            </a:pPr>
            <a:r>
              <a:t>Know More : -v</a:t>
            </a:r>
          </a:p>
          <a:p>
            <a:pPr>
              <a:defRPr>
                <a:solidFill>
                  <a:srgbClr val="FFFFFF"/>
                </a:solidFill>
              </a:defRPr>
            </a:pPr>
          </a:p>
          <a:p>
            <a:pPr>
              <a:defRPr>
                <a:solidFill>
                  <a:srgbClr val="FFFFFF"/>
                </a:solidFill>
              </a:defRPr>
            </a:pPr>
            <a:r>
              <a:t>Scan More : nmap ip1 ip2 ip3 / nmap host1 host2 host3</a:t>
            </a:r>
          </a:p>
          <a:p>
            <a:pPr>
              <a:defRPr>
                <a:solidFill>
                  <a:srgbClr val="FFFFFF"/>
                </a:solidFill>
              </a:defRPr>
            </a:pPr>
          </a:p>
          <a:p>
            <a:pPr>
              <a:defRPr>
                <a:solidFill>
                  <a:srgbClr val="FFFFFF"/>
                </a:solidFill>
              </a:defRPr>
            </a:pPr>
            <a:r>
              <a:t>Scan Range : </a:t>
            </a:r>
          </a:p>
          <a:p>
            <a:pPr>
              <a:defRPr>
                <a:solidFill>
                  <a:srgbClr val="FFFFFF"/>
                </a:solidFill>
              </a:defRPr>
            </a:pPr>
            <a:r>
              <a:t>nmap 192.168.0.* / nmap 192.168.0.1,2,3 = nmap 192.168.0.1 192.168.0.2 192.168.0.3 / nmap 192.168.0.1-255</a:t>
            </a:r>
          </a:p>
          <a:p>
            <a:pPr>
              <a:defRPr>
                <a:solidFill>
                  <a:srgbClr val="FFFFFF"/>
                </a:solidFill>
              </a:defRPr>
            </a:pPr>
          </a:p>
          <a:p>
            <a:pPr>
              <a:defRPr>
                <a:solidFill>
                  <a:srgbClr val="FFFFFF"/>
                </a:solidFill>
              </a:defRPr>
            </a:pPr>
            <a:r>
              <a:t>Scan Target From File List : nmap -iL target.txt</a:t>
            </a:r>
          </a:p>
          <a:p>
            <a:pPr>
              <a:defRPr>
                <a:solidFill>
                  <a:srgbClr val="FFFFFF"/>
                </a:solidFill>
              </a:defRPr>
            </a:pPr>
          </a:p>
          <a:p>
            <a:pPr>
              <a:defRPr>
                <a:solidFill>
                  <a:srgbClr val="FFFFFF"/>
                </a:solidFill>
              </a:defRPr>
            </a:pPr>
            <a:r>
              <a:t>Exclude Someone : nmap 192.168.0.* --exclude 192.168.0.1</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 name="文本框 3"/>
          <p:cNvSpPr txBox="1"/>
          <p:nvPr/>
        </p:nvSpPr>
        <p:spPr>
          <a:xfrm>
            <a:off x="4012086" y="442594"/>
            <a:ext cx="4167828"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渗透利器Nmap</a:t>
            </a:r>
          </a:p>
        </p:txBody>
      </p:sp>
      <p:sp>
        <p:nvSpPr>
          <p:cNvPr id="405" name="Use it."/>
          <p:cNvSpPr txBox="1"/>
          <p:nvPr/>
        </p:nvSpPr>
        <p:spPr>
          <a:xfrm>
            <a:off x="5710480" y="1554162"/>
            <a:ext cx="771040" cy="389891"/>
          </a:xfrm>
          <a:prstGeom prst="rect">
            <a:avLst/>
          </a:prstGeom>
          <a:ln w="19050">
            <a:solidFill>
              <a:srgbClr val="FFFFFF"/>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Use it.</a:t>
            </a:r>
          </a:p>
        </p:txBody>
      </p:sp>
      <p:sp>
        <p:nvSpPr>
          <p:cNvPr id="406" name="Scan Whether to open Firewall or Filter : nmap -sA ip_adress…"/>
          <p:cNvSpPr txBox="1"/>
          <p:nvPr/>
        </p:nvSpPr>
        <p:spPr>
          <a:xfrm>
            <a:off x="295499" y="2024379"/>
            <a:ext cx="11601002" cy="303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defRPr>
            </a:pPr>
            <a:r>
              <a:t>Scan Whether to open Firewall or Filter : nmap -sA ip_adress</a:t>
            </a:r>
          </a:p>
          <a:p>
            <a:pPr>
              <a:defRPr>
                <a:solidFill>
                  <a:srgbClr val="FFFFFF"/>
                </a:solidFill>
              </a:defRPr>
            </a:pPr>
          </a:p>
          <a:p>
            <a:pPr>
              <a:defRPr>
                <a:solidFill>
                  <a:srgbClr val="FFFFFF"/>
                </a:solidFill>
              </a:defRPr>
            </a:pPr>
            <a:r>
              <a:t>Scan online Hosts : nmap -sP 192.168.0.* （跳过端口扫描和其他一些检测）</a:t>
            </a:r>
          </a:p>
          <a:p>
            <a:pPr>
              <a:defRPr>
                <a:solidFill>
                  <a:srgbClr val="FFFFFF"/>
                </a:solidFill>
              </a:defRPr>
            </a:pPr>
          </a:p>
          <a:p>
            <a:pPr>
              <a:defRPr>
                <a:solidFill>
                  <a:srgbClr val="FFFFFF"/>
                </a:solidFill>
              </a:defRPr>
            </a:pPr>
            <a:r>
              <a:t>Scan you hope : nmap ip_adress -p port (port = 80 / 80,81 / 80,81,8000-8999)</a:t>
            </a:r>
          </a:p>
          <a:p>
            <a:pPr>
              <a:defRPr>
                <a:solidFill>
                  <a:srgbClr val="FFFFFF"/>
                </a:solidFill>
              </a:defRPr>
            </a:pPr>
          </a:p>
          <a:p>
            <a:pPr>
              <a:defRPr>
                <a:solidFill>
                  <a:srgbClr val="FFFFFF"/>
                </a:solidFill>
              </a:defRPr>
            </a:pPr>
            <a:r>
              <a:t>syn scan : nmap -sS ip_adress （半开扫描，它不会产生任何会话，因此不会在目标主机上产生任何日志记录）</a:t>
            </a:r>
          </a:p>
          <a:p>
            <a:pPr>
              <a:defRPr>
                <a:solidFill>
                  <a:srgbClr val="FFFFFF"/>
                </a:solidFill>
              </a:defRPr>
            </a:pPr>
          </a:p>
          <a:p>
            <a:pPr>
              <a:defRPr>
                <a:solidFill>
                  <a:srgbClr val="FFFFFF"/>
                </a:solidFill>
              </a:defRPr>
            </a:pPr>
            <a:r>
              <a:t>Timing ：nmap -T4 ip_adress （-T4指定扫描过程使用的时序（Timing），总有6个级别（0-5），级别越高，扫描速度越快，但也容易被防火墙或IDS检测并屏蔽掉，在网络通讯状况良好的情况推荐使用T4）</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文本框 3"/>
          <p:cNvSpPr txBox="1"/>
          <p:nvPr/>
        </p:nvSpPr>
        <p:spPr>
          <a:xfrm>
            <a:off x="3520283" y="442594"/>
            <a:ext cx="5151434"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4800">
                <a:solidFill>
                  <a:srgbClr val="FFFFFF"/>
                </a:solidFill>
                <a:latin typeface="思源黑体 CN Medium"/>
                <a:ea typeface="思源黑体 CN Medium"/>
                <a:cs typeface="思源黑体 CN Medium"/>
                <a:sym typeface="思源黑体 CN Medium"/>
              </a:defRPr>
            </a:pPr>
            <a:r>
              <a:t>注入神器</a:t>
            </a:r>
            <a:r>
              <a:t>-SQLmap</a:t>
            </a:r>
          </a:p>
        </p:txBody>
      </p:sp>
      <p:sp>
        <p:nvSpPr>
          <p:cNvPr id="139" name="文本框 10"/>
          <p:cNvSpPr txBox="1"/>
          <p:nvPr/>
        </p:nvSpPr>
        <p:spPr>
          <a:xfrm>
            <a:off x="704689" y="1591978"/>
            <a:ext cx="2542515" cy="72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思源黑体 CN Medium"/>
                <a:ea typeface="思源黑体 CN Medium"/>
                <a:cs typeface="思源黑体 CN Medium"/>
                <a:sym typeface="思源黑体 CN Medium"/>
              </a:defRPr>
            </a:pPr>
            <a:r>
              <a:t>一次</a:t>
            </a:r>
            <a:r>
              <a:t>SQLmap</a:t>
            </a:r>
            <a:r>
              <a:t>攻击过程：</a:t>
            </a:r>
          </a:p>
        </p:txBody>
      </p:sp>
      <p:grpSp>
        <p:nvGrpSpPr>
          <p:cNvPr id="142" name="矩形 1"/>
          <p:cNvGrpSpPr/>
          <p:nvPr/>
        </p:nvGrpSpPr>
        <p:grpSpPr>
          <a:xfrm>
            <a:off x="778597" y="2711513"/>
            <a:ext cx="2969537" cy="733331"/>
            <a:chOff x="0" y="0"/>
            <a:chExt cx="2969536" cy="733329"/>
          </a:xfrm>
        </p:grpSpPr>
        <p:sp>
          <p:nvSpPr>
            <p:cNvPr id="140" name="矩形"/>
            <p:cNvSpPr/>
            <p:nvPr/>
          </p:nvSpPr>
          <p:spPr>
            <a:xfrm>
              <a:off x="0" y="0"/>
              <a:ext cx="2969537" cy="733330"/>
            </a:xfrm>
            <a:prstGeom prst="rect">
              <a:avLst/>
            </a:prstGeom>
            <a:gradFill flip="none" rotWithShape="1">
              <a:gsLst>
                <a:gs pos="0">
                  <a:srgbClr val="70A6DB"/>
                </a:gs>
                <a:gs pos="50000">
                  <a:srgbClr val="559BDB"/>
                </a:gs>
                <a:gs pos="100000">
                  <a:srgbClr val="448AC9"/>
                </a:gs>
              </a:gsLst>
              <a:lin ang="5400000" scaled="0"/>
            </a:gra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45719" tIns="45719" rIns="45719" bIns="45719" numCol="1" anchor="ctr">
              <a:noAutofit/>
            </a:bodyPr>
            <a:lstStyle/>
            <a:p>
              <a:pPr algn="ctr">
                <a:defRPr>
                  <a:solidFill>
                    <a:srgbClr val="FFFFFF"/>
                  </a:solidFill>
                </a:defRPr>
              </a:pPr>
            </a:p>
          </p:txBody>
        </p:sp>
        <p:sp>
          <p:nvSpPr>
            <p:cNvPr id="141" name="数据库结构"/>
            <p:cNvSpPr txBox="1"/>
            <p:nvPr/>
          </p:nvSpPr>
          <p:spPr>
            <a:xfrm>
              <a:off x="0" y="162194"/>
              <a:ext cx="2969537"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数据库结构</a:t>
              </a:r>
            </a:p>
          </p:txBody>
        </p:sp>
      </p:grpSp>
      <p:grpSp>
        <p:nvGrpSpPr>
          <p:cNvPr id="145" name="矩形 15"/>
          <p:cNvGrpSpPr/>
          <p:nvPr/>
        </p:nvGrpSpPr>
        <p:grpSpPr>
          <a:xfrm>
            <a:off x="778598" y="4608216"/>
            <a:ext cx="2969537" cy="733331"/>
            <a:chOff x="0" y="0"/>
            <a:chExt cx="2969536" cy="733329"/>
          </a:xfrm>
        </p:grpSpPr>
        <p:sp>
          <p:nvSpPr>
            <p:cNvPr id="143" name="矩形"/>
            <p:cNvSpPr/>
            <p:nvPr/>
          </p:nvSpPr>
          <p:spPr>
            <a:xfrm>
              <a:off x="0" y="0"/>
              <a:ext cx="2969537" cy="733330"/>
            </a:xfrm>
            <a:prstGeom prst="rect">
              <a:avLst/>
            </a:prstGeom>
            <a:gradFill flip="none" rotWithShape="1">
              <a:gsLst>
                <a:gs pos="0">
                  <a:srgbClr val="70A6DB"/>
                </a:gs>
                <a:gs pos="50000">
                  <a:srgbClr val="559BDB"/>
                </a:gs>
                <a:gs pos="100000">
                  <a:srgbClr val="448AC9"/>
                </a:gs>
              </a:gsLst>
              <a:lin ang="5400000" scaled="0"/>
            </a:gra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45719" tIns="45719" rIns="45719" bIns="45719" numCol="1" anchor="ctr">
              <a:noAutofit/>
            </a:bodyPr>
            <a:lstStyle/>
            <a:p>
              <a:pPr algn="ctr">
                <a:defRPr>
                  <a:solidFill>
                    <a:srgbClr val="FFFFFF"/>
                  </a:solidFill>
                </a:defRPr>
              </a:pPr>
            </a:p>
          </p:txBody>
        </p:sp>
        <p:sp>
          <p:nvSpPr>
            <p:cNvPr id="144" name="结合SQLmap"/>
            <p:cNvSpPr txBox="1"/>
            <p:nvPr/>
          </p:nvSpPr>
          <p:spPr>
            <a:xfrm>
              <a:off x="0" y="162194"/>
              <a:ext cx="2969537"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结合</a:t>
              </a:r>
              <a:r>
                <a:t>SQLmap</a:t>
              </a:r>
            </a:p>
          </p:txBody>
        </p:sp>
      </p:grpSp>
      <p:sp>
        <p:nvSpPr>
          <p:cNvPr id="146" name="肘形连接符 6"/>
          <p:cNvSpPr/>
          <p:nvPr/>
        </p:nvSpPr>
        <p:spPr>
          <a:xfrm>
            <a:off x="3748134" y="3078178"/>
            <a:ext cx="760493" cy="5975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6350">
            <a:solidFill>
              <a:srgbClr val="FFFFFF"/>
            </a:solidFill>
            <a:miter/>
            <a:tailEnd type="triangle"/>
          </a:ln>
        </p:spPr>
        <p:txBody>
          <a:bodyPr lIns="45719" rIns="45719" anchor="ctr"/>
          <a:lstStyle/>
          <a:p>
            <a:pPr/>
          </a:p>
        </p:txBody>
      </p:sp>
      <p:sp>
        <p:nvSpPr>
          <p:cNvPr id="147" name="肘形连接符 25"/>
          <p:cNvSpPr/>
          <p:nvPr/>
        </p:nvSpPr>
        <p:spPr>
          <a:xfrm flipV="1">
            <a:off x="3748134" y="2453489"/>
            <a:ext cx="760493" cy="6246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6350">
            <a:solidFill>
              <a:srgbClr val="FFFFFF"/>
            </a:solidFill>
            <a:miter/>
            <a:tailEnd type="triangle"/>
          </a:ln>
        </p:spPr>
        <p:txBody>
          <a:bodyPr lIns="45719" rIns="45719" anchor="ctr"/>
          <a:lstStyle/>
          <a:p>
            <a:pPr/>
          </a:p>
        </p:txBody>
      </p:sp>
      <p:grpSp>
        <p:nvGrpSpPr>
          <p:cNvPr id="150" name="矩形 32"/>
          <p:cNvGrpSpPr/>
          <p:nvPr/>
        </p:nvGrpSpPr>
        <p:grpSpPr>
          <a:xfrm>
            <a:off x="4508625" y="2154727"/>
            <a:ext cx="950614" cy="556788"/>
            <a:chOff x="0" y="0"/>
            <a:chExt cx="950613" cy="556786"/>
          </a:xfrm>
        </p:grpSpPr>
        <p:sp>
          <p:nvSpPr>
            <p:cNvPr id="148" name="矩形"/>
            <p:cNvSpPr/>
            <p:nvPr/>
          </p:nvSpPr>
          <p:spPr>
            <a:xfrm>
              <a:off x="-1" y="0"/>
              <a:ext cx="950615" cy="556787"/>
            </a:xfrm>
            <a:prstGeom prst="rect">
              <a:avLst/>
            </a:prstGeom>
            <a:gradFill flip="none" rotWithShape="1">
              <a:gsLst>
                <a:gs pos="0">
                  <a:srgbClr val="70A6DB"/>
                </a:gs>
                <a:gs pos="50000">
                  <a:srgbClr val="559BDB"/>
                </a:gs>
                <a:gs pos="100000">
                  <a:srgbClr val="448AC9"/>
                </a:gs>
              </a:gsLst>
              <a:lin ang="5400000" scaled="0"/>
            </a:gra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45719" tIns="45719" rIns="45719" bIns="45719" numCol="1" anchor="ctr">
              <a:noAutofit/>
            </a:bodyPr>
            <a:lstStyle/>
            <a:p>
              <a:pPr algn="ctr">
                <a:defRPr>
                  <a:solidFill>
                    <a:srgbClr val="FFFFFF"/>
                  </a:solidFill>
                </a:defRPr>
              </a:pPr>
            </a:p>
          </p:txBody>
        </p:sp>
        <p:sp>
          <p:nvSpPr>
            <p:cNvPr id="149" name="库"/>
            <p:cNvSpPr txBox="1"/>
            <p:nvPr/>
          </p:nvSpPr>
          <p:spPr>
            <a:xfrm>
              <a:off x="-1" y="73923"/>
              <a:ext cx="950615"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库</a:t>
              </a:r>
            </a:p>
          </p:txBody>
        </p:sp>
      </p:grpSp>
      <p:grpSp>
        <p:nvGrpSpPr>
          <p:cNvPr id="153" name="矩形 33"/>
          <p:cNvGrpSpPr/>
          <p:nvPr/>
        </p:nvGrpSpPr>
        <p:grpSpPr>
          <a:xfrm>
            <a:off x="4508625" y="3397313"/>
            <a:ext cx="950614" cy="556788"/>
            <a:chOff x="0" y="0"/>
            <a:chExt cx="950613" cy="556786"/>
          </a:xfrm>
        </p:grpSpPr>
        <p:sp>
          <p:nvSpPr>
            <p:cNvPr id="151" name="矩形"/>
            <p:cNvSpPr/>
            <p:nvPr/>
          </p:nvSpPr>
          <p:spPr>
            <a:xfrm>
              <a:off x="-1" y="0"/>
              <a:ext cx="950615" cy="556787"/>
            </a:xfrm>
            <a:prstGeom prst="rect">
              <a:avLst/>
            </a:prstGeom>
            <a:gradFill flip="none" rotWithShape="1">
              <a:gsLst>
                <a:gs pos="0">
                  <a:srgbClr val="70A6DB"/>
                </a:gs>
                <a:gs pos="50000">
                  <a:srgbClr val="559BDB"/>
                </a:gs>
                <a:gs pos="100000">
                  <a:srgbClr val="448AC9"/>
                </a:gs>
              </a:gsLst>
              <a:lin ang="5400000" scaled="0"/>
            </a:gra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45719" tIns="45719" rIns="45719" bIns="45719" numCol="1" anchor="ctr">
              <a:noAutofit/>
            </a:bodyPr>
            <a:lstStyle/>
            <a:p>
              <a:pPr algn="ctr">
                <a:defRPr>
                  <a:solidFill>
                    <a:srgbClr val="FFFFFF"/>
                  </a:solidFill>
                </a:defRPr>
              </a:pPr>
            </a:p>
          </p:txBody>
        </p:sp>
        <p:sp>
          <p:nvSpPr>
            <p:cNvPr id="152" name="库"/>
            <p:cNvSpPr txBox="1"/>
            <p:nvPr/>
          </p:nvSpPr>
          <p:spPr>
            <a:xfrm>
              <a:off x="-1" y="73923"/>
              <a:ext cx="950615"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库</a:t>
              </a:r>
            </a:p>
          </p:txBody>
        </p:sp>
      </p:grpSp>
      <p:sp>
        <p:nvSpPr>
          <p:cNvPr id="154" name="直接箭头连接符 2047"/>
          <p:cNvSpPr/>
          <p:nvPr/>
        </p:nvSpPr>
        <p:spPr>
          <a:xfrm flipV="1">
            <a:off x="5459238" y="2433120"/>
            <a:ext cx="561317" cy="2"/>
          </a:xfrm>
          <a:prstGeom prst="line">
            <a:avLst/>
          </a:prstGeom>
          <a:ln w="6350">
            <a:solidFill>
              <a:srgbClr val="FFFFFF"/>
            </a:solidFill>
            <a:miter/>
            <a:tailEnd type="triangle"/>
          </a:ln>
        </p:spPr>
        <p:txBody>
          <a:bodyPr lIns="45719" rIns="45719"/>
          <a:lstStyle/>
          <a:p>
            <a:pPr/>
          </a:p>
        </p:txBody>
      </p:sp>
      <p:sp>
        <p:nvSpPr>
          <p:cNvPr id="155" name="直接箭头连接符 37"/>
          <p:cNvSpPr/>
          <p:nvPr/>
        </p:nvSpPr>
        <p:spPr>
          <a:xfrm flipV="1">
            <a:off x="5466782" y="3680988"/>
            <a:ext cx="561317" cy="2"/>
          </a:xfrm>
          <a:prstGeom prst="line">
            <a:avLst/>
          </a:prstGeom>
          <a:ln w="6350">
            <a:solidFill>
              <a:srgbClr val="FFFFFF"/>
            </a:solidFill>
            <a:miter/>
            <a:tailEnd type="triangle"/>
          </a:ln>
        </p:spPr>
        <p:txBody>
          <a:bodyPr lIns="45719" rIns="45719"/>
          <a:lstStyle/>
          <a:p>
            <a:pPr/>
          </a:p>
        </p:txBody>
      </p:sp>
      <p:grpSp>
        <p:nvGrpSpPr>
          <p:cNvPr id="158" name="矩形 38"/>
          <p:cNvGrpSpPr/>
          <p:nvPr/>
        </p:nvGrpSpPr>
        <p:grpSpPr>
          <a:xfrm>
            <a:off x="6020553" y="2154726"/>
            <a:ext cx="950614" cy="556788"/>
            <a:chOff x="0" y="0"/>
            <a:chExt cx="950613" cy="556786"/>
          </a:xfrm>
        </p:grpSpPr>
        <p:sp>
          <p:nvSpPr>
            <p:cNvPr id="156" name="矩形"/>
            <p:cNvSpPr/>
            <p:nvPr/>
          </p:nvSpPr>
          <p:spPr>
            <a:xfrm>
              <a:off x="-1" y="0"/>
              <a:ext cx="950615" cy="556787"/>
            </a:xfrm>
            <a:prstGeom prst="rect">
              <a:avLst/>
            </a:prstGeom>
            <a:gradFill flip="none" rotWithShape="1">
              <a:gsLst>
                <a:gs pos="0">
                  <a:srgbClr val="70A6DB"/>
                </a:gs>
                <a:gs pos="50000">
                  <a:srgbClr val="559BDB"/>
                </a:gs>
                <a:gs pos="100000">
                  <a:srgbClr val="448AC9"/>
                </a:gs>
              </a:gsLst>
              <a:lin ang="5400000" scaled="0"/>
            </a:gra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45719" tIns="45719" rIns="45719" bIns="45719" numCol="1" anchor="ctr">
              <a:noAutofit/>
            </a:bodyPr>
            <a:lstStyle/>
            <a:p>
              <a:pPr algn="ctr">
                <a:defRPr>
                  <a:solidFill>
                    <a:srgbClr val="FFFFFF"/>
                  </a:solidFill>
                </a:defRPr>
              </a:pPr>
            </a:p>
          </p:txBody>
        </p:sp>
        <p:sp>
          <p:nvSpPr>
            <p:cNvPr id="157" name="表"/>
            <p:cNvSpPr txBox="1"/>
            <p:nvPr/>
          </p:nvSpPr>
          <p:spPr>
            <a:xfrm>
              <a:off x="-1" y="73923"/>
              <a:ext cx="950615"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表</a:t>
              </a:r>
            </a:p>
          </p:txBody>
        </p:sp>
      </p:grpSp>
      <p:grpSp>
        <p:nvGrpSpPr>
          <p:cNvPr id="161" name="矩形 39"/>
          <p:cNvGrpSpPr/>
          <p:nvPr/>
        </p:nvGrpSpPr>
        <p:grpSpPr>
          <a:xfrm>
            <a:off x="6020551" y="3402596"/>
            <a:ext cx="950614" cy="556788"/>
            <a:chOff x="0" y="0"/>
            <a:chExt cx="950613" cy="556786"/>
          </a:xfrm>
        </p:grpSpPr>
        <p:sp>
          <p:nvSpPr>
            <p:cNvPr id="159" name="矩形"/>
            <p:cNvSpPr/>
            <p:nvPr/>
          </p:nvSpPr>
          <p:spPr>
            <a:xfrm>
              <a:off x="-1" y="0"/>
              <a:ext cx="950615" cy="556787"/>
            </a:xfrm>
            <a:prstGeom prst="rect">
              <a:avLst/>
            </a:prstGeom>
            <a:gradFill flip="none" rotWithShape="1">
              <a:gsLst>
                <a:gs pos="0">
                  <a:srgbClr val="70A6DB"/>
                </a:gs>
                <a:gs pos="50000">
                  <a:srgbClr val="559BDB"/>
                </a:gs>
                <a:gs pos="100000">
                  <a:srgbClr val="448AC9"/>
                </a:gs>
              </a:gsLst>
              <a:lin ang="5400000" scaled="0"/>
            </a:gra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45719" tIns="45719" rIns="45719" bIns="45719" numCol="1" anchor="ctr">
              <a:noAutofit/>
            </a:bodyPr>
            <a:lstStyle/>
            <a:p>
              <a:pPr algn="ctr">
                <a:defRPr>
                  <a:solidFill>
                    <a:srgbClr val="FFFFFF"/>
                  </a:solidFill>
                </a:defRPr>
              </a:pPr>
            </a:p>
          </p:txBody>
        </p:sp>
        <p:sp>
          <p:nvSpPr>
            <p:cNvPr id="160" name="表"/>
            <p:cNvSpPr txBox="1"/>
            <p:nvPr/>
          </p:nvSpPr>
          <p:spPr>
            <a:xfrm>
              <a:off x="-1" y="73923"/>
              <a:ext cx="950615"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表</a:t>
              </a:r>
            </a:p>
          </p:txBody>
        </p:sp>
      </p:grpSp>
      <p:sp>
        <p:nvSpPr>
          <p:cNvPr id="162" name="直接箭头连接符 41"/>
          <p:cNvSpPr/>
          <p:nvPr/>
        </p:nvSpPr>
        <p:spPr>
          <a:xfrm flipV="1">
            <a:off x="6864039" y="2453489"/>
            <a:ext cx="561317" cy="2"/>
          </a:xfrm>
          <a:prstGeom prst="line">
            <a:avLst/>
          </a:prstGeom>
          <a:ln w="6350">
            <a:solidFill>
              <a:srgbClr val="FFFFFF"/>
            </a:solidFill>
            <a:miter/>
            <a:tailEnd type="triangle"/>
          </a:ln>
        </p:spPr>
        <p:txBody>
          <a:bodyPr lIns="45719" rIns="45719"/>
          <a:lstStyle/>
          <a:p>
            <a:pPr/>
          </a:p>
        </p:txBody>
      </p:sp>
      <p:grpSp>
        <p:nvGrpSpPr>
          <p:cNvPr id="165" name="矩形 42"/>
          <p:cNvGrpSpPr/>
          <p:nvPr/>
        </p:nvGrpSpPr>
        <p:grpSpPr>
          <a:xfrm>
            <a:off x="7425353" y="2175094"/>
            <a:ext cx="950614" cy="556788"/>
            <a:chOff x="0" y="0"/>
            <a:chExt cx="950613" cy="556786"/>
          </a:xfrm>
        </p:grpSpPr>
        <p:sp>
          <p:nvSpPr>
            <p:cNvPr id="163" name="矩形"/>
            <p:cNvSpPr/>
            <p:nvPr/>
          </p:nvSpPr>
          <p:spPr>
            <a:xfrm>
              <a:off x="-1" y="0"/>
              <a:ext cx="950615" cy="556787"/>
            </a:xfrm>
            <a:prstGeom prst="rect">
              <a:avLst/>
            </a:prstGeom>
            <a:gradFill flip="none" rotWithShape="1">
              <a:gsLst>
                <a:gs pos="0">
                  <a:srgbClr val="70A6DB"/>
                </a:gs>
                <a:gs pos="50000">
                  <a:srgbClr val="559BDB"/>
                </a:gs>
                <a:gs pos="100000">
                  <a:srgbClr val="448AC9"/>
                </a:gs>
              </a:gsLst>
              <a:lin ang="5400000" scaled="0"/>
            </a:gra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45719" tIns="45719" rIns="45719" bIns="45719" numCol="1" anchor="ctr">
              <a:noAutofit/>
            </a:bodyPr>
            <a:lstStyle/>
            <a:p>
              <a:pPr algn="ctr">
                <a:defRPr>
                  <a:solidFill>
                    <a:srgbClr val="FFFFFF"/>
                  </a:solidFill>
                </a:defRPr>
              </a:pPr>
            </a:p>
          </p:txBody>
        </p:sp>
        <p:sp>
          <p:nvSpPr>
            <p:cNvPr id="164" name="列"/>
            <p:cNvSpPr txBox="1"/>
            <p:nvPr/>
          </p:nvSpPr>
          <p:spPr>
            <a:xfrm>
              <a:off x="-1" y="73923"/>
              <a:ext cx="950615"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列</a:t>
              </a:r>
            </a:p>
          </p:txBody>
        </p:sp>
      </p:grpSp>
      <p:sp>
        <p:nvSpPr>
          <p:cNvPr id="166" name="直接箭头连接符 43"/>
          <p:cNvSpPr/>
          <p:nvPr/>
        </p:nvSpPr>
        <p:spPr>
          <a:xfrm flipV="1">
            <a:off x="6874605" y="3694569"/>
            <a:ext cx="561317" cy="2"/>
          </a:xfrm>
          <a:prstGeom prst="line">
            <a:avLst/>
          </a:prstGeom>
          <a:ln w="6350">
            <a:solidFill>
              <a:srgbClr val="FFFFFF"/>
            </a:solidFill>
            <a:miter/>
            <a:tailEnd type="triangle"/>
          </a:ln>
        </p:spPr>
        <p:txBody>
          <a:bodyPr lIns="45719" rIns="45719"/>
          <a:lstStyle/>
          <a:p>
            <a:pPr/>
          </a:p>
        </p:txBody>
      </p:sp>
      <p:grpSp>
        <p:nvGrpSpPr>
          <p:cNvPr id="169" name="矩形 44"/>
          <p:cNvGrpSpPr/>
          <p:nvPr/>
        </p:nvGrpSpPr>
        <p:grpSpPr>
          <a:xfrm>
            <a:off x="7435919" y="3416175"/>
            <a:ext cx="950614" cy="556788"/>
            <a:chOff x="0" y="0"/>
            <a:chExt cx="950613" cy="556786"/>
          </a:xfrm>
        </p:grpSpPr>
        <p:sp>
          <p:nvSpPr>
            <p:cNvPr id="167" name="矩形"/>
            <p:cNvSpPr/>
            <p:nvPr/>
          </p:nvSpPr>
          <p:spPr>
            <a:xfrm>
              <a:off x="-1" y="0"/>
              <a:ext cx="950615" cy="556787"/>
            </a:xfrm>
            <a:prstGeom prst="rect">
              <a:avLst/>
            </a:prstGeom>
            <a:gradFill flip="none" rotWithShape="1">
              <a:gsLst>
                <a:gs pos="0">
                  <a:srgbClr val="70A6DB"/>
                </a:gs>
                <a:gs pos="50000">
                  <a:srgbClr val="559BDB"/>
                </a:gs>
                <a:gs pos="100000">
                  <a:srgbClr val="448AC9"/>
                </a:gs>
              </a:gsLst>
              <a:lin ang="5400000" scaled="0"/>
            </a:gra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45719" tIns="45719" rIns="45719" bIns="45719" numCol="1" anchor="ctr">
              <a:noAutofit/>
            </a:bodyPr>
            <a:lstStyle/>
            <a:p>
              <a:pPr algn="ctr">
                <a:defRPr>
                  <a:solidFill>
                    <a:srgbClr val="FFFFFF"/>
                  </a:solidFill>
                </a:defRPr>
              </a:pPr>
            </a:p>
          </p:txBody>
        </p:sp>
        <p:sp>
          <p:nvSpPr>
            <p:cNvPr id="168" name="列"/>
            <p:cNvSpPr txBox="1"/>
            <p:nvPr/>
          </p:nvSpPr>
          <p:spPr>
            <a:xfrm>
              <a:off x="-1" y="73923"/>
              <a:ext cx="950615"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列</a:t>
              </a:r>
            </a:p>
          </p:txBody>
        </p:sp>
      </p:grpSp>
      <p:sp>
        <p:nvSpPr>
          <p:cNvPr id="170" name="右大括号 2050"/>
          <p:cNvSpPr/>
          <p:nvPr/>
        </p:nvSpPr>
        <p:spPr>
          <a:xfrm>
            <a:off x="8510257" y="2202253"/>
            <a:ext cx="161461" cy="1779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73"/>
                  <a:pt x="10800" y="163"/>
                </a:cubicBezTo>
                <a:lnTo>
                  <a:pt x="10800" y="10637"/>
                </a:lnTo>
                <a:cubicBezTo>
                  <a:pt x="10800" y="10727"/>
                  <a:pt x="15635" y="10800"/>
                  <a:pt x="21600" y="10800"/>
                </a:cubicBezTo>
                <a:cubicBezTo>
                  <a:pt x="15635" y="10800"/>
                  <a:pt x="10800" y="10873"/>
                  <a:pt x="10800" y="10963"/>
                </a:cubicBezTo>
                <a:lnTo>
                  <a:pt x="10800" y="21437"/>
                </a:lnTo>
                <a:cubicBezTo>
                  <a:pt x="10800" y="21527"/>
                  <a:pt x="5965" y="21600"/>
                  <a:pt x="0" y="21600"/>
                </a:cubicBezTo>
              </a:path>
            </a:pathLst>
          </a:custGeom>
          <a:ln w="19050">
            <a:solidFill>
              <a:schemeClr val="accent2"/>
            </a:solidFill>
            <a:miter/>
          </a:ln>
        </p:spPr>
        <p:txBody>
          <a:bodyPr lIns="45719" rIns="45719" anchor="ctr"/>
          <a:lstStyle/>
          <a:p>
            <a:pPr algn="ctr"/>
          </a:p>
        </p:txBody>
      </p:sp>
      <p:grpSp>
        <p:nvGrpSpPr>
          <p:cNvPr id="173" name="矩形 46"/>
          <p:cNvGrpSpPr/>
          <p:nvPr/>
        </p:nvGrpSpPr>
        <p:grpSpPr>
          <a:xfrm>
            <a:off x="8861832" y="2711512"/>
            <a:ext cx="2969538" cy="733331"/>
            <a:chOff x="0" y="0"/>
            <a:chExt cx="2969536" cy="733329"/>
          </a:xfrm>
        </p:grpSpPr>
        <p:sp>
          <p:nvSpPr>
            <p:cNvPr id="171" name="矩形"/>
            <p:cNvSpPr/>
            <p:nvPr/>
          </p:nvSpPr>
          <p:spPr>
            <a:xfrm>
              <a:off x="0" y="0"/>
              <a:ext cx="2969537" cy="733330"/>
            </a:xfrm>
            <a:prstGeom prst="rect">
              <a:avLst/>
            </a:prstGeom>
            <a:gradFill flip="none" rotWithShape="1">
              <a:gsLst>
                <a:gs pos="0">
                  <a:srgbClr val="70A6DB"/>
                </a:gs>
                <a:gs pos="50000">
                  <a:srgbClr val="559BDB"/>
                </a:gs>
                <a:gs pos="100000">
                  <a:srgbClr val="448AC9"/>
                </a:gs>
              </a:gsLst>
              <a:lin ang="5400000" scaled="0"/>
            </a:gra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45719" tIns="45719" rIns="45719" bIns="45719" numCol="1" anchor="ctr">
              <a:noAutofit/>
            </a:bodyPr>
            <a:lstStyle/>
            <a:p>
              <a:pPr algn="ctr">
                <a:defRPr>
                  <a:solidFill>
                    <a:srgbClr val="FFFFFF"/>
                  </a:solidFill>
                </a:defRPr>
              </a:pPr>
            </a:p>
          </p:txBody>
        </p:sp>
        <p:sp>
          <p:nvSpPr>
            <p:cNvPr id="172" name="字段内容(数据)"/>
            <p:cNvSpPr txBox="1"/>
            <p:nvPr/>
          </p:nvSpPr>
          <p:spPr>
            <a:xfrm>
              <a:off x="0" y="162194"/>
              <a:ext cx="2969537"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字段内容</a:t>
              </a:r>
              <a:r>
                <a:t>(</a:t>
              </a:r>
              <a:r>
                <a:t>数据</a:t>
              </a:r>
              <a:r>
                <a:t>)</a:t>
              </a:r>
            </a:p>
          </p:txBody>
        </p:sp>
      </p:grpSp>
      <p:sp>
        <p:nvSpPr>
          <p:cNvPr id="174" name="直接箭头连接符 47"/>
          <p:cNvSpPr/>
          <p:nvPr/>
        </p:nvSpPr>
        <p:spPr>
          <a:xfrm flipV="1">
            <a:off x="3748134" y="5019393"/>
            <a:ext cx="561316" cy="2"/>
          </a:xfrm>
          <a:prstGeom prst="line">
            <a:avLst/>
          </a:prstGeom>
          <a:ln w="6350">
            <a:solidFill>
              <a:srgbClr val="FFFFFF"/>
            </a:solidFill>
            <a:miter/>
            <a:tailEnd type="triangle"/>
          </a:ln>
        </p:spPr>
        <p:txBody>
          <a:bodyPr lIns="45719" rIns="45719"/>
          <a:lstStyle/>
          <a:p>
            <a:pPr/>
          </a:p>
        </p:txBody>
      </p:sp>
      <p:grpSp>
        <p:nvGrpSpPr>
          <p:cNvPr id="177" name="矩形 48"/>
          <p:cNvGrpSpPr/>
          <p:nvPr/>
        </p:nvGrpSpPr>
        <p:grpSpPr>
          <a:xfrm>
            <a:off x="4309450" y="4741000"/>
            <a:ext cx="950614" cy="556788"/>
            <a:chOff x="0" y="0"/>
            <a:chExt cx="950613" cy="556786"/>
          </a:xfrm>
        </p:grpSpPr>
        <p:sp>
          <p:nvSpPr>
            <p:cNvPr id="175" name="矩形"/>
            <p:cNvSpPr/>
            <p:nvPr/>
          </p:nvSpPr>
          <p:spPr>
            <a:xfrm>
              <a:off x="-1" y="0"/>
              <a:ext cx="950615" cy="556787"/>
            </a:xfrm>
            <a:prstGeom prst="rect">
              <a:avLst/>
            </a:prstGeom>
            <a:gradFill flip="none" rotWithShape="1">
              <a:gsLst>
                <a:gs pos="0">
                  <a:srgbClr val="70A6DB"/>
                </a:gs>
                <a:gs pos="50000">
                  <a:srgbClr val="559BDB"/>
                </a:gs>
                <a:gs pos="100000">
                  <a:srgbClr val="448AC9"/>
                </a:gs>
              </a:gsLst>
              <a:lin ang="5400000" scaled="0"/>
            </a:gra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45719" tIns="45719" rIns="45719" bIns="45719" numCol="1" anchor="ctr">
              <a:noAutofit/>
            </a:bodyPr>
            <a:lstStyle/>
            <a:p>
              <a:pPr algn="ctr">
                <a:defRPr>
                  <a:solidFill>
                    <a:srgbClr val="FFFFFF"/>
                  </a:solidFill>
                </a:defRPr>
              </a:pPr>
            </a:p>
          </p:txBody>
        </p:sp>
        <p:sp>
          <p:nvSpPr>
            <p:cNvPr id="176" name="--dbs"/>
            <p:cNvSpPr txBox="1"/>
            <p:nvPr/>
          </p:nvSpPr>
          <p:spPr>
            <a:xfrm>
              <a:off x="-1" y="92973"/>
              <a:ext cx="95061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--dbs</a:t>
              </a:r>
            </a:p>
          </p:txBody>
        </p:sp>
      </p:grpSp>
      <p:sp>
        <p:nvSpPr>
          <p:cNvPr id="178" name="下箭头 2051"/>
          <p:cNvSpPr/>
          <p:nvPr/>
        </p:nvSpPr>
        <p:spPr>
          <a:xfrm>
            <a:off x="4784756" y="4137433"/>
            <a:ext cx="199177" cy="4707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031"/>
                </a:moveTo>
                <a:lnTo>
                  <a:pt x="5400" y="17031"/>
                </a:lnTo>
                <a:lnTo>
                  <a:pt x="5400" y="0"/>
                </a:lnTo>
                <a:lnTo>
                  <a:pt x="16200" y="0"/>
                </a:lnTo>
                <a:lnTo>
                  <a:pt x="16200" y="17031"/>
                </a:lnTo>
                <a:lnTo>
                  <a:pt x="21600" y="17031"/>
                </a:lnTo>
                <a:lnTo>
                  <a:pt x="10800" y="21600"/>
                </a:lnTo>
                <a:close/>
              </a:path>
            </a:pathLst>
          </a:custGeom>
          <a:gradFill>
            <a:gsLst>
              <a:gs pos="0">
                <a:srgbClr val="474747"/>
              </a:gs>
              <a:gs pos="50000">
                <a:srgbClr val="000000"/>
              </a:gs>
              <a:gs pos="100000">
                <a:srgbClr val="000000"/>
              </a:gs>
            </a:gsLst>
            <a:lin ang="5400000"/>
          </a:gradFill>
          <a:ln>
            <a:solidFill>
              <a:srgbClr val="FFFFFF"/>
            </a:solidFill>
          </a:ln>
          <a:effectLst>
            <a:outerShdw sx="100000" sy="100000" kx="0" ky="0" algn="b" rotWithShape="0" blurRad="63500" dist="19050" dir="5400000">
              <a:srgbClr val="000000">
                <a:alpha val="63000"/>
              </a:srgbClr>
            </a:outerShdw>
          </a:effectLst>
        </p:spPr>
        <p:txBody>
          <a:bodyPr lIns="45719" rIns="45719" anchor="ctr"/>
          <a:lstStyle/>
          <a:p>
            <a:pPr algn="ctr">
              <a:defRPr>
                <a:solidFill>
                  <a:srgbClr val="FFFFFF"/>
                </a:solidFill>
              </a:defRPr>
            </a:pPr>
          </a:p>
        </p:txBody>
      </p:sp>
      <p:grpSp>
        <p:nvGrpSpPr>
          <p:cNvPr id="181" name="矩形 50"/>
          <p:cNvGrpSpPr/>
          <p:nvPr/>
        </p:nvGrpSpPr>
        <p:grpSpPr>
          <a:xfrm>
            <a:off x="4173646" y="5423833"/>
            <a:ext cx="1249372" cy="650241"/>
            <a:chOff x="0" y="0"/>
            <a:chExt cx="1249371" cy="650240"/>
          </a:xfrm>
        </p:grpSpPr>
        <p:sp>
          <p:nvSpPr>
            <p:cNvPr id="179" name="矩形"/>
            <p:cNvSpPr/>
            <p:nvPr/>
          </p:nvSpPr>
          <p:spPr>
            <a:xfrm>
              <a:off x="0" y="46726"/>
              <a:ext cx="1249372" cy="556788"/>
            </a:xfrm>
            <a:prstGeom prst="rect">
              <a:avLst/>
            </a:prstGeom>
            <a:gradFill flip="none" rotWithShape="1">
              <a:gsLst>
                <a:gs pos="0">
                  <a:srgbClr val="70A6DB"/>
                </a:gs>
                <a:gs pos="50000">
                  <a:srgbClr val="559BDB"/>
                </a:gs>
                <a:gs pos="100000">
                  <a:srgbClr val="448AC9"/>
                </a:gs>
              </a:gsLst>
              <a:lin ang="5400000" scaled="0"/>
            </a:gra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45719" tIns="45719" rIns="45719" bIns="45719" numCol="1" anchor="ctr">
              <a:noAutofit/>
            </a:bodyPr>
            <a:lstStyle/>
            <a:p>
              <a:pPr algn="ctr">
                <a:defRPr>
                  <a:solidFill>
                    <a:srgbClr val="FFFFFF"/>
                  </a:solidFill>
                </a:defRPr>
              </a:pPr>
            </a:p>
          </p:txBody>
        </p:sp>
        <p:sp>
          <p:nvSpPr>
            <p:cNvPr id="180" name="--current-db"/>
            <p:cNvSpPr txBox="1"/>
            <p:nvPr/>
          </p:nvSpPr>
          <p:spPr>
            <a:xfrm>
              <a:off x="0" y="-1"/>
              <a:ext cx="1249372"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--current-db</a:t>
              </a:r>
            </a:p>
          </p:txBody>
        </p:sp>
      </p:grpSp>
      <p:sp>
        <p:nvSpPr>
          <p:cNvPr id="182" name="直接箭头连接符 51"/>
          <p:cNvSpPr/>
          <p:nvPr/>
        </p:nvSpPr>
        <p:spPr>
          <a:xfrm flipV="1">
            <a:off x="5260063" y="5019395"/>
            <a:ext cx="561317" cy="2"/>
          </a:xfrm>
          <a:prstGeom prst="line">
            <a:avLst/>
          </a:prstGeom>
          <a:ln w="6350">
            <a:solidFill>
              <a:srgbClr val="FFFFFF"/>
            </a:solidFill>
            <a:miter/>
            <a:tailEnd type="triangle"/>
          </a:ln>
        </p:spPr>
        <p:txBody>
          <a:bodyPr lIns="45719" rIns="45719"/>
          <a:lstStyle/>
          <a:p>
            <a:pPr/>
          </a:p>
        </p:txBody>
      </p:sp>
      <p:grpSp>
        <p:nvGrpSpPr>
          <p:cNvPr id="185" name="矩形 52"/>
          <p:cNvGrpSpPr/>
          <p:nvPr/>
        </p:nvGrpSpPr>
        <p:grpSpPr>
          <a:xfrm>
            <a:off x="5821379" y="4741000"/>
            <a:ext cx="1042661" cy="556788"/>
            <a:chOff x="0" y="0"/>
            <a:chExt cx="1042660" cy="556786"/>
          </a:xfrm>
        </p:grpSpPr>
        <p:sp>
          <p:nvSpPr>
            <p:cNvPr id="183" name="矩形"/>
            <p:cNvSpPr/>
            <p:nvPr/>
          </p:nvSpPr>
          <p:spPr>
            <a:xfrm>
              <a:off x="-1" y="0"/>
              <a:ext cx="1042662" cy="556787"/>
            </a:xfrm>
            <a:prstGeom prst="rect">
              <a:avLst/>
            </a:prstGeom>
            <a:gradFill flip="none" rotWithShape="1">
              <a:gsLst>
                <a:gs pos="0">
                  <a:srgbClr val="70A6DB"/>
                </a:gs>
                <a:gs pos="50000">
                  <a:srgbClr val="559BDB"/>
                </a:gs>
                <a:gs pos="100000">
                  <a:srgbClr val="448AC9"/>
                </a:gs>
              </a:gsLst>
              <a:lin ang="5400000" scaled="0"/>
            </a:gra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45719" tIns="45719" rIns="45719" bIns="45719" numCol="1" anchor="ctr">
              <a:noAutofit/>
            </a:bodyPr>
            <a:lstStyle/>
            <a:p>
              <a:pPr algn="ctr">
                <a:defRPr>
                  <a:solidFill>
                    <a:srgbClr val="FFFFFF"/>
                  </a:solidFill>
                </a:defRPr>
              </a:pPr>
            </a:p>
          </p:txBody>
        </p:sp>
        <p:sp>
          <p:nvSpPr>
            <p:cNvPr id="184" name="--tables"/>
            <p:cNvSpPr txBox="1"/>
            <p:nvPr/>
          </p:nvSpPr>
          <p:spPr>
            <a:xfrm>
              <a:off x="-1" y="92973"/>
              <a:ext cx="104266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--tables</a:t>
              </a:r>
            </a:p>
          </p:txBody>
        </p:sp>
      </p:grpSp>
      <p:grpSp>
        <p:nvGrpSpPr>
          <p:cNvPr id="188" name="矩形 53"/>
          <p:cNvGrpSpPr/>
          <p:nvPr/>
        </p:nvGrpSpPr>
        <p:grpSpPr>
          <a:xfrm>
            <a:off x="5622211" y="5466036"/>
            <a:ext cx="1430448" cy="556788"/>
            <a:chOff x="0" y="0"/>
            <a:chExt cx="1430446" cy="556786"/>
          </a:xfrm>
        </p:grpSpPr>
        <p:sp>
          <p:nvSpPr>
            <p:cNvPr id="186" name="矩形"/>
            <p:cNvSpPr/>
            <p:nvPr/>
          </p:nvSpPr>
          <p:spPr>
            <a:xfrm>
              <a:off x="0" y="0"/>
              <a:ext cx="1430447" cy="556787"/>
            </a:xfrm>
            <a:prstGeom prst="rect">
              <a:avLst/>
            </a:prstGeom>
            <a:gradFill flip="none" rotWithShape="1">
              <a:gsLst>
                <a:gs pos="0">
                  <a:srgbClr val="70A6DB"/>
                </a:gs>
                <a:gs pos="50000">
                  <a:srgbClr val="559BDB"/>
                </a:gs>
                <a:gs pos="100000">
                  <a:srgbClr val="448AC9"/>
                </a:gs>
              </a:gsLst>
              <a:lin ang="5400000" scaled="0"/>
            </a:gra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45719" tIns="45719" rIns="45719" bIns="45719" numCol="1" anchor="ctr">
              <a:noAutofit/>
            </a:bodyPr>
            <a:lstStyle/>
            <a:p>
              <a:pPr algn="ctr">
                <a:defRPr>
                  <a:solidFill>
                    <a:srgbClr val="FFFFFF"/>
                  </a:solidFill>
                </a:defRPr>
              </a:pPr>
            </a:p>
          </p:txBody>
        </p:sp>
        <p:sp>
          <p:nvSpPr>
            <p:cNvPr id="187" name="--tables -D"/>
            <p:cNvSpPr txBox="1"/>
            <p:nvPr/>
          </p:nvSpPr>
          <p:spPr>
            <a:xfrm>
              <a:off x="0" y="92973"/>
              <a:ext cx="143044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--tables -D</a:t>
              </a:r>
            </a:p>
          </p:txBody>
        </p:sp>
      </p:grpSp>
      <p:sp>
        <p:nvSpPr>
          <p:cNvPr id="189" name="直接箭头连接符 54"/>
          <p:cNvSpPr/>
          <p:nvPr/>
        </p:nvSpPr>
        <p:spPr>
          <a:xfrm flipV="1">
            <a:off x="6874605" y="5023168"/>
            <a:ext cx="561317" cy="2"/>
          </a:xfrm>
          <a:prstGeom prst="line">
            <a:avLst/>
          </a:prstGeom>
          <a:ln w="6350">
            <a:solidFill>
              <a:srgbClr val="FFFFFF"/>
            </a:solidFill>
            <a:miter/>
            <a:tailEnd type="triangle"/>
          </a:ln>
        </p:spPr>
        <p:txBody>
          <a:bodyPr lIns="45719" rIns="45719"/>
          <a:lstStyle/>
          <a:p>
            <a:pPr/>
          </a:p>
        </p:txBody>
      </p:sp>
      <p:sp>
        <p:nvSpPr>
          <p:cNvPr id="190" name="下箭头 56"/>
          <p:cNvSpPr/>
          <p:nvPr/>
        </p:nvSpPr>
        <p:spPr>
          <a:xfrm>
            <a:off x="6396270" y="4137433"/>
            <a:ext cx="199177" cy="4707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031"/>
                </a:moveTo>
                <a:lnTo>
                  <a:pt x="5400" y="17031"/>
                </a:lnTo>
                <a:lnTo>
                  <a:pt x="5400" y="0"/>
                </a:lnTo>
                <a:lnTo>
                  <a:pt x="16200" y="0"/>
                </a:lnTo>
                <a:lnTo>
                  <a:pt x="16200" y="17031"/>
                </a:lnTo>
                <a:lnTo>
                  <a:pt x="21600" y="17031"/>
                </a:lnTo>
                <a:lnTo>
                  <a:pt x="10800" y="21600"/>
                </a:lnTo>
                <a:close/>
              </a:path>
            </a:pathLst>
          </a:custGeom>
          <a:gradFill>
            <a:gsLst>
              <a:gs pos="0">
                <a:srgbClr val="474747"/>
              </a:gs>
              <a:gs pos="50000">
                <a:srgbClr val="000000"/>
              </a:gs>
              <a:gs pos="100000">
                <a:srgbClr val="000000"/>
              </a:gs>
            </a:gsLst>
            <a:lin ang="5400000"/>
          </a:gradFill>
          <a:ln>
            <a:solidFill>
              <a:srgbClr val="FFFFFF"/>
            </a:solidFill>
          </a:ln>
          <a:effectLst>
            <a:outerShdw sx="100000" sy="100000" kx="0" ky="0" algn="b" rotWithShape="0" blurRad="63500" dist="19050" dir="5400000">
              <a:srgbClr val="000000">
                <a:alpha val="63000"/>
              </a:srgbClr>
            </a:outerShdw>
          </a:effectLst>
        </p:spPr>
        <p:txBody>
          <a:bodyPr lIns="45719" rIns="45719" anchor="ctr"/>
          <a:lstStyle/>
          <a:p>
            <a:pPr algn="ctr">
              <a:defRPr>
                <a:solidFill>
                  <a:srgbClr val="FFFFFF"/>
                </a:solidFill>
              </a:defRPr>
            </a:pPr>
          </a:p>
        </p:txBody>
      </p:sp>
      <p:grpSp>
        <p:nvGrpSpPr>
          <p:cNvPr id="193" name="矩形 57"/>
          <p:cNvGrpSpPr/>
          <p:nvPr/>
        </p:nvGrpSpPr>
        <p:grpSpPr>
          <a:xfrm>
            <a:off x="7438945" y="4740998"/>
            <a:ext cx="1422888" cy="556788"/>
            <a:chOff x="0" y="0"/>
            <a:chExt cx="1422886" cy="556786"/>
          </a:xfrm>
        </p:grpSpPr>
        <p:sp>
          <p:nvSpPr>
            <p:cNvPr id="191" name="矩形"/>
            <p:cNvSpPr/>
            <p:nvPr/>
          </p:nvSpPr>
          <p:spPr>
            <a:xfrm>
              <a:off x="0" y="0"/>
              <a:ext cx="1422887" cy="556787"/>
            </a:xfrm>
            <a:prstGeom prst="rect">
              <a:avLst/>
            </a:prstGeom>
            <a:gradFill flip="none" rotWithShape="1">
              <a:gsLst>
                <a:gs pos="0">
                  <a:srgbClr val="70A6DB"/>
                </a:gs>
                <a:gs pos="50000">
                  <a:srgbClr val="559BDB"/>
                </a:gs>
                <a:gs pos="100000">
                  <a:srgbClr val="448AC9"/>
                </a:gs>
              </a:gsLst>
              <a:lin ang="5400000" scaled="0"/>
            </a:gra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45719" tIns="45719" rIns="45719" bIns="45719" numCol="1" anchor="ctr">
              <a:noAutofit/>
            </a:bodyPr>
            <a:lstStyle/>
            <a:p>
              <a:pPr algn="ctr">
                <a:defRPr>
                  <a:solidFill>
                    <a:srgbClr val="FFFFFF"/>
                  </a:solidFill>
                </a:defRPr>
              </a:pPr>
            </a:p>
          </p:txBody>
        </p:sp>
        <p:sp>
          <p:nvSpPr>
            <p:cNvPr id="192" name="--columns"/>
            <p:cNvSpPr txBox="1"/>
            <p:nvPr/>
          </p:nvSpPr>
          <p:spPr>
            <a:xfrm>
              <a:off x="0" y="92973"/>
              <a:ext cx="142288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--columns</a:t>
              </a:r>
            </a:p>
          </p:txBody>
        </p:sp>
      </p:grpSp>
      <p:sp>
        <p:nvSpPr>
          <p:cNvPr id="194" name="下箭头 58"/>
          <p:cNvSpPr/>
          <p:nvPr/>
        </p:nvSpPr>
        <p:spPr>
          <a:xfrm>
            <a:off x="7900659" y="4137433"/>
            <a:ext cx="199177" cy="4707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031"/>
                </a:moveTo>
                <a:lnTo>
                  <a:pt x="5400" y="17031"/>
                </a:lnTo>
                <a:lnTo>
                  <a:pt x="5400" y="0"/>
                </a:lnTo>
                <a:lnTo>
                  <a:pt x="16200" y="0"/>
                </a:lnTo>
                <a:lnTo>
                  <a:pt x="16200" y="17031"/>
                </a:lnTo>
                <a:lnTo>
                  <a:pt x="21600" y="17031"/>
                </a:lnTo>
                <a:lnTo>
                  <a:pt x="10800" y="21600"/>
                </a:lnTo>
                <a:close/>
              </a:path>
            </a:pathLst>
          </a:custGeom>
          <a:gradFill>
            <a:gsLst>
              <a:gs pos="0">
                <a:srgbClr val="474747"/>
              </a:gs>
              <a:gs pos="50000">
                <a:srgbClr val="000000"/>
              </a:gs>
              <a:gs pos="100000">
                <a:srgbClr val="000000"/>
              </a:gs>
            </a:gsLst>
            <a:lin ang="5400000"/>
          </a:gradFill>
          <a:ln>
            <a:solidFill>
              <a:srgbClr val="FFFFFF"/>
            </a:solidFill>
          </a:ln>
          <a:effectLst>
            <a:outerShdw sx="100000" sy="100000" kx="0" ky="0" algn="b" rotWithShape="0" blurRad="63500" dist="19050" dir="5400000">
              <a:srgbClr val="000000">
                <a:alpha val="63000"/>
              </a:srgbClr>
            </a:outerShdw>
          </a:effectLst>
        </p:spPr>
        <p:txBody>
          <a:bodyPr lIns="45719" rIns="45719" anchor="ctr"/>
          <a:lstStyle/>
          <a:p>
            <a:pPr algn="ctr">
              <a:defRPr>
                <a:solidFill>
                  <a:srgbClr val="FFFFFF"/>
                </a:solidFill>
              </a:defRPr>
            </a:pPr>
          </a:p>
        </p:txBody>
      </p:sp>
      <p:grpSp>
        <p:nvGrpSpPr>
          <p:cNvPr id="197" name="矩形 60"/>
          <p:cNvGrpSpPr/>
          <p:nvPr/>
        </p:nvGrpSpPr>
        <p:grpSpPr>
          <a:xfrm>
            <a:off x="7230723" y="5470559"/>
            <a:ext cx="1940438" cy="556788"/>
            <a:chOff x="0" y="0"/>
            <a:chExt cx="1940437" cy="556786"/>
          </a:xfrm>
        </p:grpSpPr>
        <p:sp>
          <p:nvSpPr>
            <p:cNvPr id="195" name="矩形"/>
            <p:cNvSpPr/>
            <p:nvPr/>
          </p:nvSpPr>
          <p:spPr>
            <a:xfrm>
              <a:off x="0" y="0"/>
              <a:ext cx="1940438" cy="556787"/>
            </a:xfrm>
            <a:prstGeom prst="rect">
              <a:avLst/>
            </a:prstGeom>
            <a:gradFill flip="none" rotWithShape="1">
              <a:gsLst>
                <a:gs pos="0">
                  <a:srgbClr val="70A6DB"/>
                </a:gs>
                <a:gs pos="50000">
                  <a:srgbClr val="559BDB"/>
                </a:gs>
                <a:gs pos="100000">
                  <a:srgbClr val="448AC9"/>
                </a:gs>
              </a:gsLst>
              <a:lin ang="5400000" scaled="0"/>
            </a:gra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45719" tIns="45719" rIns="45719" bIns="45719" numCol="1" anchor="ctr">
              <a:noAutofit/>
            </a:bodyPr>
            <a:lstStyle/>
            <a:p>
              <a:pPr algn="ctr">
                <a:defRPr>
                  <a:solidFill>
                    <a:srgbClr val="FFFFFF"/>
                  </a:solidFill>
                </a:defRPr>
              </a:pPr>
            </a:p>
          </p:txBody>
        </p:sp>
        <p:sp>
          <p:nvSpPr>
            <p:cNvPr id="196" name="--columns -T -D"/>
            <p:cNvSpPr txBox="1"/>
            <p:nvPr/>
          </p:nvSpPr>
          <p:spPr>
            <a:xfrm>
              <a:off x="0" y="92973"/>
              <a:ext cx="194043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--columns -T -D</a:t>
              </a:r>
            </a:p>
          </p:txBody>
        </p:sp>
      </p:grpSp>
      <p:sp>
        <p:nvSpPr>
          <p:cNvPr id="198" name="直接箭头连接符 61"/>
          <p:cNvSpPr/>
          <p:nvPr/>
        </p:nvSpPr>
        <p:spPr>
          <a:xfrm flipV="1">
            <a:off x="8861832" y="5019391"/>
            <a:ext cx="906857" cy="3781"/>
          </a:xfrm>
          <a:prstGeom prst="line">
            <a:avLst/>
          </a:prstGeom>
          <a:ln w="6350">
            <a:solidFill>
              <a:srgbClr val="FFFFFF"/>
            </a:solidFill>
            <a:miter/>
            <a:tailEnd type="triangle"/>
          </a:ln>
        </p:spPr>
        <p:txBody>
          <a:bodyPr lIns="45719" rIns="45719"/>
          <a:lstStyle/>
          <a:p>
            <a:pPr/>
          </a:p>
        </p:txBody>
      </p:sp>
      <p:grpSp>
        <p:nvGrpSpPr>
          <p:cNvPr id="201" name="矩形 63"/>
          <p:cNvGrpSpPr/>
          <p:nvPr/>
        </p:nvGrpSpPr>
        <p:grpSpPr>
          <a:xfrm>
            <a:off x="9768689" y="4740997"/>
            <a:ext cx="1422887" cy="556788"/>
            <a:chOff x="0" y="0"/>
            <a:chExt cx="1422886" cy="556786"/>
          </a:xfrm>
        </p:grpSpPr>
        <p:sp>
          <p:nvSpPr>
            <p:cNvPr id="199" name="矩形"/>
            <p:cNvSpPr/>
            <p:nvPr/>
          </p:nvSpPr>
          <p:spPr>
            <a:xfrm>
              <a:off x="0" y="0"/>
              <a:ext cx="1422887" cy="556787"/>
            </a:xfrm>
            <a:prstGeom prst="rect">
              <a:avLst/>
            </a:prstGeom>
            <a:gradFill flip="none" rotWithShape="1">
              <a:gsLst>
                <a:gs pos="0">
                  <a:srgbClr val="70A6DB"/>
                </a:gs>
                <a:gs pos="50000">
                  <a:srgbClr val="559BDB"/>
                </a:gs>
                <a:gs pos="100000">
                  <a:srgbClr val="448AC9"/>
                </a:gs>
              </a:gsLst>
              <a:lin ang="5400000" scaled="0"/>
            </a:gra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45719" tIns="45719" rIns="45719" bIns="45719" numCol="1" anchor="ctr">
              <a:noAutofit/>
            </a:bodyPr>
            <a:lstStyle/>
            <a:p>
              <a:pPr algn="ctr">
                <a:defRPr>
                  <a:solidFill>
                    <a:srgbClr val="FFFFFF"/>
                  </a:solidFill>
                </a:defRPr>
              </a:pPr>
            </a:p>
          </p:txBody>
        </p:sp>
        <p:sp>
          <p:nvSpPr>
            <p:cNvPr id="200" name="--dump-all"/>
            <p:cNvSpPr txBox="1"/>
            <p:nvPr/>
          </p:nvSpPr>
          <p:spPr>
            <a:xfrm>
              <a:off x="0" y="92973"/>
              <a:ext cx="142288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--dump-all</a:t>
              </a:r>
            </a:p>
          </p:txBody>
        </p:sp>
      </p:grpSp>
      <p:grpSp>
        <p:nvGrpSpPr>
          <p:cNvPr id="204" name="矩形 64"/>
          <p:cNvGrpSpPr/>
          <p:nvPr/>
        </p:nvGrpSpPr>
        <p:grpSpPr>
          <a:xfrm>
            <a:off x="9324313" y="5470559"/>
            <a:ext cx="2516110" cy="556788"/>
            <a:chOff x="0" y="0"/>
            <a:chExt cx="2516109" cy="556786"/>
          </a:xfrm>
        </p:grpSpPr>
        <p:sp>
          <p:nvSpPr>
            <p:cNvPr id="202" name="矩形"/>
            <p:cNvSpPr/>
            <p:nvPr/>
          </p:nvSpPr>
          <p:spPr>
            <a:xfrm>
              <a:off x="-1" y="0"/>
              <a:ext cx="2516111" cy="556787"/>
            </a:xfrm>
            <a:prstGeom prst="rect">
              <a:avLst/>
            </a:prstGeom>
            <a:gradFill flip="none" rotWithShape="1">
              <a:gsLst>
                <a:gs pos="0">
                  <a:srgbClr val="70A6DB"/>
                </a:gs>
                <a:gs pos="50000">
                  <a:srgbClr val="559BDB"/>
                </a:gs>
                <a:gs pos="100000">
                  <a:srgbClr val="448AC9"/>
                </a:gs>
              </a:gsLst>
              <a:lin ang="5400000" scaled="0"/>
            </a:gra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45719" tIns="45719" rIns="45719" bIns="45719" numCol="1" anchor="ctr">
              <a:noAutofit/>
            </a:bodyPr>
            <a:lstStyle/>
            <a:p>
              <a:pPr algn="ctr">
                <a:defRPr>
                  <a:solidFill>
                    <a:srgbClr val="FFFFFF"/>
                  </a:solidFill>
                </a:defRPr>
              </a:pPr>
            </a:p>
          </p:txBody>
        </p:sp>
        <p:sp>
          <p:nvSpPr>
            <p:cNvPr id="203" name="--dump -C -T -D"/>
            <p:cNvSpPr txBox="1"/>
            <p:nvPr/>
          </p:nvSpPr>
          <p:spPr>
            <a:xfrm>
              <a:off x="-1" y="92973"/>
              <a:ext cx="251611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--dump -C -T -D</a:t>
              </a:r>
            </a:p>
          </p:txBody>
        </p:sp>
      </p:grpSp>
      <p:sp>
        <p:nvSpPr>
          <p:cNvPr id="205" name="下箭头 66"/>
          <p:cNvSpPr/>
          <p:nvPr/>
        </p:nvSpPr>
        <p:spPr>
          <a:xfrm>
            <a:off x="10297565" y="3835651"/>
            <a:ext cx="199177" cy="4707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031"/>
                </a:moveTo>
                <a:lnTo>
                  <a:pt x="5400" y="17031"/>
                </a:lnTo>
                <a:lnTo>
                  <a:pt x="5400" y="0"/>
                </a:lnTo>
                <a:lnTo>
                  <a:pt x="16200" y="0"/>
                </a:lnTo>
                <a:lnTo>
                  <a:pt x="16200" y="17031"/>
                </a:lnTo>
                <a:lnTo>
                  <a:pt x="21600" y="17031"/>
                </a:lnTo>
                <a:lnTo>
                  <a:pt x="10800" y="21600"/>
                </a:lnTo>
                <a:close/>
              </a:path>
            </a:pathLst>
          </a:custGeom>
          <a:gradFill>
            <a:gsLst>
              <a:gs pos="0">
                <a:srgbClr val="474747"/>
              </a:gs>
              <a:gs pos="50000">
                <a:srgbClr val="000000"/>
              </a:gs>
              <a:gs pos="100000">
                <a:srgbClr val="000000"/>
              </a:gs>
            </a:gsLst>
            <a:lin ang="5400000"/>
          </a:gradFill>
          <a:ln>
            <a:solidFill>
              <a:srgbClr val="FFFFFF"/>
            </a:solidFill>
          </a:ln>
          <a:effectLst>
            <a:outerShdw sx="100000" sy="100000" kx="0" ky="0" algn="b" rotWithShape="0" blurRad="63500" dist="19050" dir="5400000">
              <a:srgbClr val="000000">
                <a:alpha val="63000"/>
              </a:srgbClr>
            </a:outerShdw>
          </a:effectLst>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文本框 3"/>
          <p:cNvSpPr txBox="1"/>
          <p:nvPr/>
        </p:nvSpPr>
        <p:spPr>
          <a:xfrm>
            <a:off x="3520283" y="442594"/>
            <a:ext cx="5151434"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4800">
                <a:solidFill>
                  <a:srgbClr val="FFFFFF"/>
                </a:solidFill>
                <a:latin typeface="思源黑体 CN Medium"/>
                <a:ea typeface="思源黑体 CN Medium"/>
                <a:cs typeface="思源黑体 CN Medium"/>
                <a:sym typeface="思源黑体 CN Medium"/>
              </a:defRPr>
            </a:pPr>
            <a:r>
              <a:t>注入神器</a:t>
            </a:r>
            <a:r>
              <a:t>-SQLmap</a:t>
            </a:r>
          </a:p>
        </p:txBody>
      </p:sp>
      <p:sp>
        <p:nvSpPr>
          <p:cNvPr id="208" name="矩形 2"/>
          <p:cNvSpPr txBox="1"/>
          <p:nvPr/>
        </p:nvSpPr>
        <p:spPr>
          <a:xfrm>
            <a:off x="608778" y="2579872"/>
            <a:ext cx="6578170" cy="167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思源黑体 CN Medium"/>
                <a:ea typeface="思源黑体 CN Medium"/>
                <a:cs typeface="思源黑体 CN Medium"/>
                <a:sym typeface="思源黑体 CN Medium"/>
              </a:defRPr>
            </a:pPr>
            <a:r>
              <a:t>当前用户：</a:t>
            </a:r>
            <a:r>
              <a:t>--current-user</a:t>
            </a:r>
          </a:p>
          <a:p>
            <a:pPr>
              <a:defRPr>
                <a:solidFill>
                  <a:srgbClr val="FFFFFF"/>
                </a:solidFill>
                <a:latin typeface="思源黑体 CN Medium"/>
                <a:ea typeface="思源黑体 CN Medium"/>
                <a:cs typeface="思源黑体 CN Medium"/>
                <a:sym typeface="思源黑体 CN Medium"/>
              </a:defRPr>
            </a:pPr>
            <a:r>
              <a:t>学习</a:t>
            </a:r>
            <a:r>
              <a:t>SQLmap</a:t>
            </a:r>
            <a:r>
              <a:t>的注入技术：</a:t>
            </a:r>
            <a:r>
              <a:t>-v(0-6 </a:t>
            </a:r>
            <a:r>
              <a:t>默认</a:t>
            </a:r>
            <a:r>
              <a:t>1)</a:t>
            </a:r>
          </a:p>
          <a:p>
            <a:pPr>
              <a:defRPr>
                <a:solidFill>
                  <a:srgbClr val="FFFFFF"/>
                </a:solidFill>
                <a:latin typeface="思源黑体 CN Medium"/>
                <a:ea typeface="思源黑体 CN Medium"/>
                <a:cs typeface="思源黑体 CN Medium"/>
                <a:sym typeface="思源黑体 CN Medium"/>
              </a:defRPr>
            </a:pPr>
            <a:r>
              <a:t>Burpsuite</a:t>
            </a:r>
            <a:r>
              <a:t>日志检测：</a:t>
            </a:r>
            <a:r>
              <a:t>-l</a:t>
            </a:r>
          </a:p>
          <a:p>
            <a:pPr>
              <a:defRPr>
                <a:solidFill>
                  <a:srgbClr val="FFFFFF"/>
                </a:solidFill>
                <a:latin typeface="思源黑体 CN Medium"/>
                <a:ea typeface="思源黑体 CN Medium"/>
                <a:cs typeface="思源黑体 CN Medium"/>
                <a:sym typeface="思源黑体 CN Medium"/>
              </a:defRPr>
            </a:pPr>
            <a:r>
              <a:t>文本批量检测：</a:t>
            </a:r>
            <a:r>
              <a:t>-m</a:t>
            </a:r>
          </a:p>
          <a:p>
            <a:pPr>
              <a:defRPr>
                <a:solidFill>
                  <a:srgbClr val="FFFFFF"/>
                </a:solidFill>
                <a:latin typeface="思源黑体 CN Medium"/>
                <a:ea typeface="思源黑体 CN Medium"/>
                <a:cs typeface="思源黑体 CN Medium"/>
                <a:sym typeface="思源黑体 CN Medium"/>
              </a:defRPr>
            </a:pPr>
            <a:r>
              <a:t>Tamper</a:t>
            </a:r>
            <a:r>
              <a:t>脚本运用：</a:t>
            </a:r>
            <a:r>
              <a:t>--tamper</a:t>
            </a:r>
          </a:p>
        </p:txBody>
      </p:sp>
      <p:pic>
        <p:nvPicPr>
          <p:cNvPr id="209" name="Picture 2" descr="Picture 2"/>
          <p:cNvPicPr>
            <a:picLocks noChangeAspect="1"/>
          </p:cNvPicPr>
          <p:nvPr/>
        </p:nvPicPr>
        <p:blipFill>
          <a:blip r:embed="rId2">
            <a:extLst/>
          </a:blip>
          <a:stretch>
            <a:fillRect/>
          </a:stretch>
        </p:blipFill>
        <p:spPr>
          <a:xfrm>
            <a:off x="6096000" y="1706353"/>
            <a:ext cx="5327618" cy="3479497"/>
          </a:xfrm>
          <a:prstGeom prst="rect">
            <a:avLst/>
          </a:prstGeom>
          <a:ln w="12700">
            <a:miter lim="400000"/>
          </a:ln>
          <a:effectLst>
            <a:outerShdw sx="100000" sy="100000" kx="0" ky="0" algn="b" rotWithShape="0" blurRad="292100" dist="139700" dir="2700000">
              <a:srgbClr val="333333">
                <a:alpha val="64999"/>
              </a:srgbClr>
            </a:outerShdw>
          </a:effectLst>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文本框 3"/>
          <p:cNvSpPr txBox="1"/>
          <p:nvPr/>
        </p:nvSpPr>
        <p:spPr>
          <a:xfrm>
            <a:off x="3520283" y="442594"/>
            <a:ext cx="5151434"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4800">
                <a:solidFill>
                  <a:srgbClr val="FFFFFF"/>
                </a:solidFill>
                <a:latin typeface="思源黑体 CN Medium"/>
                <a:ea typeface="思源黑体 CN Medium"/>
                <a:cs typeface="思源黑体 CN Medium"/>
                <a:sym typeface="思源黑体 CN Medium"/>
              </a:defRPr>
            </a:pPr>
            <a:r>
              <a:t>注入神器</a:t>
            </a:r>
            <a:r>
              <a:t>-SQLmap</a:t>
            </a:r>
          </a:p>
        </p:txBody>
      </p:sp>
      <p:pic>
        <p:nvPicPr>
          <p:cNvPr id="212" name="Picture 2" descr="Picture 2"/>
          <p:cNvPicPr>
            <a:picLocks noChangeAspect="1"/>
          </p:cNvPicPr>
          <p:nvPr/>
        </p:nvPicPr>
        <p:blipFill>
          <a:blip r:embed="rId2">
            <a:extLst/>
          </a:blip>
          <a:stretch>
            <a:fillRect/>
          </a:stretch>
        </p:blipFill>
        <p:spPr>
          <a:xfrm>
            <a:off x="584688" y="1885095"/>
            <a:ext cx="4473610" cy="3388337"/>
          </a:xfrm>
          <a:prstGeom prst="rect">
            <a:avLst/>
          </a:prstGeom>
          <a:ln w="12700">
            <a:miter lim="400000"/>
          </a:ln>
          <a:effectLst>
            <a:outerShdw sx="100000" sy="100000" kx="0" ky="0" algn="b" rotWithShape="0" blurRad="292100" dist="139700" dir="2700000">
              <a:srgbClr val="333333">
                <a:alpha val="64999"/>
              </a:srgbClr>
            </a:outerShdw>
          </a:effectLst>
        </p:spPr>
      </p:pic>
      <p:sp>
        <p:nvSpPr>
          <p:cNvPr id="213" name="可以帮助我们修改sqlmap本身的payloads…"/>
          <p:cNvSpPr txBox="1"/>
          <p:nvPr/>
        </p:nvSpPr>
        <p:spPr>
          <a:xfrm>
            <a:off x="6234429" y="2468880"/>
            <a:ext cx="5019600" cy="192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FFFFFF"/>
                </a:solidFill>
              </a:defRPr>
            </a:pPr>
            <a:r>
              <a:t>可以帮助我们修改sqlmap本身的payloads</a:t>
            </a:r>
          </a:p>
          <a:p>
            <a:pPr>
              <a:defRPr>
                <a:solidFill>
                  <a:srgbClr val="FFFFFF"/>
                </a:solidFill>
              </a:defRPr>
            </a:pPr>
            <a:r>
              <a:t>从而达到绕过的效果</a:t>
            </a:r>
          </a:p>
          <a:p>
            <a:pPr>
              <a:defRPr>
                <a:solidFill>
                  <a:srgbClr val="FFFFFF"/>
                </a:solidFill>
              </a:defRPr>
            </a:pPr>
          </a:p>
          <a:p>
            <a:pPr>
              <a:defRPr>
                <a:solidFill>
                  <a:srgbClr val="FFFFFF"/>
                </a:solidFill>
              </a:defRPr>
            </a:pPr>
            <a:r>
              <a:t>解读一个tamper文件，然后编写一个tamper文件</a:t>
            </a:r>
          </a:p>
          <a:p>
            <a:pPr>
              <a:defRPr>
                <a:solidFill>
                  <a:srgbClr val="FFFFFF"/>
                </a:solidFill>
              </a:defRPr>
            </a:pPr>
          </a:p>
          <a:p>
            <a:pPr>
              <a:defRPr>
                <a:solidFill>
                  <a:srgbClr val="FFFFFF"/>
                </a:solidFill>
              </a:defRPr>
            </a:pPr>
            <a:r>
              <a:t>扩展思路～</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文本框 3"/>
          <p:cNvSpPr txBox="1"/>
          <p:nvPr/>
        </p:nvSpPr>
        <p:spPr>
          <a:xfrm>
            <a:off x="3520283" y="442594"/>
            <a:ext cx="5151434"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4800">
                <a:solidFill>
                  <a:srgbClr val="FFFFFF"/>
                </a:solidFill>
                <a:latin typeface="思源黑体 CN Medium"/>
                <a:ea typeface="思源黑体 CN Medium"/>
                <a:cs typeface="思源黑体 CN Medium"/>
                <a:sym typeface="思源黑体 CN Medium"/>
              </a:defRPr>
            </a:pPr>
            <a:r>
              <a:t>注入神器</a:t>
            </a:r>
            <a:r>
              <a:t>-SQLmap</a:t>
            </a:r>
          </a:p>
        </p:txBody>
      </p:sp>
      <p:pic>
        <p:nvPicPr>
          <p:cNvPr id="216" name="Picture 2" descr="Picture 2"/>
          <p:cNvPicPr>
            <a:picLocks noChangeAspect="1"/>
          </p:cNvPicPr>
          <p:nvPr/>
        </p:nvPicPr>
        <p:blipFill>
          <a:blip r:embed="rId2">
            <a:extLst/>
          </a:blip>
          <a:stretch>
            <a:fillRect/>
          </a:stretch>
        </p:blipFill>
        <p:spPr>
          <a:xfrm>
            <a:off x="1626087" y="1554895"/>
            <a:ext cx="5682770" cy="4304161"/>
          </a:xfrm>
          <a:prstGeom prst="rect">
            <a:avLst/>
          </a:prstGeom>
          <a:ln w="12700">
            <a:miter lim="400000"/>
          </a:ln>
          <a:effectLst>
            <a:outerShdw sx="100000" sy="100000" kx="0" ky="0" algn="b" rotWithShape="0" blurRad="292100" dist="139700" dir="2700000">
              <a:srgbClr val="333333">
                <a:alpha val="64999"/>
              </a:srgbClr>
            </a:outerShdw>
          </a:effectLst>
        </p:spPr>
      </p:pic>
      <p:sp>
        <p:nvSpPr>
          <p:cNvPr id="217" name="矩形"/>
          <p:cNvSpPr/>
          <p:nvPr/>
        </p:nvSpPr>
        <p:spPr>
          <a:xfrm>
            <a:off x="1676400" y="3198132"/>
            <a:ext cx="2672656" cy="206822"/>
          </a:xfrm>
          <a:prstGeom prst="rect">
            <a:avLst/>
          </a:prstGeom>
          <a:ln w="25400">
            <a:solidFill>
              <a:srgbClr val="FFFFFF"/>
            </a:solidFill>
            <a:miter lim="400000"/>
          </a:ln>
        </p:spPr>
        <p:txBody>
          <a:bodyPr lIns="45719" rIns="45719" anchor="ctr"/>
          <a:lstStyle/>
          <a:p>
            <a:pPr/>
          </a:p>
        </p:txBody>
      </p:sp>
      <p:sp>
        <p:nvSpPr>
          <p:cNvPr id="218" name="矩形"/>
          <p:cNvSpPr/>
          <p:nvPr/>
        </p:nvSpPr>
        <p:spPr>
          <a:xfrm>
            <a:off x="1676400" y="3603564"/>
            <a:ext cx="2672656" cy="350740"/>
          </a:xfrm>
          <a:prstGeom prst="rect">
            <a:avLst/>
          </a:prstGeom>
          <a:ln w="25400">
            <a:solidFill>
              <a:srgbClr val="FFFFFF"/>
            </a:solidFill>
            <a:miter lim="400000"/>
          </a:ln>
        </p:spPr>
        <p:txBody>
          <a:bodyPr lIns="45719" rIns="45719" anchor="ctr"/>
          <a:lstStyle/>
          <a:p>
            <a:pPr/>
          </a:p>
        </p:txBody>
      </p:sp>
      <p:sp>
        <p:nvSpPr>
          <p:cNvPr id="219" name="矩形"/>
          <p:cNvSpPr/>
          <p:nvPr/>
        </p:nvSpPr>
        <p:spPr>
          <a:xfrm>
            <a:off x="1676400" y="4140214"/>
            <a:ext cx="2672656" cy="206822"/>
          </a:xfrm>
          <a:prstGeom prst="rect">
            <a:avLst/>
          </a:prstGeom>
          <a:ln w="25400">
            <a:solidFill>
              <a:srgbClr val="FFFFFF"/>
            </a:solidFill>
            <a:miter lim="400000"/>
          </a:ln>
        </p:spPr>
        <p:txBody>
          <a:bodyPr lIns="45719" rIns="45719" anchor="ctr"/>
          <a:lstStyle/>
          <a:p>
            <a:pPr/>
          </a:p>
        </p:txBody>
      </p:sp>
      <p:sp>
        <p:nvSpPr>
          <p:cNvPr id="220" name="线条"/>
          <p:cNvSpPr/>
          <p:nvPr/>
        </p:nvSpPr>
        <p:spPr>
          <a:xfrm>
            <a:off x="4343400" y="3301543"/>
            <a:ext cx="4339601" cy="1"/>
          </a:xfrm>
          <a:prstGeom prst="line">
            <a:avLst/>
          </a:prstGeom>
          <a:ln w="25400">
            <a:solidFill>
              <a:srgbClr val="FFFFFF"/>
            </a:solidFill>
            <a:miter/>
          </a:ln>
        </p:spPr>
        <p:txBody>
          <a:bodyPr lIns="45719" rIns="45719"/>
          <a:lstStyle/>
          <a:p>
            <a:pPr/>
          </a:p>
        </p:txBody>
      </p:sp>
      <p:sp>
        <p:nvSpPr>
          <p:cNvPr id="221" name="矩形"/>
          <p:cNvSpPr/>
          <p:nvPr/>
        </p:nvSpPr>
        <p:spPr>
          <a:xfrm>
            <a:off x="7454900" y="2400215"/>
            <a:ext cx="2672656" cy="494656"/>
          </a:xfrm>
          <a:prstGeom prst="rect">
            <a:avLst/>
          </a:prstGeom>
          <a:ln w="25400">
            <a:solidFill>
              <a:srgbClr val="FFFFFF"/>
            </a:solidFill>
            <a:miter lim="400000"/>
          </a:ln>
        </p:spPr>
        <p:txBody>
          <a:bodyPr lIns="45719" rIns="45719" anchor="ctr"/>
          <a:lstStyle/>
          <a:p>
            <a:pPr/>
          </a:p>
        </p:txBody>
      </p:sp>
      <p:sp>
        <p:nvSpPr>
          <p:cNvPr id="222" name="priority 定义等级"/>
          <p:cNvSpPr txBox="1"/>
          <p:nvPr/>
        </p:nvSpPr>
        <p:spPr>
          <a:xfrm>
            <a:off x="7606030" y="2443072"/>
            <a:ext cx="1767965"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priority 定义等级</a:t>
            </a:r>
          </a:p>
        </p:txBody>
      </p:sp>
      <p:sp>
        <p:nvSpPr>
          <p:cNvPr id="223" name="矩形"/>
          <p:cNvSpPr/>
          <p:nvPr/>
        </p:nvSpPr>
        <p:spPr>
          <a:xfrm>
            <a:off x="7454900" y="4152914"/>
            <a:ext cx="2672656" cy="494656"/>
          </a:xfrm>
          <a:prstGeom prst="rect">
            <a:avLst/>
          </a:prstGeom>
          <a:ln w="25400">
            <a:solidFill>
              <a:srgbClr val="FFFFFF"/>
            </a:solidFill>
            <a:miter lim="400000"/>
          </a:ln>
        </p:spPr>
        <p:txBody>
          <a:bodyPr lIns="45719" rIns="45719" anchor="ctr"/>
          <a:lstStyle/>
          <a:p>
            <a:pPr/>
          </a:p>
        </p:txBody>
      </p:sp>
      <p:sp>
        <p:nvSpPr>
          <p:cNvPr id="224" name="dependencies函数"/>
          <p:cNvSpPr txBox="1"/>
          <p:nvPr/>
        </p:nvSpPr>
        <p:spPr>
          <a:xfrm>
            <a:off x="7631430" y="4195771"/>
            <a:ext cx="1984956"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dependencies函数</a:t>
            </a:r>
          </a:p>
        </p:txBody>
      </p:sp>
      <p:sp>
        <p:nvSpPr>
          <p:cNvPr id="225" name="线条"/>
          <p:cNvSpPr/>
          <p:nvPr/>
        </p:nvSpPr>
        <p:spPr>
          <a:xfrm>
            <a:off x="4343400" y="3778934"/>
            <a:ext cx="4339601" cy="1"/>
          </a:xfrm>
          <a:prstGeom prst="line">
            <a:avLst/>
          </a:prstGeom>
          <a:ln w="25400">
            <a:solidFill>
              <a:srgbClr val="FFFFFF"/>
            </a:solidFill>
            <a:miter/>
          </a:ln>
        </p:spPr>
        <p:txBody>
          <a:bodyPr lIns="45719" rIns="45719"/>
          <a:lstStyle/>
          <a:p>
            <a:pPr/>
          </a:p>
        </p:txBody>
      </p:sp>
      <p:sp>
        <p:nvSpPr>
          <p:cNvPr id="226" name="线条"/>
          <p:cNvSpPr/>
          <p:nvPr/>
        </p:nvSpPr>
        <p:spPr>
          <a:xfrm flipV="1">
            <a:off x="8686799" y="2971800"/>
            <a:ext cx="1" cy="1104185"/>
          </a:xfrm>
          <a:prstGeom prst="line">
            <a:avLst/>
          </a:prstGeom>
          <a:ln w="25400">
            <a:solidFill>
              <a:srgbClr val="FFFFFF"/>
            </a:solidFill>
            <a:miter/>
          </a:ln>
        </p:spPr>
        <p:txBody>
          <a:bodyPr lIns="45719" rIns="45719"/>
          <a:lstStyle/>
          <a:p>
            <a:pPr/>
          </a:p>
        </p:txBody>
      </p:sp>
      <p:sp>
        <p:nvSpPr>
          <p:cNvPr id="227" name="线条"/>
          <p:cNvSpPr/>
          <p:nvPr/>
        </p:nvSpPr>
        <p:spPr>
          <a:xfrm>
            <a:off x="4343400" y="4243625"/>
            <a:ext cx="2857768" cy="1"/>
          </a:xfrm>
          <a:prstGeom prst="line">
            <a:avLst/>
          </a:prstGeom>
          <a:ln w="25400">
            <a:solidFill>
              <a:srgbClr val="FFFFFF"/>
            </a:solidFill>
            <a:miter/>
          </a:ln>
        </p:spPr>
        <p:txBody>
          <a:bodyPr lIns="45719" rIns="45719"/>
          <a:lstStyle/>
          <a:p>
            <a:pPr/>
          </a:p>
        </p:txBody>
      </p:sp>
      <p:sp>
        <p:nvSpPr>
          <p:cNvPr id="228" name="线条"/>
          <p:cNvSpPr/>
          <p:nvPr/>
        </p:nvSpPr>
        <p:spPr>
          <a:xfrm flipV="1">
            <a:off x="7188199" y="4243625"/>
            <a:ext cx="1" cy="1104185"/>
          </a:xfrm>
          <a:prstGeom prst="line">
            <a:avLst/>
          </a:prstGeom>
          <a:ln w="25400">
            <a:solidFill>
              <a:srgbClr val="FFFFFF"/>
            </a:solidFill>
            <a:miter/>
          </a:ln>
        </p:spPr>
        <p:txBody>
          <a:bodyPr lIns="45719" rIns="45719"/>
          <a:lstStyle/>
          <a:p>
            <a:pPr/>
          </a:p>
        </p:txBody>
      </p:sp>
      <p:sp>
        <p:nvSpPr>
          <p:cNvPr id="229" name="线条"/>
          <p:cNvSpPr/>
          <p:nvPr/>
        </p:nvSpPr>
        <p:spPr>
          <a:xfrm>
            <a:off x="7175500" y="5342284"/>
            <a:ext cx="965201" cy="1"/>
          </a:xfrm>
          <a:prstGeom prst="line">
            <a:avLst/>
          </a:prstGeom>
          <a:ln w="25400">
            <a:solidFill>
              <a:srgbClr val="FFFFFF"/>
            </a:solidFill>
            <a:miter/>
          </a:ln>
        </p:spPr>
        <p:txBody>
          <a:bodyPr lIns="45719" rIns="45719"/>
          <a:lstStyle/>
          <a:p>
            <a:pPr/>
          </a:p>
        </p:txBody>
      </p:sp>
      <p:sp>
        <p:nvSpPr>
          <p:cNvPr id="230" name="矩形"/>
          <p:cNvSpPr/>
          <p:nvPr/>
        </p:nvSpPr>
        <p:spPr>
          <a:xfrm>
            <a:off x="8153400" y="5094957"/>
            <a:ext cx="2672656" cy="494656"/>
          </a:xfrm>
          <a:prstGeom prst="rect">
            <a:avLst/>
          </a:prstGeom>
          <a:ln w="25400">
            <a:solidFill>
              <a:srgbClr val="FFFFFF"/>
            </a:solidFill>
            <a:miter lim="400000"/>
          </a:ln>
        </p:spPr>
        <p:txBody>
          <a:bodyPr lIns="45719" rIns="45719" anchor="ctr"/>
          <a:lstStyle/>
          <a:p>
            <a:pPr/>
          </a:p>
        </p:txBody>
      </p:sp>
      <p:sp>
        <p:nvSpPr>
          <p:cNvPr id="231" name="tamper主要函数"/>
          <p:cNvSpPr txBox="1"/>
          <p:nvPr/>
        </p:nvSpPr>
        <p:spPr>
          <a:xfrm>
            <a:off x="8329930" y="5137814"/>
            <a:ext cx="1730014"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tamper主要函数</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文本框 3"/>
          <p:cNvSpPr txBox="1"/>
          <p:nvPr/>
        </p:nvSpPr>
        <p:spPr>
          <a:xfrm>
            <a:off x="3520283" y="442594"/>
            <a:ext cx="5151434"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4800">
                <a:solidFill>
                  <a:srgbClr val="FFFFFF"/>
                </a:solidFill>
                <a:latin typeface="思源黑体 CN Medium"/>
                <a:ea typeface="思源黑体 CN Medium"/>
                <a:cs typeface="思源黑体 CN Medium"/>
                <a:sym typeface="思源黑体 CN Medium"/>
              </a:defRPr>
            </a:pPr>
            <a:r>
              <a:t>注入神器</a:t>
            </a:r>
            <a:r>
              <a:t>-SQLmap</a:t>
            </a:r>
          </a:p>
        </p:txBody>
      </p:sp>
      <p:pic>
        <p:nvPicPr>
          <p:cNvPr id="234" name="图像" descr="图像"/>
          <p:cNvPicPr>
            <a:picLocks noChangeAspect="1"/>
          </p:cNvPicPr>
          <p:nvPr/>
        </p:nvPicPr>
        <p:blipFill>
          <a:blip r:embed="rId2">
            <a:extLst/>
          </a:blip>
          <a:stretch>
            <a:fillRect/>
          </a:stretch>
        </p:blipFill>
        <p:spPr>
          <a:xfrm>
            <a:off x="654050" y="1720850"/>
            <a:ext cx="3289300" cy="749300"/>
          </a:xfrm>
          <a:prstGeom prst="rect">
            <a:avLst/>
          </a:prstGeom>
          <a:ln w="12700">
            <a:miter lim="400000"/>
          </a:ln>
        </p:spPr>
      </p:pic>
      <p:sp>
        <p:nvSpPr>
          <p:cNvPr id="235" name="默认的开头"/>
          <p:cNvSpPr txBox="1"/>
          <p:nvPr/>
        </p:nvSpPr>
        <p:spPr>
          <a:xfrm>
            <a:off x="4519929" y="1891029"/>
            <a:ext cx="12471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默认的开头</a:t>
            </a:r>
          </a:p>
        </p:txBody>
      </p:sp>
      <p:pic>
        <p:nvPicPr>
          <p:cNvPr id="236" name="图像" descr="图像"/>
          <p:cNvPicPr>
            <a:picLocks noChangeAspect="1"/>
          </p:cNvPicPr>
          <p:nvPr/>
        </p:nvPicPr>
        <p:blipFill>
          <a:blip r:embed="rId3">
            <a:extLst/>
          </a:blip>
          <a:stretch>
            <a:fillRect/>
          </a:stretch>
        </p:blipFill>
        <p:spPr>
          <a:xfrm>
            <a:off x="1397000" y="3136900"/>
            <a:ext cx="1803400" cy="584200"/>
          </a:xfrm>
          <a:prstGeom prst="rect">
            <a:avLst/>
          </a:prstGeom>
          <a:ln w="12700">
            <a:miter lim="400000"/>
          </a:ln>
        </p:spPr>
      </p:pic>
      <p:sp>
        <p:nvSpPr>
          <p:cNvPr id="237" name="可有可无的函数定义，就tamper脚本支持/不支持使用的环境进行声明…"/>
          <p:cNvSpPr txBox="1"/>
          <p:nvPr/>
        </p:nvSpPr>
        <p:spPr>
          <a:xfrm>
            <a:off x="4519929" y="3224529"/>
            <a:ext cx="7114839" cy="726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FFFFFF"/>
                </a:solidFill>
              </a:defRPr>
            </a:pPr>
            <a:r>
              <a:t>可有可无的函数定义，就tamper脚本支持/不支持使用的环境进行声明</a:t>
            </a:r>
          </a:p>
          <a:p>
            <a:pPr>
              <a:defRPr>
                <a:solidFill>
                  <a:srgbClr val="FFFFFF"/>
                </a:solidFill>
              </a:defRPr>
            </a:pPr>
            <a:r>
              <a:t>官方tamper脚本的案例：echarunicodeencode</a:t>
            </a:r>
          </a:p>
        </p:txBody>
      </p:sp>
      <p:pic>
        <p:nvPicPr>
          <p:cNvPr id="238" name="图像" descr="图像"/>
          <p:cNvPicPr>
            <a:picLocks noChangeAspect="1"/>
          </p:cNvPicPr>
          <p:nvPr/>
        </p:nvPicPr>
        <p:blipFill>
          <a:blip r:embed="rId4">
            <a:extLst/>
          </a:blip>
          <a:stretch>
            <a:fillRect/>
          </a:stretch>
        </p:blipFill>
        <p:spPr>
          <a:xfrm>
            <a:off x="505513" y="4514850"/>
            <a:ext cx="3586374" cy="1439722"/>
          </a:xfrm>
          <a:prstGeom prst="rect">
            <a:avLst/>
          </a:prstGeom>
          <a:ln w="12700">
            <a:miter lim="400000"/>
          </a:ln>
        </p:spPr>
      </p:pic>
      <p:sp>
        <p:nvSpPr>
          <p:cNvPr id="239" name="主要的tamper函数，用于修改原本的payload，脚本写完存到…"/>
          <p:cNvSpPr txBox="1"/>
          <p:nvPr/>
        </p:nvSpPr>
        <p:spPr>
          <a:xfrm>
            <a:off x="4519929" y="4871491"/>
            <a:ext cx="6251896" cy="1043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FFFFFF"/>
                </a:solidFill>
              </a:defRPr>
            </a:pPr>
            <a:r>
              <a:t>主要的tamper函数，用于修改原本的payload，脚本写完存到</a:t>
            </a:r>
          </a:p>
          <a:p>
            <a:pPr>
              <a:defRPr>
                <a:solidFill>
                  <a:srgbClr val="FFFFFF"/>
                </a:solidFill>
              </a:defRPr>
            </a:pPr>
            <a:r>
              <a:t>/sqlmap/tamper/下</a:t>
            </a:r>
          </a:p>
          <a:p>
            <a:pPr>
              <a:defRPr>
                <a:solidFill>
                  <a:srgbClr val="FFFFFF"/>
                </a:solidFill>
              </a:defRPr>
            </a:pPr>
            <a:r>
              <a:t>kwargs -&gt; 修改http-headers的</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文本框 3"/>
          <p:cNvSpPr txBox="1"/>
          <p:nvPr/>
        </p:nvSpPr>
        <p:spPr>
          <a:xfrm>
            <a:off x="3735067" y="442594"/>
            <a:ext cx="4721866" cy="942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FFFFFF"/>
                </a:solidFill>
                <a:latin typeface="思源黑体 CN Medium"/>
                <a:ea typeface="思源黑体 CN Medium"/>
                <a:cs typeface="思源黑体 CN Medium"/>
                <a:sym typeface="思源黑体 CN Medium"/>
              </a:defRPr>
            </a:lvl1pPr>
          </a:lstStyle>
          <a:p>
            <a:pPr/>
            <a:r>
              <a:t>万能的BurpSuite</a:t>
            </a:r>
          </a:p>
        </p:txBody>
      </p:sp>
      <p:pic>
        <p:nvPicPr>
          <p:cNvPr id="242" name="图像" descr="图像"/>
          <p:cNvPicPr>
            <a:picLocks noChangeAspect="1"/>
          </p:cNvPicPr>
          <p:nvPr/>
        </p:nvPicPr>
        <p:blipFill>
          <a:blip r:embed="rId2">
            <a:extLst/>
          </a:blip>
          <a:stretch>
            <a:fillRect/>
          </a:stretch>
        </p:blipFill>
        <p:spPr>
          <a:xfrm>
            <a:off x="513994" y="1928415"/>
            <a:ext cx="4538708" cy="3051970"/>
          </a:xfrm>
          <a:prstGeom prst="rect">
            <a:avLst/>
          </a:prstGeom>
          <a:ln w="12700">
            <a:miter lim="400000"/>
          </a:ln>
          <a:effectLst>
            <a:outerShdw sx="100000" sy="100000" kx="0" ky="0" algn="b" rotWithShape="0" blurRad="292100" dist="139700" dir="2700000">
              <a:srgbClr val="333333">
                <a:alpha val="64999"/>
              </a:srgbClr>
            </a:outerShdw>
          </a:effectLst>
        </p:spPr>
      </p:pic>
      <p:sp>
        <p:nvSpPr>
          <p:cNvPr id="243" name="Burp Suite是一款信息安全从业人员必备的集 成型的渗透测试工具，它采用自动测试和半自动测试的方式，包含了 Proxy,Spider,Scanner,Intruder,Repeater,Sequencer,Decoder,Comparer等工具模块。通 过拦截HTTP/HTTPS的web数据包，充当浏览器和相关应用程序的中间人，进行拦截、修改、重放数据包进行测试，是web安全人员的一把必备的瑞士军刀。"/>
          <p:cNvSpPr txBox="1"/>
          <p:nvPr/>
        </p:nvSpPr>
        <p:spPr>
          <a:xfrm>
            <a:off x="5253689" y="1865629"/>
            <a:ext cx="6793842" cy="1958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Burp Suite是一款信息安全从业人员必备的集 成型的渗透测试工具，它采用自动测试和半自动测试的方式，包含了 Proxy,Spider,Scanner,Intruder,Repeater,Sequencer,Decoder,Comparer等工具模块。通 过拦截HTTP/HTTPS的web数据包，充当浏览器和相关应用程序的中间人，进行拦截、修改、重放数据包进行测试，是web安全人员的一把必备的瑞士军刀。</a:t>
            </a:r>
          </a:p>
        </p:txBody>
      </p:sp>
      <p:sp>
        <p:nvSpPr>
          <p:cNvPr id="244" name="BurpSuite是由Java语言编写而成，而Java自身的跨平台性，使得软件的学习和使用更加方便。BurpSuite不像其他的自动化测试工具，它需要你手工的去配置一些参数，触发一些自动化流程，然后它才会开始工作。"/>
          <p:cNvSpPr txBox="1"/>
          <p:nvPr/>
        </p:nvSpPr>
        <p:spPr>
          <a:xfrm>
            <a:off x="5255637" y="3700779"/>
            <a:ext cx="6789946" cy="1361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BurpSuite是由Java语言编写而成，而Java自身的跨平台性，使得软件的学习和使用更加方便。BurpSuite不像其他的自动化测试工具，它需要你手工的去配置一些参数，触发一些自动化流程，然后它才会开始工作。</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0070C0"/>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