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7" r:id="rId2"/>
    <p:sldId id="258" r:id="rId3"/>
    <p:sldId id="259" r:id="rId4"/>
    <p:sldId id="256" r:id="rId5"/>
    <p:sldId id="260" r:id="rId6"/>
    <p:sldId id="262" r:id="rId7"/>
    <p:sldId id="261" r:id="rId8"/>
    <p:sldId id="265" r:id="rId9"/>
    <p:sldId id="266" r:id="rId10"/>
    <p:sldId id="267" r:id="rId11"/>
    <p:sldId id="268" r:id="rId12"/>
    <p:sldId id="263" r:id="rId13"/>
    <p:sldId id="264" r:id="rId14"/>
    <p:sldId id="270" r:id="rId15"/>
    <p:sldId id="272" r:id="rId16"/>
    <p:sldId id="273" r:id="rId17"/>
    <p:sldId id="274" r:id="rId18"/>
    <p:sldId id="275" r:id="rId19"/>
    <p:sldId id="277" r:id="rId20"/>
    <p:sldId id="276" r:id="rId21"/>
    <p:sldId id="278" r:id="rId22"/>
    <p:sldId id="279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ulkey_Chen" initials="key" lastIdx="1" clrIdx="0">
    <p:extLst>
      <p:ext uri="{19B8F6BF-5375-455C-9EA6-DF929625EA0E}">
        <p15:presenceInfo xmlns:p15="http://schemas.microsoft.com/office/powerpoint/2012/main" userId="Vulkey_Ch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3511"/>
  </p:normalViewPr>
  <p:slideViewPr>
    <p:cSldViewPr snapToGrid="0" snapToObjects="1">
      <p:cViewPr varScale="1">
        <p:scale>
          <a:sx n="128" d="100"/>
          <a:sy n="128" d="100"/>
        </p:scale>
        <p:origin x="6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F9A19-140C-A04C-82AA-144A5DEA954D}" type="datetimeFigureOut">
              <a:rPr kumimoji="1" lang="zh-CN" altLang="en-US" smtClean="0"/>
              <a:t>2018/12/1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C64B8A-FDCA-5947-A2CB-300FE1BB55B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0044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64B8A-FDCA-5947-A2CB-300FE1BB55B3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2232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前端校验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64B8A-FDCA-5947-A2CB-300FE1BB55B3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4711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64B8A-FDCA-5947-A2CB-300FE1BB55B3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4733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64B8A-FDCA-5947-A2CB-300FE1BB55B3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3018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64B8A-FDCA-5947-A2CB-300FE1BB55B3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0179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3AF8E-E3A5-8840-9CEA-9F06BFF7C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A81210-FC8C-D145-9CAD-5F20E29FC1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07F64B-0DE5-E148-A36D-D6AC7AEED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0686C-DC26-EB4C-919A-C07A4C801AA2}" type="datetimeFigureOut">
              <a:rPr kumimoji="1" lang="zh-CN" altLang="en-US" smtClean="0"/>
              <a:t>2018/12/1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525CED-B708-FD4B-85CB-D61BB4FED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4F1791-D4B4-9A48-8FC2-063D08207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8E525-B68F-6C40-A2A5-7F9AC59618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5592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10B4FA-E216-8143-869C-55B14190E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B1C0E2-A26D-1E49-A8DD-D3DD51F34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0B5079-D376-5B48-8BA8-2BDC87C1D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0686C-DC26-EB4C-919A-C07A4C801AA2}" type="datetimeFigureOut">
              <a:rPr kumimoji="1" lang="zh-CN" altLang="en-US" smtClean="0"/>
              <a:t>2018/12/1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D58C13-3803-574C-B0D7-24B837857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EAD01D-E932-D546-8EAD-D9C4174A3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8E525-B68F-6C40-A2A5-7F9AC59618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6181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45AA5DA-B7B6-2947-A451-4F7B1E6728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061810-F4B8-9941-8719-D880D5729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5EFCEA-F383-094D-8813-1B5B135F6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0686C-DC26-EB4C-919A-C07A4C801AA2}" type="datetimeFigureOut">
              <a:rPr kumimoji="1" lang="zh-CN" altLang="en-US" smtClean="0"/>
              <a:t>2018/12/1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F5659D-5B3F-4146-AA21-01C9F4EFF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CAF730-301F-0D46-A098-668D67C57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8E525-B68F-6C40-A2A5-7F9AC59618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043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690B80-19A2-414B-A26B-B67903078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8DD6B8-7378-5440-9BDA-5DCB29D0B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E7B373-F9DD-774B-8506-CB82A36FF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0686C-DC26-EB4C-919A-C07A4C801AA2}" type="datetimeFigureOut">
              <a:rPr kumimoji="1" lang="zh-CN" altLang="en-US" smtClean="0"/>
              <a:t>2018/12/1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19A9CD-876C-9842-A61A-A05D84F85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B0ACCD-308E-424A-8BAA-1F0F16772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8E525-B68F-6C40-A2A5-7F9AC59618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160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031B33-6FF3-9B46-AAF9-9C6472BD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14842C-1152-3D4F-8273-03BBC2A1C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3B6E14-91A5-6641-9FAA-50BB17F30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0686C-DC26-EB4C-919A-C07A4C801AA2}" type="datetimeFigureOut">
              <a:rPr kumimoji="1" lang="zh-CN" altLang="en-US" smtClean="0"/>
              <a:t>2018/12/1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3A7BA8-0F38-204B-B58D-5F515A47A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B8F7E9-2D5E-3F48-96EF-C2B55D0FB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8E525-B68F-6C40-A2A5-7F9AC59618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1445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D35BF2-DDE0-B84C-8858-5E34205E9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E28E4C-4C5B-B844-A4CB-7493BC9036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AB5220-32C3-9D4A-B913-602EDB52E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D94BCD-D53F-3943-9C83-723A22D29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0686C-DC26-EB4C-919A-C07A4C801AA2}" type="datetimeFigureOut">
              <a:rPr kumimoji="1" lang="zh-CN" altLang="en-US" smtClean="0"/>
              <a:t>2018/12/1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CAE825-EBA8-374D-83EC-592AC4278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D1E0FE-3F74-DF45-8657-0CE9D1439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8E525-B68F-6C40-A2A5-7F9AC59618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4169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56E43B-7FA4-2841-A63D-16ED65FF7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BA9FD8-1604-6D42-85B8-A9CB1E1D4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F8F7A3-284A-9342-89CB-5F535CF42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911EA55-4109-C54D-9D3B-2E1DEAC40D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081B1C-0078-FC43-89AE-72FB74D8F3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270121A-FFB3-5244-A60A-C610CF84C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0686C-DC26-EB4C-919A-C07A4C801AA2}" type="datetimeFigureOut">
              <a:rPr kumimoji="1" lang="zh-CN" altLang="en-US" smtClean="0"/>
              <a:t>2018/12/1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975A7BB-8D1E-5546-8DCE-AF1C20227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46C177D-BCB5-4D42-B48F-00F34B2A5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8E525-B68F-6C40-A2A5-7F9AC59618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3119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331468-39D2-D943-A685-619628FE9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0AD172B-4AE0-E840-A3A0-86B70808B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0686C-DC26-EB4C-919A-C07A4C801AA2}" type="datetimeFigureOut">
              <a:rPr kumimoji="1" lang="zh-CN" altLang="en-US" smtClean="0"/>
              <a:t>2018/12/1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28D079-98A5-8C4D-95FA-4F2022214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6934AE-B7C1-4A42-A3D1-C92646343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8E525-B68F-6C40-A2A5-7F9AC59618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0072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15CBB66-6D51-E348-A03C-45A22B056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0686C-DC26-EB4C-919A-C07A4C801AA2}" type="datetimeFigureOut">
              <a:rPr kumimoji="1" lang="zh-CN" altLang="en-US" smtClean="0"/>
              <a:t>2018/12/1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08C3E75-0A21-B741-B46F-87BED6D87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880135-6849-944C-A30B-979BC12E0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8E525-B68F-6C40-A2A5-7F9AC59618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5415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254A36-A272-C147-8A17-5956FB283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2681B7-1243-6B4D-AEF2-C155587FB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698BDA-2AE6-D942-9B38-C1BE31036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5485FA-8CE1-6246-99B9-C466663ED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0686C-DC26-EB4C-919A-C07A4C801AA2}" type="datetimeFigureOut">
              <a:rPr kumimoji="1" lang="zh-CN" altLang="en-US" smtClean="0"/>
              <a:t>2018/12/1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7FF328-B2C4-434D-8775-41CFC0F1D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1F95AA-1EA0-FF44-8D8C-F39F1ED0A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8E525-B68F-6C40-A2A5-7F9AC59618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782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28E9A1-9633-8E49-9AE3-72BBE55B0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3A77D6D-1F02-DA47-B14C-3C816CD979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E46656-E9E9-F14B-AF37-9DEABB205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A62140-9FAA-CC46-936D-AA4F7F046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0686C-DC26-EB4C-919A-C07A4C801AA2}" type="datetimeFigureOut">
              <a:rPr kumimoji="1" lang="zh-CN" altLang="en-US" smtClean="0"/>
              <a:t>2018/12/1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7A759E-D771-4E4C-8DA1-6CD287362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9F7BEA-3C3E-414E-98EF-F0DC4C79A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8E525-B68F-6C40-A2A5-7F9AC59618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4392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AFE1FDF-817A-BA41-A420-3AD6C1F83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E3E386-536E-514A-B62B-8AD3EAF58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59A1E8-ABFB-3640-9FC3-45F4C8AED0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0686C-DC26-EB4C-919A-C07A4C801AA2}" type="datetimeFigureOut">
              <a:rPr kumimoji="1" lang="zh-CN" altLang="en-US" smtClean="0"/>
              <a:t>2018/12/1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572542-1FE8-BD46-A5E2-1BC44AD06E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39BAD1-80DE-B14A-9DFF-0962735EB3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8E525-B68F-6C40-A2A5-7F9AC59618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4240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B95C8BE-D8B4-EE44-9012-A627935BBAB6}"/>
              </a:ext>
            </a:extLst>
          </p:cNvPr>
          <p:cNvSpPr txBox="1"/>
          <p:nvPr/>
        </p:nvSpPr>
        <p:spPr>
          <a:xfrm>
            <a:off x="2770632" y="1929384"/>
            <a:ext cx="6650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浅谈</a:t>
            </a:r>
            <a:r>
              <a:rPr kumimoji="1" lang="en-US" altLang="zh-CN" sz="4000" dirty="0"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Web</a:t>
            </a:r>
            <a:r>
              <a:rPr kumimoji="1" lang="zh-CN" altLang="en-US" sz="4000" dirty="0"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业务</a:t>
            </a:r>
            <a:r>
              <a:rPr kumimoji="1" lang="en-US" altLang="zh-CN" sz="4000" dirty="0"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&amp;</a:t>
            </a:r>
            <a:r>
              <a:rPr kumimoji="1" lang="zh-CN" altLang="en-US" sz="4000" dirty="0"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应用逻辑缺陷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1302967-F19D-C74C-91BC-78C40476583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4605" y="4046206"/>
            <a:ext cx="2902789" cy="45545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2BC15B1-A5D5-FD43-9B78-F777FC392D28}"/>
              </a:ext>
            </a:extLst>
          </p:cNvPr>
          <p:cNvSpPr txBox="1"/>
          <p:nvPr/>
        </p:nvSpPr>
        <p:spPr>
          <a:xfrm>
            <a:off x="4376928" y="3020347"/>
            <a:ext cx="3438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@MSTSEC(</a:t>
            </a:r>
            <a:r>
              <a:rPr kumimoji="1" lang="en-US" altLang="zh-CN" sz="1600" dirty="0" err="1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MST.Lab</a:t>
            </a:r>
            <a:r>
              <a:rPr kumimoji="1" lang="en-US" altLang="zh-CN" sz="1600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) Vulkey_Chen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BD9CA0B-BB56-984C-A0B8-3A373E6B5EC3}"/>
              </a:ext>
            </a:extLst>
          </p:cNvPr>
          <p:cNvGrpSpPr/>
          <p:nvPr/>
        </p:nvGrpSpPr>
        <p:grpSpPr>
          <a:xfrm>
            <a:off x="4729705" y="3459258"/>
            <a:ext cx="2732591" cy="369332"/>
            <a:chOff x="4517848" y="3459258"/>
            <a:chExt cx="2732591" cy="369332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B204AD3F-8E2B-9F4E-8BDE-25FB70D4A3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artisticGlowEdges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517848" y="3464068"/>
              <a:ext cx="359713" cy="359713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9943F7D-1E2D-4C4C-A7FE-2379939F77B6}"/>
                </a:ext>
              </a:extLst>
            </p:cNvPr>
            <p:cNvSpPr/>
            <p:nvPr/>
          </p:nvSpPr>
          <p:spPr>
            <a:xfrm>
              <a:off x="4813553" y="3459258"/>
              <a:ext cx="24368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dirty="0">
                  <a:latin typeface="Source Han Sans CN Normal" panose="020B0400000000000000" pitchFamily="34" charset="-128"/>
                  <a:ea typeface="Source Han Sans CN Normal" panose="020B0400000000000000" pitchFamily="34" charset="-128"/>
                </a:rPr>
                <a:t>博客地址：</a:t>
              </a:r>
              <a:r>
                <a:rPr kumimoji="1" lang="en-US" altLang="zh-CN" dirty="0">
                  <a:latin typeface="Source Han Sans CN Normal" panose="020B0400000000000000" pitchFamily="34" charset="-128"/>
                  <a:ea typeface="Source Han Sans CN Normal" panose="020B0400000000000000" pitchFamily="34" charset="-128"/>
                </a:rPr>
                <a:t>GH0ST.CN</a:t>
              </a:r>
              <a:endParaRPr kumimoji="1" lang="zh-CN" altLang="en-US" dirty="0">
                <a:latin typeface="Source Han Sans CN Normal" panose="020B0400000000000000" pitchFamily="34" charset="-128"/>
                <a:ea typeface="Source Han Sans CN Normal" panose="020B04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0336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B000F2E-9BBF-2E41-8975-94C23516EE7E}"/>
              </a:ext>
            </a:extLst>
          </p:cNvPr>
          <p:cNvSpPr/>
          <p:nvPr/>
        </p:nvSpPr>
        <p:spPr>
          <a:xfrm>
            <a:off x="0" y="352426"/>
            <a:ext cx="2968332" cy="575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4DEF931-5BB0-124F-B940-C3C8D6B132B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6801" y="478524"/>
            <a:ext cx="2174729" cy="34122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CB316AC-5378-FA49-8301-1A990129C4EA}"/>
              </a:ext>
            </a:extLst>
          </p:cNvPr>
          <p:cNvSpPr/>
          <p:nvPr/>
        </p:nvSpPr>
        <p:spPr>
          <a:xfrm>
            <a:off x="9223668" y="5915026"/>
            <a:ext cx="2968332" cy="575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F4EDF57-5455-7E4D-B544-CBD68CABE666}"/>
              </a:ext>
            </a:extLst>
          </p:cNvPr>
          <p:cNvGrpSpPr/>
          <p:nvPr/>
        </p:nvGrpSpPr>
        <p:grpSpPr>
          <a:xfrm>
            <a:off x="9441202" y="5971757"/>
            <a:ext cx="2663311" cy="461665"/>
            <a:chOff x="9413770" y="5971753"/>
            <a:chExt cx="2663311" cy="461665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517C163C-17C6-FF4C-B7FE-EC23D1B7E6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13770" y="5990090"/>
              <a:ext cx="1521192" cy="424993"/>
            </a:xfrm>
            <a:prstGeom prst="rect">
              <a:avLst/>
            </a:prstGeom>
          </p:spPr>
        </p:pic>
        <p:cxnSp>
          <p:nvCxnSpPr>
            <p:cNvPr id="10" name="直线连接符 9">
              <a:extLst>
                <a:ext uri="{FF2B5EF4-FFF2-40B4-BE49-F238E27FC236}">
                  <a16:creationId xmlns:a16="http://schemas.microsoft.com/office/drawing/2014/main" id="{D0696615-F305-4142-8B51-71CB2A956DE7}"/>
                </a:ext>
              </a:extLst>
            </p:cNvPr>
            <p:cNvCxnSpPr>
              <a:cxnSpLocks/>
            </p:cNvCxnSpPr>
            <p:nvPr/>
          </p:nvCxnSpPr>
          <p:spPr>
            <a:xfrm>
              <a:off x="11061954" y="6067049"/>
              <a:ext cx="0" cy="29527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0B27783-95D2-B945-9C85-620D5B13403A}"/>
                </a:ext>
              </a:extLst>
            </p:cNvPr>
            <p:cNvSpPr txBox="1"/>
            <p:nvPr/>
          </p:nvSpPr>
          <p:spPr>
            <a:xfrm>
              <a:off x="11115795" y="5971753"/>
              <a:ext cx="9612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 err="1">
                  <a:solidFill>
                    <a:schemeClr val="bg1"/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rPr>
                <a:t>MST.Lab</a:t>
              </a:r>
              <a:r>
                <a:rPr kumimoji="1" lang="en-US" altLang="zh-CN" sz="1200" dirty="0">
                  <a:solidFill>
                    <a:schemeClr val="bg1"/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rPr>
                <a:t> </a:t>
              </a:r>
            </a:p>
            <a:p>
              <a:pPr algn="ctr"/>
              <a:r>
                <a:rPr kumimoji="1" lang="en-US" altLang="zh-CN" sz="1200" dirty="0">
                  <a:solidFill>
                    <a:schemeClr val="bg1"/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rPr>
                <a:t>Web</a:t>
              </a:r>
              <a:r>
                <a:rPr kumimoji="1" lang="zh-CN" altLang="en-US" sz="1200" dirty="0">
                  <a:solidFill>
                    <a:schemeClr val="bg1"/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rPr>
                <a:t>安全组</a:t>
              </a: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9C18DDFB-E448-1A44-BF3C-F5C9C8B34433}"/>
              </a:ext>
            </a:extLst>
          </p:cNvPr>
          <p:cNvSpPr txBox="1"/>
          <p:nvPr/>
        </p:nvSpPr>
        <p:spPr>
          <a:xfrm>
            <a:off x="4171002" y="1199604"/>
            <a:ext cx="384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验证码缺陷</a:t>
            </a:r>
            <a:r>
              <a:rPr kumimoji="1" lang="en-US" altLang="zh-CN" sz="2800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-</a:t>
            </a:r>
            <a:r>
              <a:rPr kumimoji="1" lang="zh-CN" altLang="en-US" sz="2800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接收类</a:t>
            </a:r>
            <a:endParaRPr kumimoji="1" lang="en-US" altLang="zh-CN" sz="2800"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8BA7D12-9462-C04A-A0F7-7575BDC23670}"/>
              </a:ext>
            </a:extLst>
          </p:cNvPr>
          <p:cNvGrpSpPr/>
          <p:nvPr/>
        </p:nvGrpSpPr>
        <p:grpSpPr>
          <a:xfrm>
            <a:off x="3613150" y="2251565"/>
            <a:ext cx="4965700" cy="920811"/>
            <a:chOff x="1007617" y="2251565"/>
            <a:chExt cx="4965700" cy="920811"/>
          </a:xfrm>
        </p:grpSpPr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D1C66CE0-A246-F641-935C-D4A906E20462}"/>
                </a:ext>
              </a:extLst>
            </p:cNvPr>
            <p:cNvSpPr txBox="1"/>
            <p:nvPr/>
          </p:nvSpPr>
          <p:spPr>
            <a:xfrm>
              <a:off x="2658815" y="2251565"/>
              <a:ext cx="1663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>
                  <a:latin typeface="Source Han Sans CN" panose="020B0500000000000000" pitchFamily="34" charset="-128"/>
                  <a:ea typeface="Source Han Sans CN" panose="020B0500000000000000" pitchFamily="34" charset="-128"/>
                </a:rPr>
                <a:t>Payload</a:t>
              </a:r>
              <a:endParaRPr kumimoji="1" lang="zh-CN" altLang="en-US" dirty="0"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0673304B-C825-9445-A85C-9C944D7033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07617" y="2651676"/>
              <a:ext cx="4965700" cy="520700"/>
            </a:xfrm>
            <a:prstGeom prst="rect">
              <a:avLst/>
            </a:prstGeom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54C41EB-D03F-D049-B1C5-76D5C8E85E4D}"/>
                </a:ext>
              </a:extLst>
            </p:cNvPr>
            <p:cNvSpPr/>
            <p:nvPr/>
          </p:nvSpPr>
          <p:spPr>
            <a:xfrm>
              <a:off x="3190461" y="2767908"/>
              <a:ext cx="395929" cy="28823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406B762B-2862-8545-89FD-33F762868D0F}"/>
                </a:ext>
              </a:extLst>
            </p:cNvPr>
            <p:cNvSpPr/>
            <p:nvPr/>
          </p:nvSpPr>
          <p:spPr>
            <a:xfrm>
              <a:off x="4972878" y="2767908"/>
              <a:ext cx="722244" cy="28823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DD47D88E-7241-004A-90A4-3D8F2D514C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3150" y="3448547"/>
            <a:ext cx="1739702" cy="1157450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5EF337A0-9471-944F-B620-A9229CA67A23}"/>
              </a:ext>
            </a:extLst>
          </p:cNvPr>
          <p:cNvSpPr txBox="1"/>
          <p:nvPr/>
        </p:nvSpPr>
        <p:spPr>
          <a:xfrm>
            <a:off x="6187518" y="3288608"/>
            <a:ext cx="21131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你会选择哪种方式？</a:t>
            </a:r>
            <a:endParaRPr kumimoji="1" lang="en-US" altLang="zh-CN"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  <a:p>
            <a:r>
              <a:rPr kumimoji="1" lang="en-US" altLang="zh-CN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1.</a:t>
            </a:r>
            <a:r>
              <a:rPr kumimoji="1" lang="zh-CN" altLang="en-US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狙击手</a:t>
            </a:r>
            <a:endParaRPr kumimoji="1" lang="en-US" altLang="zh-CN"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  <a:p>
            <a:r>
              <a:rPr kumimoji="1" lang="en-US" altLang="zh-CN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2.</a:t>
            </a:r>
            <a:r>
              <a:rPr kumimoji="1" lang="zh-CN" altLang="en-US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攻城锤</a:t>
            </a:r>
            <a:endParaRPr kumimoji="1" lang="en-US" altLang="zh-CN"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  <a:p>
            <a:r>
              <a:rPr kumimoji="1" lang="en-US" altLang="zh-CN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3.</a:t>
            </a:r>
            <a:r>
              <a:rPr kumimoji="1" lang="zh-CN" altLang="en-US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草叉</a:t>
            </a:r>
            <a:endParaRPr kumimoji="1" lang="en-US" altLang="zh-CN"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  <a:p>
            <a:r>
              <a:rPr kumimoji="1" lang="en-US" altLang="zh-CN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4.</a:t>
            </a:r>
            <a:r>
              <a:rPr kumimoji="1" lang="zh-CN" altLang="en-US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集束炸弹</a:t>
            </a:r>
          </a:p>
        </p:txBody>
      </p:sp>
    </p:spTree>
    <p:extLst>
      <p:ext uri="{BB962C8B-B14F-4D97-AF65-F5344CB8AC3E}">
        <p14:creationId xmlns:p14="http://schemas.microsoft.com/office/powerpoint/2010/main" val="1150490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B000F2E-9BBF-2E41-8975-94C23516EE7E}"/>
              </a:ext>
            </a:extLst>
          </p:cNvPr>
          <p:cNvSpPr/>
          <p:nvPr/>
        </p:nvSpPr>
        <p:spPr>
          <a:xfrm>
            <a:off x="0" y="352426"/>
            <a:ext cx="2968332" cy="575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4DEF931-5BB0-124F-B940-C3C8D6B132B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6801" y="478524"/>
            <a:ext cx="2174729" cy="34122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CB316AC-5378-FA49-8301-1A990129C4EA}"/>
              </a:ext>
            </a:extLst>
          </p:cNvPr>
          <p:cNvSpPr/>
          <p:nvPr/>
        </p:nvSpPr>
        <p:spPr>
          <a:xfrm>
            <a:off x="9223668" y="5915026"/>
            <a:ext cx="2968332" cy="575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F4EDF57-5455-7E4D-B544-CBD68CABE666}"/>
              </a:ext>
            </a:extLst>
          </p:cNvPr>
          <p:cNvGrpSpPr/>
          <p:nvPr/>
        </p:nvGrpSpPr>
        <p:grpSpPr>
          <a:xfrm>
            <a:off x="9441202" y="5971757"/>
            <a:ext cx="2663311" cy="461665"/>
            <a:chOff x="9413770" y="5971753"/>
            <a:chExt cx="2663311" cy="461665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517C163C-17C6-FF4C-B7FE-EC23D1B7E6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13770" y="5990090"/>
              <a:ext cx="1521192" cy="424993"/>
            </a:xfrm>
            <a:prstGeom prst="rect">
              <a:avLst/>
            </a:prstGeom>
          </p:spPr>
        </p:pic>
        <p:cxnSp>
          <p:nvCxnSpPr>
            <p:cNvPr id="10" name="直线连接符 9">
              <a:extLst>
                <a:ext uri="{FF2B5EF4-FFF2-40B4-BE49-F238E27FC236}">
                  <a16:creationId xmlns:a16="http://schemas.microsoft.com/office/drawing/2014/main" id="{D0696615-F305-4142-8B51-71CB2A956DE7}"/>
                </a:ext>
              </a:extLst>
            </p:cNvPr>
            <p:cNvCxnSpPr>
              <a:cxnSpLocks/>
            </p:cNvCxnSpPr>
            <p:nvPr/>
          </p:nvCxnSpPr>
          <p:spPr>
            <a:xfrm>
              <a:off x="11061954" y="6067049"/>
              <a:ext cx="0" cy="29527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0B27783-95D2-B945-9C85-620D5B13403A}"/>
                </a:ext>
              </a:extLst>
            </p:cNvPr>
            <p:cNvSpPr txBox="1"/>
            <p:nvPr/>
          </p:nvSpPr>
          <p:spPr>
            <a:xfrm>
              <a:off x="11115795" y="5971753"/>
              <a:ext cx="9612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 err="1">
                  <a:solidFill>
                    <a:schemeClr val="bg1"/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rPr>
                <a:t>MST.Lab</a:t>
              </a:r>
              <a:r>
                <a:rPr kumimoji="1" lang="en-US" altLang="zh-CN" sz="1200" dirty="0">
                  <a:solidFill>
                    <a:schemeClr val="bg1"/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rPr>
                <a:t> </a:t>
              </a:r>
            </a:p>
            <a:p>
              <a:pPr algn="ctr"/>
              <a:r>
                <a:rPr kumimoji="1" lang="en-US" altLang="zh-CN" sz="1200" dirty="0">
                  <a:solidFill>
                    <a:schemeClr val="bg1"/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rPr>
                <a:t>Web</a:t>
              </a:r>
              <a:r>
                <a:rPr kumimoji="1" lang="zh-CN" altLang="en-US" sz="1200" dirty="0">
                  <a:solidFill>
                    <a:schemeClr val="bg1"/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rPr>
                <a:t>安全组</a:t>
              </a: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9C18DDFB-E448-1A44-BF3C-F5C9C8B34433}"/>
              </a:ext>
            </a:extLst>
          </p:cNvPr>
          <p:cNvSpPr txBox="1"/>
          <p:nvPr/>
        </p:nvSpPr>
        <p:spPr>
          <a:xfrm>
            <a:off x="4171002" y="1199604"/>
            <a:ext cx="384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验证码缺陷</a:t>
            </a:r>
            <a:r>
              <a:rPr kumimoji="1" lang="en-US" altLang="zh-CN" sz="2800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-</a:t>
            </a:r>
            <a:r>
              <a:rPr kumimoji="1" lang="zh-CN" altLang="en-US" sz="2800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接收类</a:t>
            </a:r>
            <a:endParaRPr kumimoji="1" lang="en-US" altLang="zh-CN" sz="2800"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E2EFF21-302A-D84A-BBAD-C3D7E666F3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0506" y="2209745"/>
            <a:ext cx="6830091" cy="196305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1628950-E00B-904F-BD4E-C4A698E5F1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4972" y="2837331"/>
            <a:ext cx="5416826" cy="267094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9A0CC8C-0FDB-0344-9CBF-EB757D7990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58009" y="2826954"/>
            <a:ext cx="85344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166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B000F2E-9BBF-2E41-8975-94C23516EE7E}"/>
              </a:ext>
            </a:extLst>
          </p:cNvPr>
          <p:cNvSpPr/>
          <p:nvPr/>
        </p:nvSpPr>
        <p:spPr>
          <a:xfrm>
            <a:off x="0" y="352426"/>
            <a:ext cx="2968332" cy="575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4DEF931-5BB0-124F-B940-C3C8D6B132B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6801" y="478524"/>
            <a:ext cx="2174729" cy="34122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CB316AC-5378-FA49-8301-1A990129C4EA}"/>
              </a:ext>
            </a:extLst>
          </p:cNvPr>
          <p:cNvSpPr/>
          <p:nvPr/>
        </p:nvSpPr>
        <p:spPr>
          <a:xfrm>
            <a:off x="9223668" y="5915026"/>
            <a:ext cx="2968332" cy="575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F4EDF57-5455-7E4D-B544-CBD68CABE666}"/>
              </a:ext>
            </a:extLst>
          </p:cNvPr>
          <p:cNvGrpSpPr/>
          <p:nvPr/>
        </p:nvGrpSpPr>
        <p:grpSpPr>
          <a:xfrm>
            <a:off x="9441202" y="5971757"/>
            <a:ext cx="2663311" cy="461665"/>
            <a:chOff x="9413770" y="5971753"/>
            <a:chExt cx="2663311" cy="461665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517C163C-17C6-FF4C-B7FE-EC23D1B7E6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13770" y="5990090"/>
              <a:ext cx="1521192" cy="424993"/>
            </a:xfrm>
            <a:prstGeom prst="rect">
              <a:avLst/>
            </a:prstGeom>
          </p:spPr>
        </p:pic>
        <p:cxnSp>
          <p:nvCxnSpPr>
            <p:cNvPr id="10" name="直线连接符 9">
              <a:extLst>
                <a:ext uri="{FF2B5EF4-FFF2-40B4-BE49-F238E27FC236}">
                  <a16:creationId xmlns:a16="http://schemas.microsoft.com/office/drawing/2014/main" id="{D0696615-F305-4142-8B51-71CB2A956DE7}"/>
                </a:ext>
              </a:extLst>
            </p:cNvPr>
            <p:cNvCxnSpPr>
              <a:cxnSpLocks/>
            </p:cNvCxnSpPr>
            <p:nvPr/>
          </p:nvCxnSpPr>
          <p:spPr>
            <a:xfrm>
              <a:off x="11061954" y="6067049"/>
              <a:ext cx="0" cy="29527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0B27783-95D2-B945-9C85-620D5B13403A}"/>
                </a:ext>
              </a:extLst>
            </p:cNvPr>
            <p:cNvSpPr txBox="1"/>
            <p:nvPr/>
          </p:nvSpPr>
          <p:spPr>
            <a:xfrm>
              <a:off x="11115795" y="5971753"/>
              <a:ext cx="9612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 err="1">
                  <a:solidFill>
                    <a:schemeClr val="bg1"/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rPr>
                <a:t>MST.Lab</a:t>
              </a:r>
              <a:r>
                <a:rPr kumimoji="1" lang="en-US" altLang="zh-CN" sz="1200" dirty="0">
                  <a:solidFill>
                    <a:schemeClr val="bg1"/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rPr>
                <a:t> </a:t>
              </a:r>
            </a:p>
            <a:p>
              <a:pPr algn="ctr"/>
              <a:r>
                <a:rPr kumimoji="1" lang="en-US" altLang="zh-CN" sz="1200" dirty="0">
                  <a:solidFill>
                    <a:schemeClr val="bg1"/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rPr>
                <a:t>Web</a:t>
              </a:r>
              <a:r>
                <a:rPr kumimoji="1" lang="zh-CN" altLang="en-US" sz="1200" dirty="0">
                  <a:solidFill>
                    <a:schemeClr val="bg1"/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rPr>
                <a:t>安全组</a:t>
              </a: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9C18DDFB-E448-1A44-BF3C-F5C9C8B34433}"/>
              </a:ext>
            </a:extLst>
          </p:cNvPr>
          <p:cNvSpPr txBox="1"/>
          <p:nvPr/>
        </p:nvSpPr>
        <p:spPr>
          <a:xfrm>
            <a:off x="4171002" y="1199604"/>
            <a:ext cx="384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验证码缺陷</a:t>
            </a:r>
            <a:r>
              <a:rPr kumimoji="1" lang="en-US" altLang="zh-CN" sz="2800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-</a:t>
            </a:r>
            <a:r>
              <a:rPr kumimoji="1" lang="zh-CN" altLang="en-US" sz="2800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显示类</a:t>
            </a:r>
            <a:endParaRPr kumimoji="1" lang="en-US" altLang="zh-CN" sz="2800"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0DCB4B4-A8B4-7C4B-9084-78CA00E9F686}"/>
              </a:ext>
            </a:extLst>
          </p:cNvPr>
          <p:cNvSpPr txBox="1"/>
          <p:nvPr/>
        </p:nvSpPr>
        <p:spPr>
          <a:xfrm>
            <a:off x="5508027" y="1958009"/>
            <a:ext cx="1175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000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可识别</a:t>
            </a:r>
            <a:endParaRPr kumimoji="1" lang="en-US" altLang="zh-CN" sz="2000"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3E131A3-0D03-7848-A833-6D74BC51A5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2326" y="2358119"/>
            <a:ext cx="5061226" cy="314328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A5D768B-BD3A-164F-BDC2-C915C18379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3552" y="2466754"/>
            <a:ext cx="4239817" cy="270728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1971236-EB07-3840-A0E1-1A93C86C86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6260" y="4435388"/>
            <a:ext cx="3266992" cy="153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2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B000F2E-9BBF-2E41-8975-94C23516EE7E}"/>
              </a:ext>
            </a:extLst>
          </p:cNvPr>
          <p:cNvSpPr/>
          <p:nvPr/>
        </p:nvSpPr>
        <p:spPr>
          <a:xfrm>
            <a:off x="0" y="352426"/>
            <a:ext cx="2968332" cy="575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4DEF931-5BB0-124F-B940-C3C8D6B132B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6801" y="478524"/>
            <a:ext cx="2174729" cy="34122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CB316AC-5378-FA49-8301-1A990129C4EA}"/>
              </a:ext>
            </a:extLst>
          </p:cNvPr>
          <p:cNvSpPr/>
          <p:nvPr/>
        </p:nvSpPr>
        <p:spPr>
          <a:xfrm>
            <a:off x="9223668" y="5915026"/>
            <a:ext cx="2968332" cy="575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F4EDF57-5455-7E4D-B544-CBD68CABE666}"/>
              </a:ext>
            </a:extLst>
          </p:cNvPr>
          <p:cNvGrpSpPr/>
          <p:nvPr/>
        </p:nvGrpSpPr>
        <p:grpSpPr>
          <a:xfrm>
            <a:off x="9441202" y="5971757"/>
            <a:ext cx="2663311" cy="461665"/>
            <a:chOff x="9413770" y="5971753"/>
            <a:chExt cx="2663311" cy="461665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517C163C-17C6-FF4C-B7FE-EC23D1B7E6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13770" y="5990090"/>
              <a:ext cx="1521192" cy="424993"/>
            </a:xfrm>
            <a:prstGeom prst="rect">
              <a:avLst/>
            </a:prstGeom>
          </p:spPr>
        </p:pic>
        <p:cxnSp>
          <p:nvCxnSpPr>
            <p:cNvPr id="10" name="直线连接符 9">
              <a:extLst>
                <a:ext uri="{FF2B5EF4-FFF2-40B4-BE49-F238E27FC236}">
                  <a16:creationId xmlns:a16="http://schemas.microsoft.com/office/drawing/2014/main" id="{D0696615-F305-4142-8B51-71CB2A956DE7}"/>
                </a:ext>
              </a:extLst>
            </p:cNvPr>
            <p:cNvCxnSpPr>
              <a:cxnSpLocks/>
            </p:cNvCxnSpPr>
            <p:nvPr/>
          </p:nvCxnSpPr>
          <p:spPr>
            <a:xfrm>
              <a:off x="11061954" y="6067049"/>
              <a:ext cx="0" cy="29527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0B27783-95D2-B945-9C85-620D5B13403A}"/>
                </a:ext>
              </a:extLst>
            </p:cNvPr>
            <p:cNvSpPr txBox="1"/>
            <p:nvPr/>
          </p:nvSpPr>
          <p:spPr>
            <a:xfrm>
              <a:off x="11115795" y="5971753"/>
              <a:ext cx="9612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 err="1">
                  <a:solidFill>
                    <a:schemeClr val="bg1"/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rPr>
                <a:t>MST.Lab</a:t>
              </a:r>
              <a:r>
                <a:rPr kumimoji="1" lang="en-US" altLang="zh-CN" sz="1200" dirty="0">
                  <a:solidFill>
                    <a:schemeClr val="bg1"/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rPr>
                <a:t> </a:t>
              </a:r>
            </a:p>
            <a:p>
              <a:pPr algn="ctr"/>
              <a:r>
                <a:rPr kumimoji="1" lang="en-US" altLang="zh-CN" sz="1200" dirty="0">
                  <a:solidFill>
                    <a:schemeClr val="bg1"/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rPr>
                <a:t>Web</a:t>
              </a:r>
              <a:r>
                <a:rPr kumimoji="1" lang="zh-CN" altLang="en-US" sz="1200" dirty="0">
                  <a:solidFill>
                    <a:schemeClr val="bg1"/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rPr>
                <a:t>安全组</a:t>
              </a: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9C18DDFB-E448-1A44-BF3C-F5C9C8B34433}"/>
              </a:ext>
            </a:extLst>
          </p:cNvPr>
          <p:cNvSpPr txBox="1"/>
          <p:nvPr/>
        </p:nvSpPr>
        <p:spPr>
          <a:xfrm>
            <a:off x="4171002" y="1199604"/>
            <a:ext cx="384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验证码缺陷</a:t>
            </a:r>
            <a:r>
              <a:rPr kumimoji="1" lang="en-US" altLang="zh-CN" sz="2800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-</a:t>
            </a:r>
            <a:r>
              <a:rPr kumimoji="1" lang="zh-CN" altLang="en-US" sz="2800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显示类</a:t>
            </a:r>
            <a:endParaRPr kumimoji="1" lang="en-US" altLang="zh-CN" sz="2800"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0DCB4B4-A8B4-7C4B-9084-78CA00E9F686}"/>
              </a:ext>
            </a:extLst>
          </p:cNvPr>
          <p:cNvSpPr txBox="1"/>
          <p:nvPr/>
        </p:nvSpPr>
        <p:spPr>
          <a:xfrm>
            <a:off x="5508027" y="1958009"/>
            <a:ext cx="1175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000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可复用</a:t>
            </a:r>
            <a:endParaRPr kumimoji="1" lang="en-US" altLang="zh-CN" sz="2000"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6FA2A33-E6C0-3048-9910-0D98FBA26E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4850" y="2871070"/>
            <a:ext cx="3299735" cy="208727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B34E6D2-D17C-6D4C-AF53-139A4056DC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6705" y="2593304"/>
            <a:ext cx="5496522" cy="208727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61864E8-AE68-6D46-BDD9-D640D9131C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6705" y="3592567"/>
            <a:ext cx="5476664" cy="199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428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B000F2E-9BBF-2E41-8975-94C23516EE7E}"/>
              </a:ext>
            </a:extLst>
          </p:cNvPr>
          <p:cNvSpPr/>
          <p:nvPr/>
        </p:nvSpPr>
        <p:spPr>
          <a:xfrm>
            <a:off x="0" y="352426"/>
            <a:ext cx="2968332" cy="575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4DEF931-5BB0-124F-B940-C3C8D6B132B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6801" y="478524"/>
            <a:ext cx="2174729" cy="34122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CB316AC-5378-FA49-8301-1A990129C4EA}"/>
              </a:ext>
            </a:extLst>
          </p:cNvPr>
          <p:cNvSpPr/>
          <p:nvPr/>
        </p:nvSpPr>
        <p:spPr>
          <a:xfrm>
            <a:off x="9223668" y="5915026"/>
            <a:ext cx="2968332" cy="575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F4EDF57-5455-7E4D-B544-CBD68CABE666}"/>
              </a:ext>
            </a:extLst>
          </p:cNvPr>
          <p:cNvGrpSpPr/>
          <p:nvPr/>
        </p:nvGrpSpPr>
        <p:grpSpPr>
          <a:xfrm>
            <a:off x="9441202" y="5971757"/>
            <a:ext cx="2663311" cy="461665"/>
            <a:chOff x="9413770" y="5971753"/>
            <a:chExt cx="2663311" cy="461665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517C163C-17C6-FF4C-B7FE-EC23D1B7E6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13770" y="5990090"/>
              <a:ext cx="1521192" cy="424993"/>
            </a:xfrm>
            <a:prstGeom prst="rect">
              <a:avLst/>
            </a:prstGeom>
          </p:spPr>
        </p:pic>
        <p:cxnSp>
          <p:nvCxnSpPr>
            <p:cNvPr id="10" name="直线连接符 9">
              <a:extLst>
                <a:ext uri="{FF2B5EF4-FFF2-40B4-BE49-F238E27FC236}">
                  <a16:creationId xmlns:a16="http://schemas.microsoft.com/office/drawing/2014/main" id="{D0696615-F305-4142-8B51-71CB2A956DE7}"/>
                </a:ext>
              </a:extLst>
            </p:cNvPr>
            <p:cNvCxnSpPr>
              <a:cxnSpLocks/>
            </p:cNvCxnSpPr>
            <p:nvPr/>
          </p:nvCxnSpPr>
          <p:spPr>
            <a:xfrm>
              <a:off x="11061954" y="6067049"/>
              <a:ext cx="0" cy="29527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0B27783-95D2-B945-9C85-620D5B13403A}"/>
                </a:ext>
              </a:extLst>
            </p:cNvPr>
            <p:cNvSpPr txBox="1"/>
            <p:nvPr/>
          </p:nvSpPr>
          <p:spPr>
            <a:xfrm>
              <a:off x="11115795" y="5971753"/>
              <a:ext cx="9612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 err="1">
                  <a:solidFill>
                    <a:schemeClr val="bg1"/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rPr>
                <a:t>MST.Lab</a:t>
              </a:r>
              <a:r>
                <a:rPr kumimoji="1" lang="en-US" altLang="zh-CN" sz="1200" dirty="0">
                  <a:solidFill>
                    <a:schemeClr val="bg1"/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rPr>
                <a:t> </a:t>
              </a:r>
            </a:p>
            <a:p>
              <a:pPr algn="ctr"/>
              <a:r>
                <a:rPr kumimoji="1" lang="en-US" altLang="zh-CN" sz="1200" dirty="0">
                  <a:solidFill>
                    <a:schemeClr val="bg1"/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rPr>
                <a:t>Web</a:t>
              </a:r>
              <a:r>
                <a:rPr kumimoji="1" lang="zh-CN" altLang="en-US" sz="1200" dirty="0">
                  <a:solidFill>
                    <a:schemeClr val="bg1"/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rPr>
                <a:t>安全组</a:t>
              </a: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9C18DDFB-E448-1A44-BF3C-F5C9C8B34433}"/>
              </a:ext>
            </a:extLst>
          </p:cNvPr>
          <p:cNvSpPr txBox="1"/>
          <p:nvPr/>
        </p:nvSpPr>
        <p:spPr>
          <a:xfrm>
            <a:off x="4171002" y="1199604"/>
            <a:ext cx="384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前端验证</a:t>
            </a:r>
            <a:endParaRPr kumimoji="1" lang="en-US" altLang="zh-CN" sz="2800"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0DCB4B4-A8B4-7C4B-9084-78CA00E9F686}"/>
              </a:ext>
            </a:extLst>
          </p:cNvPr>
          <p:cNvSpPr txBox="1"/>
          <p:nvPr/>
        </p:nvSpPr>
        <p:spPr>
          <a:xfrm>
            <a:off x="5371318" y="1958009"/>
            <a:ext cx="144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000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步骤跳跃</a:t>
            </a:r>
            <a:endParaRPr kumimoji="1" lang="en-US" altLang="zh-CN" sz="2000"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95698BE-C59D-0B46-98FC-C62D9FE42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195" y="2593304"/>
            <a:ext cx="10187609" cy="121831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29D8231-589B-8640-94D5-436394DB7C6D}"/>
              </a:ext>
            </a:extLst>
          </p:cNvPr>
          <p:cNvSpPr txBox="1"/>
          <p:nvPr/>
        </p:nvSpPr>
        <p:spPr>
          <a:xfrm>
            <a:off x="2130210" y="4343400"/>
            <a:ext cx="79315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判断</a:t>
            </a:r>
            <a:r>
              <a:rPr kumimoji="1" lang="en-US" altLang="zh-CN" dirty="0"/>
              <a:t>URL</a:t>
            </a:r>
            <a:r>
              <a:rPr kumimoji="1" lang="zh-CN" altLang="en-US" dirty="0"/>
              <a:t>规则 </a:t>
            </a:r>
            <a:r>
              <a:rPr kumimoji="1" lang="en-US" altLang="zh-CN" dirty="0"/>
              <a:t>(</a:t>
            </a:r>
            <a:r>
              <a:rPr kumimoji="1" lang="zh-CN" altLang="en-US" dirty="0"/>
              <a:t>例如：</a:t>
            </a:r>
            <a:r>
              <a:rPr kumimoji="1" lang="en-US" altLang="zh-CN" dirty="0"/>
              <a:t>http://gh0st.cn/forgetPWD/step1</a:t>
            </a:r>
            <a:r>
              <a:rPr kumimoji="1" lang="zh-CN" altLang="en-US" dirty="0"/>
              <a:t> 为填写用户名的</a:t>
            </a:r>
            <a:r>
              <a:rPr kumimoji="1" lang="en-US" altLang="zh-CN" dirty="0"/>
              <a:t>)</a:t>
            </a:r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查看前端源代码（</a:t>
            </a:r>
            <a:r>
              <a:rPr kumimoji="1" lang="en-US" altLang="zh-CN" dirty="0"/>
              <a:t>F12 / Firebug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最靠谱的方法：先走一遍正常重置密码流程截取所有的请求报文，逐个分析。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160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B000F2E-9BBF-2E41-8975-94C23516EE7E}"/>
              </a:ext>
            </a:extLst>
          </p:cNvPr>
          <p:cNvSpPr/>
          <p:nvPr/>
        </p:nvSpPr>
        <p:spPr>
          <a:xfrm>
            <a:off x="0" y="352426"/>
            <a:ext cx="2968332" cy="575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4DEF931-5BB0-124F-B940-C3C8D6B132B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6801" y="478524"/>
            <a:ext cx="2174729" cy="34122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CB316AC-5378-FA49-8301-1A990129C4EA}"/>
              </a:ext>
            </a:extLst>
          </p:cNvPr>
          <p:cNvSpPr/>
          <p:nvPr/>
        </p:nvSpPr>
        <p:spPr>
          <a:xfrm>
            <a:off x="9223668" y="5915026"/>
            <a:ext cx="2968332" cy="575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F4EDF57-5455-7E4D-B544-CBD68CABE666}"/>
              </a:ext>
            </a:extLst>
          </p:cNvPr>
          <p:cNvGrpSpPr/>
          <p:nvPr/>
        </p:nvGrpSpPr>
        <p:grpSpPr>
          <a:xfrm>
            <a:off x="9441202" y="5971757"/>
            <a:ext cx="2663311" cy="461665"/>
            <a:chOff x="9413770" y="5971753"/>
            <a:chExt cx="2663311" cy="461665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517C163C-17C6-FF4C-B7FE-EC23D1B7E6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13770" y="5990090"/>
              <a:ext cx="1521192" cy="424993"/>
            </a:xfrm>
            <a:prstGeom prst="rect">
              <a:avLst/>
            </a:prstGeom>
          </p:spPr>
        </p:pic>
        <p:cxnSp>
          <p:nvCxnSpPr>
            <p:cNvPr id="10" name="直线连接符 9">
              <a:extLst>
                <a:ext uri="{FF2B5EF4-FFF2-40B4-BE49-F238E27FC236}">
                  <a16:creationId xmlns:a16="http://schemas.microsoft.com/office/drawing/2014/main" id="{D0696615-F305-4142-8B51-71CB2A956DE7}"/>
                </a:ext>
              </a:extLst>
            </p:cNvPr>
            <p:cNvCxnSpPr>
              <a:cxnSpLocks/>
            </p:cNvCxnSpPr>
            <p:nvPr/>
          </p:nvCxnSpPr>
          <p:spPr>
            <a:xfrm>
              <a:off x="11061954" y="6067049"/>
              <a:ext cx="0" cy="29527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0B27783-95D2-B945-9C85-620D5B13403A}"/>
                </a:ext>
              </a:extLst>
            </p:cNvPr>
            <p:cNvSpPr txBox="1"/>
            <p:nvPr/>
          </p:nvSpPr>
          <p:spPr>
            <a:xfrm>
              <a:off x="11115795" y="5971753"/>
              <a:ext cx="9612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 err="1">
                  <a:solidFill>
                    <a:schemeClr val="bg1"/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rPr>
                <a:t>MST.Lab</a:t>
              </a:r>
              <a:r>
                <a:rPr kumimoji="1" lang="en-US" altLang="zh-CN" sz="1200" dirty="0">
                  <a:solidFill>
                    <a:schemeClr val="bg1"/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rPr>
                <a:t> </a:t>
              </a:r>
            </a:p>
            <a:p>
              <a:pPr algn="ctr"/>
              <a:r>
                <a:rPr kumimoji="1" lang="en-US" altLang="zh-CN" sz="1200" dirty="0">
                  <a:solidFill>
                    <a:schemeClr val="bg1"/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rPr>
                <a:t>Web</a:t>
              </a:r>
              <a:r>
                <a:rPr kumimoji="1" lang="zh-CN" altLang="en-US" sz="1200" dirty="0">
                  <a:solidFill>
                    <a:schemeClr val="bg1"/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rPr>
                <a:t>安全组</a:t>
              </a: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9C18DDFB-E448-1A44-BF3C-F5C9C8B34433}"/>
              </a:ext>
            </a:extLst>
          </p:cNvPr>
          <p:cNvSpPr txBox="1"/>
          <p:nvPr/>
        </p:nvSpPr>
        <p:spPr>
          <a:xfrm>
            <a:off x="4171002" y="1199604"/>
            <a:ext cx="384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前端验证</a:t>
            </a:r>
            <a:endParaRPr kumimoji="1" lang="en-US" altLang="zh-CN" sz="2800"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0DCB4B4-A8B4-7C4B-9084-78CA00E9F686}"/>
              </a:ext>
            </a:extLst>
          </p:cNvPr>
          <p:cNvSpPr txBox="1"/>
          <p:nvPr/>
        </p:nvSpPr>
        <p:spPr>
          <a:xfrm>
            <a:off x="5168785" y="1958009"/>
            <a:ext cx="1854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000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步骤跳跃</a:t>
            </a:r>
            <a:endParaRPr kumimoji="1" lang="en-US" altLang="zh-CN" sz="2000"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CBD0FD8-CF95-154D-8C5B-B6B06C2D64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2195" y="2593304"/>
            <a:ext cx="5107609" cy="245898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34746FD-30AF-9542-9F3F-55AE283AD1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3232" y="2777500"/>
            <a:ext cx="5945533" cy="209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127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B000F2E-9BBF-2E41-8975-94C23516EE7E}"/>
              </a:ext>
            </a:extLst>
          </p:cNvPr>
          <p:cNvSpPr/>
          <p:nvPr/>
        </p:nvSpPr>
        <p:spPr>
          <a:xfrm>
            <a:off x="0" y="352426"/>
            <a:ext cx="2968332" cy="575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4DEF931-5BB0-124F-B940-C3C8D6B132B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6801" y="478524"/>
            <a:ext cx="2174729" cy="34122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CB316AC-5378-FA49-8301-1A990129C4EA}"/>
              </a:ext>
            </a:extLst>
          </p:cNvPr>
          <p:cNvSpPr/>
          <p:nvPr/>
        </p:nvSpPr>
        <p:spPr>
          <a:xfrm>
            <a:off x="9223668" y="5915026"/>
            <a:ext cx="2968332" cy="575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F4EDF57-5455-7E4D-B544-CBD68CABE666}"/>
              </a:ext>
            </a:extLst>
          </p:cNvPr>
          <p:cNvGrpSpPr/>
          <p:nvPr/>
        </p:nvGrpSpPr>
        <p:grpSpPr>
          <a:xfrm>
            <a:off x="9441202" y="5971757"/>
            <a:ext cx="2663311" cy="461665"/>
            <a:chOff x="9413770" y="5971753"/>
            <a:chExt cx="2663311" cy="461665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517C163C-17C6-FF4C-B7FE-EC23D1B7E6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13770" y="5990090"/>
              <a:ext cx="1521192" cy="424993"/>
            </a:xfrm>
            <a:prstGeom prst="rect">
              <a:avLst/>
            </a:prstGeom>
          </p:spPr>
        </p:pic>
        <p:cxnSp>
          <p:nvCxnSpPr>
            <p:cNvPr id="10" name="直线连接符 9">
              <a:extLst>
                <a:ext uri="{FF2B5EF4-FFF2-40B4-BE49-F238E27FC236}">
                  <a16:creationId xmlns:a16="http://schemas.microsoft.com/office/drawing/2014/main" id="{D0696615-F305-4142-8B51-71CB2A956DE7}"/>
                </a:ext>
              </a:extLst>
            </p:cNvPr>
            <p:cNvCxnSpPr>
              <a:cxnSpLocks/>
            </p:cNvCxnSpPr>
            <p:nvPr/>
          </p:nvCxnSpPr>
          <p:spPr>
            <a:xfrm>
              <a:off x="11061954" y="6067049"/>
              <a:ext cx="0" cy="29527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0B27783-95D2-B945-9C85-620D5B13403A}"/>
                </a:ext>
              </a:extLst>
            </p:cNvPr>
            <p:cNvSpPr txBox="1"/>
            <p:nvPr/>
          </p:nvSpPr>
          <p:spPr>
            <a:xfrm>
              <a:off x="11115795" y="5971753"/>
              <a:ext cx="9612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 err="1">
                  <a:solidFill>
                    <a:schemeClr val="bg1"/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rPr>
                <a:t>MST.Lab</a:t>
              </a:r>
              <a:r>
                <a:rPr kumimoji="1" lang="en-US" altLang="zh-CN" sz="1200" dirty="0">
                  <a:solidFill>
                    <a:schemeClr val="bg1"/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rPr>
                <a:t> </a:t>
              </a:r>
            </a:p>
            <a:p>
              <a:pPr algn="ctr"/>
              <a:r>
                <a:rPr kumimoji="1" lang="en-US" altLang="zh-CN" sz="1200" dirty="0">
                  <a:solidFill>
                    <a:schemeClr val="bg1"/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rPr>
                <a:t>Web</a:t>
              </a:r>
              <a:r>
                <a:rPr kumimoji="1" lang="zh-CN" altLang="en-US" sz="1200" dirty="0">
                  <a:solidFill>
                    <a:schemeClr val="bg1"/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rPr>
                <a:t>安全组</a:t>
              </a: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9C18DDFB-E448-1A44-BF3C-F5C9C8B34433}"/>
              </a:ext>
            </a:extLst>
          </p:cNvPr>
          <p:cNvSpPr txBox="1"/>
          <p:nvPr/>
        </p:nvSpPr>
        <p:spPr>
          <a:xfrm>
            <a:off x="4171002" y="1199604"/>
            <a:ext cx="384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前端验证</a:t>
            </a:r>
            <a:endParaRPr kumimoji="1" lang="en-US" altLang="zh-CN" sz="2800"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0DCB4B4-A8B4-7C4B-9084-78CA00E9F686}"/>
              </a:ext>
            </a:extLst>
          </p:cNvPr>
          <p:cNvSpPr txBox="1"/>
          <p:nvPr/>
        </p:nvSpPr>
        <p:spPr>
          <a:xfrm>
            <a:off x="5168785" y="1958009"/>
            <a:ext cx="1854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000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修改响应报文</a:t>
            </a:r>
            <a:endParaRPr kumimoji="1" lang="en-US" altLang="zh-CN" sz="2000"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177ED820-CA93-2E44-8695-ACC7B7E645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4522" y="4474564"/>
            <a:ext cx="2427080" cy="37465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00EC1FEE-1AC1-D746-8CC9-78816545C3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4522" y="3746729"/>
            <a:ext cx="2373515" cy="403659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35343364-71A6-4A44-8634-D58DE15FC8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0410" y="3315720"/>
            <a:ext cx="4575590" cy="1669336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FE61FD9E-6038-A34F-AD1C-A338D8CAAF8D}"/>
              </a:ext>
            </a:extLst>
          </p:cNvPr>
          <p:cNvSpPr txBox="1"/>
          <p:nvPr/>
        </p:nvSpPr>
        <p:spPr>
          <a:xfrm>
            <a:off x="7336611" y="3433598"/>
            <a:ext cx="2751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zh-CN" altLang="en-US" sz="1600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验证码输入</a:t>
            </a:r>
            <a:r>
              <a:rPr kumimoji="1" lang="zh-CN" altLang="en-US" dirty="0">
                <a:solidFill>
                  <a:srgbClr val="FF0000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成功</a:t>
            </a:r>
            <a:r>
              <a:rPr kumimoji="1" lang="zh-CN" altLang="en-US" sz="1600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的响应正文</a:t>
            </a:r>
            <a:endParaRPr kumimoji="1" lang="en-US" altLang="zh-CN" sz="1600"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8606AE4-4F04-B54D-9C6D-E64C004BE7D4}"/>
              </a:ext>
            </a:extLst>
          </p:cNvPr>
          <p:cNvSpPr txBox="1"/>
          <p:nvPr/>
        </p:nvSpPr>
        <p:spPr>
          <a:xfrm>
            <a:off x="7336611" y="4124989"/>
            <a:ext cx="2751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zh-CN" altLang="en-US" sz="1600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验证码输入</a:t>
            </a:r>
            <a:r>
              <a:rPr kumimoji="1" lang="zh-CN" altLang="en-US" dirty="0">
                <a:solidFill>
                  <a:srgbClr val="FF0000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错误</a:t>
            </a:r>
            <a:r>
              <a:rPr kumimoji="1" lang="zh-CN" altLang="en-US" sz="1600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的响应正文</a:t>
            </a:r>
            <a:endParaRPr kumimoji="1" lang="en-US" altLang="zh-CN" sz="1600"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11348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B000F2E-9BBF-2E41-8975-94C23516EE7E}"/>
              </a:ext>
            </a:extLst>
          </p:cNvPr>
          <p:cNvSpPr/>
          <p:nvPr/>
        </p:nvSpPr>
        <p:spPr>
          <a:xfrm>
            <a:off x="0" y="352426"/>
            <a:ext cx="2968332" cy="575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4DEF931-5BB0-124F-B940-C3C8D6B132B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6801" y="478524"/>
            <a:ext cx="2174729" cy="34122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CB316AC-5378-FA49-8301-1A990129C4EA}"/>
              </a:ext>
            </a:extLst>
          </p:cNvPr>
          <p:cNvSpPr/>
          <p:nvPr/>
        </p:nvSpPr>
        <p:spPr>
          <a:xfrm>
            <a:off x="9223668" y="5915026"/>
            <a:ext cx="2968332" cy="575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F4EDF57-5455-7E4D-B544-CBD68CABE666}"/>
              </a:ext>
            </a:extLst>
          </p:cNvPr>
          <p:cNvGrpSpPr/>
          <p:nvPr/>
        </p:nvGrpSpPr>
        <p:grpSpPr>
          <a:xfrm>
            <a:off x="9441202" y="5971757"/>
            <a:ext cx="2663311" cy="461665"/>
            <a:chOff x="9413770" y="5971753"/>
            <a:chExt cx="2663311" cy="461665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517C163C-17C6-FF4C-B7FE-EC23D1B7E6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13770" y="5990090"/>
              <a:ext cx="1521192" cy="424993"/>
            </a:xfrm>
            <a:prstGeom prst="rect">
              <a:avLst/>
            </a:prstGeom>
          </p:spPr>
        </p:pic>
        <p:cxnSp>
          <p:nvCxnSpPr>
            <p:cNvPr id="10" name="直线连接符 9">
              <a:extLst>
                <a:ext uri="{FF2B5EF4-FFF2-40B4-BE49-F238E27FC236}">
                  <a16:creationId xmlns:a16="http://schemas.microsoft.com/office/drawing/2014/main" id="{D0696615-F305-4142-8B51-71CB2A956DE7}"/>
                </a:ext>
              </a:extLst>
            </p:cNvPr>
            <p:cNvCxnSpPr>
              <a:cxnSpLocks/>
            </p:cNvCxnSpPr>
            <p:nvPr/>
          </p:nvCxnSpPr>
          <p:spPr>
            <a:xfrm>
              <a:off x="11061954" y="6067049"/>
              <a:ext cx="0" cy="29527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0B27783-95D2-B945-9C85-620D5B13403A}"/>
                </a:ext>
              </a:extLst>
            </p:cNvPr>
            <p:cNvSpPr txBox="1"/>
            <p:nvPr/>
          </p:nvSpPr>
          <p:spPr>
            <a:xfrm>
              <a:off x="11115795" y="5971753"/>
              <a:ext cx="9612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 err="1">
                  <a:solidFill>
                    <a:schemeClr val="bg1"/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rPr>
                <a:t>MST.Lab</a:t>
              </a:r>
              <a:r>
                <a:rPr kumimoji="1" lang="en-US" altLang="zh-CN" sz="1200" dirty="0">
                  <a:solidFill>
                    <a:schemeClr val="bg1"/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rPr>
                <a:t> </a:t>
              </a:r>
            </a:p>
            <a:p>
              <a:pPr algn="ctr"/>
              <a:r>
                <a:rPr kumimoji="1" lang="en-US" altLang="zh-CN" sz="1200" dirty="0">
                  <a:solidFill>
                    <a:schemeClr val="bg1"/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rPr>
                <a:t>Web</a:t>
              </a:r>
              <a:r>
                <a:rPr kumimoji="1" lang="zh-CN" altLang="en-US" sz="1200" dirty="0">
                  <a:solidFill>
                    <a:schemeClr val="bg1"/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rPr>
                <a:t>安全组</a:t>
              </a: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9C18DDFB-E448-1A44-BF3C-F5C9C8B34433}"/>
              </a:ext>
            </a:extLst>
          </p:cNvPr>
          <p:cNvSpPr txBox="1"/>
          <p:nvPr/>
        </p:nvSpPr>
        <p:spPr>
          <a:xfrm>
            <a:off x="4171002" y="1199604"/>
            <a:ext cx="384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前端验证</a:t>
            </a:r>
            <a:endParaRPr kumimoji="1" lang="en-US" altLang="zh-CN" sz="2800"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0DCB4B4-A8B4-7C4B-9084-78CA00E9F686}"/>
              </a:ext>
            </a:extLst>
          </p:cNvPr>
          <p:cNvSpPr txBox="1"/>
          <p:nvPr/>
        </p:nvSpPr>
        <p:spPr>
          <a:xfrm>
            <a:off x="5168785" y="1958009"/>
            <a:ext cx="1854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000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修改响应报文</a:t>
            </a:r>
            <a:endParaRPr kumimoji="1" lang="en-US" altLang="zh-CN" sz="2000"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A028A0F-3330-FE4C-B0C3-72323D0D08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0146" y="2846809"/>
            <a:ext cx="3643720" cy="3714198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53A87EF3-FE7E-EB40-9109-9117B24EC50A}"/>
              </a:ext>
            </a:extLst>
          </p:cNvPr>
          <p:cNvSpPr txBox="1"/>
          <p:nvPr/>
        </p:nvSpPr>
        <p:spPr>
          <a:xfrm>
            <a:off x="1578666" y="2433187"/>
            <a:ext cx="9034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zh-CN" altLang="en-US" sz="1600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点击下一步</a:t>
            </a:r>
            <a:r>
              <a:rPr kumimoji="1" lang="en-US" altLang="zh-CN" sz="1600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-&gt;</a:t>
            </a:r>
            <a:r>
              <a:rPr kumimoji="1" lang="zh-CN" altLang="en-US" sz="1600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抓到该请求报文</a:t>
            </a:r>
            <a:r>
              <a:rPr kumimoji="1" lang="en-US" altLang="zh-CN" sz="1600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-&gt;</a:t>
            </a:r>
            <a:r>
              <a:rPr kumimoji="1" lang="zh-CN" altLang="en-US" sz="1600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右键</a:t>
            </a:r>
            <a:r>
              <a:rPr kumimoji="1" lang="en-US" altLang="zh-CN" sz="1600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(Action)-&gt;Do intercept-&gt;Response to </a:t>
            </a:r>
            <a:r>
              <a:rPr kumimoji="1" lang="en-US" altLang="zh-CN" sz="1600" dirty="0" err="1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thie</a:t>
            </a:r>
            <a:r>
              <a:rPr kumimoji="1" lang="en-US" altLang="zh-CN" sz="1600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 request-&gt;Forward</a:t>
            </a:r>
          </a:p>
        </p:txBody>
      </p:sp>
    </p:spTree>
    <p:extLst>
      <p:ext uri="{BB962C8B-B14F-4D97-AF65-F5344CB8AC3E}">
        <p14:creationId xmlns:p14="http://schemas.microsoft.com/office/powerpoint/2010/main" val="3160424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B000F2E-9BBF-2E41-8975-94C23516EE7E}"/>
              </a:ext>
            </a:extLst>
          </p:cNvPr>
          <p:cNvSpPr/>
          <p:nvPr/>
        </p:nvSpPr>
        <p:spPr>
          <a:xfrm>
            <a:off x="0" y="352426"/>
            <a:ext cx="2968332" cy="575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4DEF931-5BB0-124F-B940-C3C8D6B132B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6801" y="478524"/>
            <a:ext cx="2174729" cy="34122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CB316AC-5378-FA49-8301-1A990129C4EA}"/>
              </a:ext>
            </a:extLst>
          </p:cNvPr>
          <p:cNvSpPr/>
          <p:nvPr/>
        </p:nvSpPr>
        <p:spPr>
          <a:xfrm>
            <a:off x="9223668" y="5915026"/>
            <a:ext cx="2968332" cy="575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F4EDF57-5455-7E4D-B544-CBD68CABE666}"/>
              </a:ext>
            </a:extLst>
          </p:cNvPr>
          <p:cNvGrpSpPr/>
          <p:nvPr/>
        </p:nvGrpSpPr>
        <p:grpSpPr>
          <a:xfrm>
            <a:off x="9441202" y="5971757"/>
            <a:ext cx="2663311" cy="461665"/>
            <a:chOff x="9413770" y="5971753"/>
            <a:chExt cx="2663311" cy="461665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517C163C-17C6-FF4C-B7FE-EC23D1B7E6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13770" y="5990090"/>
              <a:ext cx="1521192" cy="424993"/>
            </a:xfrm>
            <a:prstGeom prst="rect">
              <a:avLst/>
            </a:prstGeom>
          </p:spPr>
        </p:pic>
        <p:cxnSp>
          <p:nvCxnSpPr>
            <p:cNvPr id="10" name="直线连接符 9">
              <a:extLst>
                <a:ext uri="{FF2B5EF4-FFF2-40B4-BE49-F238E27FC236}">
                  <a16:creationId xmlns:a16="http://schemas.microsoft.com/office/drawing/2014/main" id="{D0696615-F305-4142-8B51-71CB2A956DE7}"/>
                </a:ext>
              </a:extLst>
            </p:cNvPr>
            <p:cNvCxnSpPr>
              <a:cxnSpLocks/>
            </p:cNvCxnSpPr>
            <p:nvPr/>
          </p:nvCxnSpPr>
          <p:spPr>
            <a:xfrm>
              <a:off x="11061954" y="6067049"/>
              <a:ext cx="0" cy="29527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0B27783-95D2-B945-9C85-620D5B13403A}"/>
                </a:ext>
              </a:extLst>
            </p:cNvPr>
            <p:cNvSpPr txBox="1"/>
            <p:nvPr/>
          </p:nvSpPr>
          <p:spPr>
            <a:xfrm>
              <a:off x="11115795" y="5971753"/>
              <a:ext cx="9612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 err="1">
                  <a:solidFill>
                    <a:schemeClr val="bg1"/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rPr>
                <a:t>MST.Lab</a:t>
              </a:r>
              <a:r>
                <a:rPr kumimoji="1" lang="en-US" altLang="zh-CN" sz="1200" dirty="0">
                  <a:solidFill>
                    <a:schemeClr val="bg1"/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rPr>
                <a:t> </a:t>
              </a:r>
            </a:p>
            <a:p>
              <a:pPr algn="ctr"/>
              <a:r>
                <a:rPr kumimoji="1" lang="en-US" altLang="zh-CN" sz="1200" dirty="0">
                  <a:solidFill>
                    <a:schemeClr val="bg1"/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rPr>
                <a:t>Web</a:t>
              </a:r>
              <a:r>
                <a:rPr kumimoji="1" lang="zh-CN" altLang="en-US" sz="1200" dirty="0">
                  <a:solidFill>
                    <a:schemeClr val="bg1"/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rPr>
                <a:t>安全组</a:t>
              </a: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9C18DDFB-E448-1A44-BF3C-F5C9C8B34433}"/>
              </a:ext>
            </a:extLst>
          </p:cNvPr>
          <p:cNvSpPr txBox="1"/>
          <p:nvPr/>
        </p:nvSpPr>
        <p:spPr>
          <a:xfrm>
            <a:off x="4171002" y="1199604"/>
            <a:ext cx="384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支付逻辑</a:t>
            </a:r>
            <a:endParaRPr kumimoji="1" lang="en-US" altLang="zh-CN" sz="2800"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B3FAAF8-8137-7644-9BEC-223659C03098}"/>
              </a:ext>
            </a:extLst>
          </p:cNvPr>
          <p:cNvSpPr txBox="1"/>
          <p:nvPr/>
        </p:nvSpPr>
        <p:spPr>
          <a:xfrm>
            <a:off x="1000546" y="3228945"/>
            <a:ext cx="10190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000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修改任何影响金额的因素（金额、运费、优惠券、金币、积分</a:t>
            </a:r>
            <a:r>
              <a:rPr kumimoji="1" lang="en-US" altLang="zh-CN" sz="2000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…</a:t>
            </a:r>
            <a:r>
              <a:rPr kumimoji="1" lang="zh-CN" altLang="en-US" sz="2000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）</a:t>
            </a:r>
            <a:endParaRPr kumimoji="1" lang="en-US" altLang="zh-CN" sz="2000"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4447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A9B8CBA-78C1-3549-BC8E-ABDB5A2DFA9F}"/>
              </a:ext>
            </a:extLst>
          </p:cNvPr>
          <p:cNvSpPr/>
          <p:nvPr/>
        </p:nvSpPr>
        <p:spPr>
          <a:xfrm>
            <a:off x="-3142" y="0"/>
            <a:ext cx="6099142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B95C8BE-D8B4-EE44-9012-A627935BBAB6}"/>
              </a:ext>
            </a:extLst>
          </p:cNvPr>
          <p:cNvSpPr txBox="1"/>
          <p:nvPr/>
        </p:nvSpPr>
        <p:spPr>
          <a:xfrm>
            <a:off x="3482340" y="715023"/>
            <a:ext cx="52273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6600" dirty="0">
                <a:solidFill>
                  <a:schemeClr val="bg1"/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Part </a:t>
            </a:r>
            <a:r>
              <a:rPr kumimoji="1" lang="en-US" altLang="zh-CN" sz="6600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Two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7AF5C26A-7E3B-8E4A-A622-FAF50F6E2EB6}"/>
              </a:ext>
            </a:extLst>
          </p:cNvPr>
          <p:cNvGrpSpPr/>
          <p:nvPr/>
        </p:nvGrpSpPr>
        <p:grpSpPr>
          <a:xfrm>
            <a:off x="1717915" y="5571447"/>
            <a:ext cx="2663311" cy="461665"/>
            <a:chOff x="9413770" y="5971753"/>
            <a:chExt cx="2663311" cy="461665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1A34F31A-1AFE-214A-A391-E5F095F3C8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13770" y="5990090"/>
              <a:ext cx="1521192" cy="424993"/>
            </a:xfrm>
            <a:prstGeom prst="rect">
              <a:avLst/>
            </a:prstGeom>
          </p:spPr>
        </p:pic>
        <p:cxnSp>
          <p:nvCxnSpPr>
            <p:cNvPr id="9" name="直线连接符 8">
              <a:extLst>
                <a:ext uri="{FF2B5EF4-FFF2-40B4-BE49-F238E27FC236}">
                  <a16:creationId xmlns:a16="http://schemas.microsoft.com/office/drawing/2014/main" id="{B39696CB-1C78-694B-87EE-538A22F4CA9E}"/>
                </a:ext>
              </a:extLst>
            </p:cNvPr>
            <p:cNvCxnSpPr>
              <a:cxnSpLocks/>
            </p:cNvCxnSpPr>
            <p:nvPr/>
          </p:nvCxnSpPr>
          <p:spPr>
            <a:xfrm>
              <a:off x="11088363" y="6074088"/>
              <a:ext cx="0" cy="29527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56E33926-7184-014D-8631-FE6B2AF8A429}"/>
                </a:ext>
              </a:extLst>
            </p:cNvPr>
            <p:cNvSpPr txBox="1"/>
            <p:nvPr/>
          </p:nvSpPr>
          <p:spPr>
            <a:xfrm>
              <a:off x="11115795" y="5971753"/>
              <a:ext cx="9612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 err="1">
                  <a:solidFill>
                    <a:schemeClr val="bg1"/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rPr>
                <a:t>MST.Lab</a:t>
              </a:r>
              <a:r>
                <a:rPr kumimoji="1" lang="en-US" altLang="zh-CN" sz="1200" dirty="0">
                  <a:solidFill>
                    <a:schemeClr val="bg1"/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rPr>
                <a:t> </a:t>
              </a:r>
            </a:p>
            <a:p>
              <a:pPr algn="ctr"/>
              <a:r>
                <a:rPr kumimoji="1" lang="en-US" altLang="zh-CN" sz="1200" dirty="0">
                  <a:solidFill>
                    <a:schemeClr val="bg1"/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rPr>
                <a:t>Web</a:t>
              </a:r>
              <a:r>
                <a:rPr kumimoji="1" lang="zh-CN" altLang="en-US" sz="1200" dirty="0">
                  <a:solidFill>
                    <a:schemeClr val="bg1"/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rPr>
                <a:t>安全组</a:t>
              </a: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70EE138A-9E61-9F48-860D-ABBC700ED88C}"/>
              </a:ext>
            </a:extLst>
          </p:cNvPr>
          <p:cNvSpPr txBox="1"/>
          <p:nvPr/>
        </p:nvSpPr>
        <p:spPr>
          <a:xfrm>
            <a:off x="1613189" y="3075057"/>
            <a:ext cx="9005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被动学习</a:t>
            </a:r>
            <a:r>
              <a:rPr kumimoji="1" lang="en-US" altLang="zh-CN" sz="4000" dirty="0"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 &amp;&amp; </a:t>
            </a:r>
            <a:r>
              <a:rPr kumimoji="1" lang="zh-CN" altLang="en-US" sz="4000" dirty="0"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主动</a:t>
            </a:r>
            <a:r>
              <a:rPr kumimoji="1" lang="zh-CN" altLang="en-US" sz="4000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发现</a:t>
            </a:r>
            <a:r>
              <a:rPr kumimoji="1" lang="en-US" altLang="zh-CN" sz="4000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Web</a:t>
            </a:r>
            <a:r>
              <a:rPr kumimoji="1" lang="zh-CN" altLang="en-US" sz="4000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业务逻辑</a:t>
            </a:r>
            <a:endParaRPr kumimoji="1" lang="en-US" altLang="zh-CN" sz="4000"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63D13DF-543D-084B-BEC5-DF93F74E236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70295" y="5673782"/>
            <a:ext cx="2453778" cy="35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487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A9B8CBA-78C1-3549-BC8E-ABDB5A2DFA9F}"/>
              </a:ext>
            </a:extLst>
          </p:cNvPr>
          <p:cNvSpPr/>
          <p:nvPr/>
        </p:nvSpPr>
        <p:spPr>
          <a:xfrm>
            <a:off x="0" y="0"/>
            <a:ext cx="3648456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B95C8BE-D8B4-EE44-9012-A627935BBAB6}"/>
              </a:ext>
            </a:extLst>
          </p:cNvPr>
          <p:cNvSpPr txBox="1"/>
          <p:nvPr/>
        </p:nvSpPr>
        <p:spPr>
          <a:xfrm>
            <a:off x="943356" y="960120"/>
            <a:ext cx="52273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6600" dirty="0">
                <a:solidFill>
                  <a:schemeClr val="bg1"/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CONT</a:t>
            </a:r>
            <a:r>
              <a:rPr kumimoji="1" lang="en-US" altLang="zh-CN" sz="6600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ENTS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4DCFB9D-191D-1D40-9FC5-32161C90E6F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4321" y="4972658"/>
            <a:ext cx="2579813" cy="417588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7AF5C26A-7E3B-8E4A-A622-FAF50F6E2EB6}"/>
              </a:ext>
            </a:extLst>
          </p:cNvPr>
          <p:cNvGrpSpPr/>
          <p:nvPr/>
        </p:nvGrpSpPr>
        <p:grpSpPr>
          <a:xfrm>
            <a:off x="534321" y="5571447"/>
            <a:ext cx="2663311" cy="461665"/>
            <a:chOff x="9413770" y="5971753"/>
            <a:chExt cx="2663311" cy="461665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1A34F31A-1AFE-214A-A391-E5F095F3C8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13770" y="5990090"/>
              <a:ext cx="1521192" cy="424993"/>
            </a:xfrm>
            <a:prstGeom prst="rect">
              <a:avLst/>
            </a:prstGeom>
          </p:spPr>
        </p:pic>
        <p:cxnSp>
          <p:nvCxnSpPr>
            <p:cNvPr id="9" name="直线连接符 8">
              <a:extLst>
                <a:ext uri="{FF2B5EF4-FFF2-40B4-BE49-F238E27FC236}">
                  <a16:creationId xmlns:a16="http://schemas.microsoft.com/office/drawing/2014/main" id="{B39696CB-1C78-694B-87EE-538A22F4CA9E}"/>
                </a:ext>
              </a:extLst>
            </p:cNvPr>
            <p:cNvCxnSpPr>
              <a:cxnSpLocks/>
            </p:cNvCxnSpPr>
            <p:nvPr/>
          </p:nvCxnSpPr>
          <p:spPr>
            <a:xfrm>
              <a:off x="11088363" y="6074088"/>
              <a:ext cx="0" cy="29527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56E33926-7184-014D-8631-FE6B2AF8A429}"/>
                </a:ext>
              </a:extLst>
            </p:cNvPr>
            <p:cNvSpPr txBox="1"/>
            <p:nvPr/>
          </p:nvSpPr>
          <p:spPr>
            <a:xfrm>
              <a:off x="11115795" y="5971753"/>
              <a:ext cx="9612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 err="1">
                  <a:solidFill>
                    <a:schemeClr val="bg1"/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rPr>
                <a:t>MST.Lab</a:t>
              </a:r>
              <a:r>
                <a:rPr kumimoji="1" lang="en-US" altLang="zh-CN" sz="1200" dirty="0">
                  <a:solidFill>
                    <a:schemeClr val="bg1"/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rPr>
                <a:t> </a:t>
              </a:r>
            </a:p>
            <a:p>
              <a:pPr algn="ctr"/>
              <a:r>
                <a:rPr kumimoji="1" lang="en-US" altLang="zh-CN" sz="1200" dirty="0">
                  <a:solidFill>
                    <a:schemeClr val="bg1"/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rPr>
                <a:t>Web</a:t>
              </a:r>
              <a:r>
                <a:rPr kumimoji="1" lang="zh-CN" altLang="en-US" sz="1200" dirty="0">
                  <a:solidFill>
                    <a:schemeClr val="bg1"/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rPr>
                <a:t>安全组</a:t>
              </a: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70EE138A-9E61-9F48-860D-ABBC700ED88C}"/>
              </a:ext>
            </a:extLst>
          </p:cNvPr>
          <p:cNvSpPr txBox="1"/>
          <p:nvPr/>
        </p:nvSpPr>
        <p:spPr>
          <a:xfrm>
            <a:off x="5137403" y="2305615"/>
            <a:ext cx="67199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p"/>
            </a:pPr>
            <a:r>
              <a:rPr kumimoji="1" lang="en-US" altLang="zh-CN" sz="2800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Web</a:t>
            </a:r>
            <a:r>
              <a:rPr kumimoji="1" lang="zh-CN" altLang="en-US" sz="2800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业务、应用逻辑？</a:t>
            </a:r>
            <a:endParaRPr kumimoji="1" lang="en-US" altLang="zh-CN" sz="2800"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  <a:p>
            <a:pPr marL="514350" indent="-514350">
              <a:buFont typeface="Wingdings" pitchFamily="2" charset="2"/>
              <a:buChar char="p"/>
            </a:pPr>
            <a:endParaRPr kumimoji="1" lang="en-US" altLang="zh-CN" sz="2800"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  <a:p>
            <a:pPr marL="457200" indent="-457200">
              <a:buFont typeface="Wingdings" pitchFamily="2" charset="2"/>
              <a:buChar char="p"/>
            </a:pPr>
            <a:r>
              <a:rPr kumimoji="1" lang="zh-CN" altLang="en-US" sz="2800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细说常见应用逻辑漏洞</a:t>
            </a:r>
            <a:endParaRPr kumimoji="1" lang="en-US" altLang="zh-CN" sz="2800"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  <a:p>
            <a:pPr marL="514350" indent="-514350">
              <a:buFont typeface="Wingdings" pitchFamily="2" charset="2"/>
              <a:buChar char="p"/>
            </a:pPr>
            <a:endParaRPr kumimoji="1" lang="en-US" altLang="zh-CN" sz="2800"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  <a:p>
            <a:pPr marL="457200" indent="-457200">
              <a:buFont typeface="Wingdings" pitchFamily="2" charset="2"/>
              <a:buChar char="p"/>
            </a:pPr>
            <a:r>
              <a:rPr kumimoji="1" lang="zh-CN" altLang="en-US" sz="2800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被动学习 </a:t>
            </a:r>
            <a:r>
              <a:rPr kumimoji="1" lang="en-US" altLang="zh-CN" sz="2800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&amp;&amp; </a:t>
            </a:r>
            <a:r>
              <a:rPr kumimoji="1" lang="zh-CN" altLang="en-US" sz="2800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主动发现</a:t>
            </a:r>
            <a:r>
              <a:rPr kumimoji="1" lang="en" altLang="zh-CN" sz="2800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Web</a:t>
            </a:r>
            <a:r>
              <a:rPr kumimoji="1" lang="zh-CN" altLang="en-US" sz="2800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业务逻辑</a:t>
            </a:r>
          </a:p>
        </p:txBody>
      </p:sp>
    </p:spTree>
    <p:extLst>
      <p:ext uri="{BB962C8B-B14F-4D97-AF65-F5344CB8AC3E}">
        <p14:creationId xmlns:p14="http://schemas.microsoft.com/office/powerpoint/2010/main" val="3313463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B000F2E-9BBF-2E41-8975-94C23516EE7E}"/>
              </a:ext>
            </a:extLst>
          </p:cNvPr>
          <p:cNvSpPr/>
          <p:nvPr/>
        </p:nvSpPr>
        <p:spPr>
          <a:xfrm>
            <a:off x="0" y="352426"/>
            <a:ext cx="2968332" cy="575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4DEF931-5BB0-124F-B940-C3C8D6B132B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6801" y="478524"/>
            <a:ext cx="2174729" cy="34122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CB316AC-5378-FA49-8301-1A990129C4EA}"/>
              </a:ext>
            </a:extLst>
          </p:cNvPr>
          <p:cNvSpPr/>
          <p:nvPr/>
        </p:nvSpPr>
        <p:spPr>
          <a:xfrm>
            <a:off x="9223668" y="5915026"/>
            <a:ext cx="2968332" cy="575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F4EDF57-5455-7E4D-B544-CBD68CABE666}"/>
              </a:ext>
            </a:extLst>
          </p:cNvPr>
          <p:cNvGrpSpPr/>
          <p:nvPr/>
        </p:nvGrpSpPr>
        <p:grpSpPr>
          <a:xfrm>
            <a:off x="9441202" y="5971757"/>
            <a:ext cx="2663311" cy="461665"/>
            <a:chOff x="9413770" y="5971753"/>
            <a:chExt cx="2663311" cy="461665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517C163C-17C6-FF4C-B7FE-EC23D1B7E6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13770" y="5990090"/>
              <a:ext cx="1521192" cy="424993"/>
            </a:xfrm>
            <a:prstGeom prst="rect">
              <a:avLst/>
            </a:prstGeom>
          </p:spPr>
        </p:pic>
        <p:cxnSp>
          <p:nvCxnSpPr>
            <p:cNvPr id="10" name="直线连接符 9">
              <a:extLst>
                <a:ext uri="{FF2B5EF4-FFF2-40B4-BE49-F238E27FC236}">
                  <a16:creationId xmlns:a16="http://schemas.microsoft.com/office/drawing/2014/main" id="{D0696615-F305-4142-8B51-71CB2A956DE7}"/>
                </a:ext>
              </a:extLst>
            </p:cNvPr>
            <p:cNvCxnSpPr>
              <a:cxnSpLocks/>
            </p:cNvCxnSpPr>
            <p:nvPr/>
          </p:nvCxnSpPr>
          <p:spPr>
            <a:xfrm>
              <a:off x="11061954" y="6067049"/>
              <a:ext cx="0" cy="29527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0B27783-95D2-B945-9C85-620D5B13403A}"/>
                </a:ext>
              </a:extLst>
            </p:cNvPr>
            <p:cNvSpPr txBox="1"/>
            <p:nvPr/>
          </p:nvSpPr>
          <p:spPr>
            <a:xfrm>
              <a:off x="11115795" y="5971753"/>
              <a:ext cx="9612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 err="1">
                  <a:solidFill>
                    <a:schemeClr val="bg1"/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rPr>
                <a:t>MST.Lab</a:t>
              </a:r>
              <a:r>
                <a:rPr kumimoji="1" lang="en-US" altLang="zh-CN" sz="1200" dirty="0">
                  <a:solidFill>
                    <a:schemeClr val="bg1"/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rPr>
                <a:t> </a:t>
              </a:r>
            </a:p>
            <a:p>
              <a:pPr algn="ctr"/>
              <a:r>
                <a:rPr kumimoji="1" lang="en-US" altLang="zh-CN" sz="1200" dirty="0">
                  <a:solidFill>
                    <a:schemeClr val="bg1"/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rPr>
                <a:t>Web</a:t>
              </a:r>
              <a:r>
                <a:rPr kumimoji="1" lang="zh-CN" altLang="en-US" sz="1200" dirty="0">
                  <a:solidFill>
                    <a:schemeClr val="bg1"/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rPr>
                <a:t>安全组</a:t>
              </a: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9C18DDFB-E448-1A44-BF3C-F5C9C8B34433}"/>
              </a:ext>
            </a:extLst>
          </p:cNvPr>
          <p:cNvSpPr txBox="1"/>
          <p:nvPr/>
        </p:nvSpPr>
        <p:spPr>
          <a:xfrm>
            <a:off x="4171002" y="1199604"/>
            <a:ext cx="384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被动学习</a:t>
            </a:r>
            <a:endParaRPr kumimoji="1" lang="en-US" altLang="zh-CN" sz="2800"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B3FAAF8-8137-7644-9BEC-223659C03098}"/>
              </a:ext>
            </a:extLst>
          </p:cNvPr>
          <p:cNvSpPr txBox="1"/>
          <p:nvPr/>
        </p:nvSpPr>
        <p:spPr>
          <a:xfrm>
            <a:off x="1169812" y="3667539"/>
            <a:ext cx="1570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000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调查分析</a:t>
            </a:r>
            <a:endParaRPr kumimoji="1" lang="en-US" altLang="zh-CN" sz="2000"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983F4B4-D1D2-1C43-9E13-1AC55F1EB5BD}"/>
              </a:ext>
            </a:extLst>
          </p:cNvPr>
          <p:cNvSpPr/>
          <p:nvPr/>
        </p:nvSpPr>
        <p:spPr>
          <a:xfrm>
            <a:off x="3754504" y="2782958"/>
            <a:ext cx="1451113" cy="49695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XX</a:t>
            </a:r>
            <a:r>
              <a:rPr kumimoji="1" lang="zh-CN" altLang="en-US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娱乐网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88A71E8-FA66-2645-B10E-6FE99E666C62}"/>
              </a:ext>
            </a:extLst>
          </p:cNvPr>
          <p:cNvSpPr/>
          <p:nvPr/>
        </p:nvSpPr>
        <p:spPr>
          <a:xfrm>
            <a:off x="3754504" y="3627783"/>
            <a:ext cx="1451113" cy="49695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黑产交易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4E52952-1807-DA41-8645-095001AAA9AD}"/>
              </a:ext>
            </a:extLst>
          </p:cNvPr>
          <p:cNvSpPr txBox="1"/>
          <p:nvPr/>
        </p:nvSpPr>
        <p:spPr>
          <a:xfrm>
            <a:off x="3677478" y="1918657"/>
            <a:ext cx="4780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000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从威胁情报出发的业务逻辑被动发现学习</a:t>
            </a:r>
            <a:endParaRPr kumimoji="1" lang="en-US" altLang="zh-CN" sz="2000"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D391467-A6C0-5E45-B77F-11D8863688AC}"/>
              </a:ext>
            </a:extLst>
          </p:cNvPr>
          <p:cNvSpPr/>
          <p:nvPr/>
        </p:nvSpPr>
        <p:spPr>
          <a:xfrm>
            <a:off x="3754503" y="4472608"/>
            <a:ext cx="1451113" cy="49695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知识星球</a:t>
            </a:r>
          </a:p>
        </p:txBody>
      </p:sp>
      <p:pic>
        <p:nvPicPr>
          <p:cNvPr id="5122" name="Picture 2" descr="https://bbs.ichunqiu.com/data/attachment/forum/201709/11/111522kia4eta2ettwtwo3.png">
            <a:extLst>
              <a:ext uri="{FF2B5EF4-FFF2-40B4-BE49-F238E27FC236}">
                <a16:creationId xmlns:a16="http://schemas.microsoft.com/office/drawing/2014/main" id="{23A6B788-7CFF-9A49-9033-D75ED3B13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121" y="3394911"/>
            <a:ext cx="3899176" cy="729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5F914F9-F4EB-EB4F-8BBA-F25B0BB4A8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6766" y="2656465"/>
            <a:ext cx="6549887" cy="749783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11F35F60-8A0C-4840-800B-06C32AD4AB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3173" y="4174219"/>
            <a:ext cx="2665895" cy="1377932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1C44321C-05AD-8448-8E3F-FDBD0FADF3F1}"/>
              </a:ext>
            </a:extLst>
          </p:cNvPr>
          <p:cNvSpPr/>
          <p:nvPr/>
        </p:nvSpPr>
        <p:spPr>
          <a:xfrm>
            <a:off x="1169812" y="5587109"/>
            <a:ext cx="6135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参考：https://bbs.ichunqiu.com/thread-26942-1-1.html</a:t>
            </a:r>
          </a:p>
        </p:txBody>
      </p:sp>
    </p:spTree>
    <p:extLst>
      <p:ext uri="{BB962C8B-B14F-4D97-AF65-F5344CB8AC3E}">
        <p14:creationId xmlns:p14="http://schemas.microsoft.com/office/powerpoint/2010/main" val="1121726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B000F2E-9BBF-2E41-8975-94C23516EE7E}"/>
              </a:ext>
            </a:extLst>
          </p:cNvPr>
          <p:cNvSpPr/>
          <p:nvPr/>
        </p:nvSpPr>
        <p:spPr>
          <a:xfrm>
            <a:off x="0" y="352426"/>
            <a:ext cx="2968332" cy="575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4DEF931-5BB0-124F-B940-C3C8D6B132B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6801" y="478524"/>
            <a:ext cx="2174729" cy="34122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CB316AC-5378-FA49-8301-1A990129C4EA}"/>
              </a:ext>
            </a:extLst>
          </p:cNvPr>
          <p:cNvSpPr/>
          <p:nvPr/>
        </p:nvSpPr>
        <p:spPr>
          <a:xfrm>
            <a:off x="9223668" y="5915026"/>
            <a:ext cx="2968332" cy="575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F4EDF57-5455-7E4D-B544-CBD68CABE666}"/>
              </a:ext>
            </a:extLst>
          </p:cNvPr>
          <p:cNvGrpSpPr/>
          <p:nvPr/>
        </p:nvGrpSpPr>
        <p:grpSpPr>
          <a:xfrm>
            <a:off x="9441202" y="5971757"/>
            <a:ext cx="2663311" cy="461665"/>
            <a:chOff x="9413770" y="5971753"/>
            <a:chExt cx="2663311" cy="461665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517C163C-17C6-FF4C-B7FE-EC23D1B7E6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13770" y="5990090"/>
              <a:ext cx="1521192" cy="424993"/>
            </a:xfrm>
            <a:prstGeom prst="rect">
              <a:avLst/>
            </a:prstGeom>
          </p:spPr>
        </p:pic>
        <p:cxnSp>
          <p:nvCxnSpPr>
            <p:cNvPr id="10" name="直线连接符 9">
              <a:extLst>
                <a:ext uri="{FF2B5EF4-FFF2-40B4-BE49-F238E27FC236}">
                  <a16:creationId xmlns:a16="http://schemas.microsoft.com/office/drawing/2014/main" id="{D0696615-F305-4142-8B51-71CB2A956DE7}"/>
                </a:ext>
              </a:extLst>
            </p:cNvPr>
            <p:cNvCxnSpPr>
              <a:cxnSpLocks/>
            </p:cNvCxnSpPr>
            <p:nvPr/>
          </p:nvCxnSpPr>
          <p:spPr>
            <a:xfrm>
              <a:off x="11061954" y="6067049"/>
              <a:ext cx="0" cy="29527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0B27783-95D2-B945-9C85-620D5B13403A}"/>
                </a:ext>
              </a:extLst>
            </p:cNvPr>
            <p:cNvSpPr txBox="1"/>
            <p:nvPr/>
          </p:nvSpPr>
          <p:spPr>
            <a:xfrm>
              <a:off x="11115795" y="5971753"/>
              <a:ext cx="9612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 err="1">
                  <a:solidFill>
                    <a:schemeClr val="bg1"/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rPr>
                <a:t>MST.Lab</a:t>
              </a:r>
              <a:r>
                <a:rPr kumimoji="1" lang="en-US" altLang="zh-CN" sz="1200" dirty="0">
                  <a:solidFill>
                    <a:schemeClr val="bg1"/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rPr>
                <a:t> </a:t>
              </a:r>
            </a:p>
            <a:p>
              <a:pPr algn="ctr"/>
              <a:r>
                <a:rPr kumimoji="1" lang="en-US" altLang="zh-CN" sz="1200" dirty="0">
                  <a:solidFill>
                    <a:schemeClr val="bg1"/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rPr>
                <a:t>Web</a:t>
              </a:r>
              <a:r>
                <a:rPr kumimoji="1" lang="zh-CN" altLang="en-US" sz="1200" dirty="0">
                  <a:solidFill>
                    <a:schemeClr val="bg1"/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rPr>
                <a:t>安全组</a:t>
              </a: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9C18DDFB-E448-1A44-BF3C-F5C9C8B34433}"/>
              </a:ext>
            </a:extLst>
          </p:cNvPr>
          <p:cNvSpPr txBox="1"/>
          <p:nvPr/>
        </p:nvSpPr>
        <p:spPr>
          <a:xfrm>
            <a:off x="4171002" y="1199604"/>
            <a:ext cx="384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主动发现</a:t>
            </a:r>
            <a:endParaRPr kumimoji="1" lang="en-US" altLang="zh-CN" sz="2800"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C446B5D-E448-7E4C-B815-974A831B41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19" y="2711450"/>
            <a:ext cx="5957957" cy="2292208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64B24D99-4B66-DD4F-BCDE-46CED9EEE520}"/>
              </a:ext>
            </a:extLst>
          </p:cNvPr>
          <p:cNvSpPr txBox="1"/>
          <p:nvPr/>
        </p:nvSpPr>
        <p:spPr>
          <a:xfrm>
            <a:off x="4456042" y="1917379"/>
            <a:ext cx="3279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动态实时关注、羊毛随处可见</a:t>
            </a:r>
          </a:p>
        </p:txBody>
      </p:sp>
    </p:spTree>
    <p:extLst>
      <p:ext uri="{BB962C8B-B14F-4D97-AF65-F5344CB8AC3E}">
        <p14:creationId xmlns:p14="http://schemas.microsoft.com/office/powerpoint/2010/main" val="3915326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B000F2E-9BBF-2E41-8975-94C23516EE7E}"/>
              </a:ext>
            </a:extLst>
          </p:cNvPr>
          <p:cNvSpPr/>
          <p:nvPr/>
        </p:nvSpPr>
        <p:spPr>
          <a:xfrm>
            <a:off x="0" y="352426"/>
            <a:ext cx="2968332" cy="575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4DEF931-5BB0-124F-B940-C3C8D6B132B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6801" y="478524"/>
            <a:ext cx="2174729" cy="34122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CB316AC-5378-FA49-8301-1A990129C4EA}"/>
              </a:ext>
            </a:extLst>
          </p:cNvPr>
          <p:cNvSpPr/>
          <p:nvPr/>
        </p:nvSpPr>
        <p:spPr>
          <a:xfrm>
            <a:off x="9223668" y="5915026"/>
            <a:ext cx="2968332" cy="575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F4EDF57-5455-7E4D-B544-CBD68CABE666}"/>
              </a:ext>
            </a:extLst>
          </p:cNvPr>
          <p:cNvGrpSpPr/>
          <p:nvPr/>
        </p:nvGrpSpPr>
        <p:grpSpPr>
          <a:xfrm>
            <a:off x="9441202" y="5971757"/>
            <a:ext cx="2663311" cy="461665"/>
            <a:chOff x="9413770" y="5971753"/>
            <a:chExt cx="2663311" cy="461665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517C163C-17C6-FF4C-B7FE-EC23D1B7E6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13770" y="5990090"/>
              <a:ext cx="1521192" cy="424993"/>
            </a:xfrm>
            <a:prstGeom prst="rect">
              <a:avLst/>
            </a:prstGeom>
          </p:spPr>
        </p:pic>
        <p:cxnSp>
          <p:nvCxnSpPr>
            <p:cNvPr id="10" name="直线连接符 9">
              <a:extLst>
                <a:ext uri="{FF2B5EF4-FFF2-40B4-BE49-F238E27FC236}">
                  <a16:creationId xmlns:a16="http://schemas.microsoft.com/office/drawing/2014/main" id="{D0696615-F305-4142-8B51-71CB2A956DE7}"/>
                </a:ext>
              </a:extLst>
            </p:cNvPr>
            <p:cNvCxnSpPr>
              <a:cxnSpLocks/>
            </p:cNvCxnSpPr>
            <p:nvPr/>
          </p:nvCxnSpPr>
          <p:spPr>
            <a:xfrm>
              <a:off x="11061954" y="6067049"/>
              <a:ext cx="0" cy="29527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0B27783-95D2-B945-9C85-620D5B13403A}"/>
                </a:ext>
              </a:extLst>
            </p:cNvPr>
            <p:cNvSpPr txBox="1"/>
            <p:nvPr/>
          </p:nvSpPr>
          <p:spPr>
            <a:xfrm>
              <a:off x="11115795" y="5971753"/>
              <a:ext cx="9612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 err="1">
                  <a:solidFill>
                    <a:schemeClr val="bg1"/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rPr>
                <a:t>MST.Lab</a:t>
              </a:r>
              <a:r>
                <a:rPr kumimoji="1" lang="en-US" altLang="zh-CN" sz="1200" dirty="0">
                  <a:solidFill>
                    <a:schemeClr val="bg1"/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rPr>
                <a:t> </a:t>
              </a:r>
            </a:p>
            <a:p>
              <a:pPr algn="ctr"/>
              <a:r>
                <a:rPr kumimoji="1" lang="en-US" altLang="zh-CN" sz="1200" dirty="0">
                  <a:solidFill>
                    <a:schemeClr val="bg1"/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rPr>
                <a:t>Web</a:t>
              </a:r>
              <a:r>
                <a:rPr kumimoji="1" lang="zh-CN" altLang="en-US" sz="1200" dirty="0">
                  <a:solidFill>
                    <a:schemeClr val="bg1"/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rPr>
                <a:t>安全组</a:t>
              </a: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9C18DDFB-E448-1A44-BF3C-F5C9C8B34433}"/>
              </a:ext>
            </a:extLst>
          </p:cNvPr>
          <p:cNvSpPr txBox="1"/>
          <p:nvPr/>
        </p:nvSpPr>
        <p:spPr>
          <a:xfrm>
            <a:off x="4171002" y="1199604"/>
            <a:ext cx="384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主动发现</a:t>
            </a:r>
            <a:endParaRPr kumimoji="1" lang="en-US" altLang="zh-CN" sz="2800"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4B24D99-4B66-DD4F-BCDE-46CED9EEE520}"/>
              </a:ext>
            </a:extLst>
          </p:cNvPr>
          <p:cNvSpPr txBox="1"/>
          <p:nvPr/>
        </p:nvSpPr>
        <p:spPr>
          <a:xfrm>
            <a:off x="4559606" y="2324620"/>
            <a:ext cx="3072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某商城羊毛案例，薅免运费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4F5416D-8938-3B45-A4E1-36C8A2DE15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6852" y="2858056"/>
            <a:ext cx="7543800" cy="101403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9A59290-EA05-FD43-8789-F92C149312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9530" y="4091018"/>
            <a:ext cx="8627165" cy="142619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34E7AAE-B7FA-684E-AFCA-8EEB39F78618}"/>
              </a:ext>
            </a:extLst>
          </p:cNvPr>
          <p:cNvSpPr txBox="1"/>
          <p:nvPr/>
        </p:nvSpPr>
        <p:spPr>
          <a:xfrm>
            <a:off x="5021776" y="3796888"/>
            <a:ext cx="2148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单一买需要</a:t>
            </a:r>
            <a:r>
              <a:rPr kumimoji="1" lang="en-US" altLang="zh-CN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8</a:t>
            </a:r>
            <a:r>
              <a:rPr kumimoji="1" lang="zh-CN" altLang="en-US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元运费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21FDFD2-E695-E844-A96B-557CC83A7455}"/>
              </a:ext>
            </a:extLst>
          </p:cNvPr>
          <p:cNvSpPr txBox="1"/>
          <p:nvPr/>
        </p:nvSpPr>
        <p:spPr>
          <a:xfrm>
            <a:off x="5217644" y="5251314"/>
            <a:ext cx="175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满</a:t>
            </a:r>
            <a:r>
              <a:rPr kumimoji="1" lang="en-US" altLang="zh-CN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XXX</a:t>
            </a:r>
            <a:r>
              <a:rPr kumimoji="1" lang="zh-CN" altLang="en-US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元免运费</a:t>
            </a:r>
          </a:p>
        </p:txBody>
      </p:sp>
    </p:spTree>
    <p:extLst>
      <p:ext uri="{BB962C8B-B14F-4D97-AF65-F5344CB8AC3E}">
        <p14:creationId xmlns:p14="http://schemas.microsoft.com/office/powerpoint/2010/main" val="643365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A9B8CBA-78C1-3549-BC8E-ABDB5A2DFA9F}"/>
              </a:ext>
            </a:extLst>
          </p:cNvPr>
          <p:cNvSpPr/>
          <p:nvPr/>
        </p:nvSpPr>
        <p:spPr>
          <a:xfrm>
            <a:off x="0" y="0"/>
            <a:ext cx="6099142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B95C8BE-D8B4-EE44-9012-A627935BBAB6}"/>
              </a:ext>
            </a:extLst>
          </p:cNvPr>
          <p:cNvSpPr txBox="1"/>
          <p:nvPr/>
        </p:nvSpPr>
        <p:spPr>
          <a:xfrm>
            <a:off x="3482340" y="715023"/>
            <a:ext cx="52273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6600" dirty="0">
                <a:solidFill>
                  <a:schemeClr val="bg1"/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Part </a:t>
            </a:r>
            <a:r>
              <a:rPr kumimoji="1" lang="en-US" altLang="zh-CN" sz="6600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One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7AF5C26A-7E3B-8E4A-A622-FAF50F6E2EB6}"/>
              </a:ext>
            </a:extLst>
          </p:cNvPr>
          <p:cNvGrpSpPr/>
          <p:nvPr/>
        </p:nvGrpSpPr>
        <p:grpSpPr>
          <a:xfrm>
            <a:off x="1717915" y="5571447"/>
            <a:ext cx="2663311" cy="461665"/>
            <a:chOff x="9413770" y="5971753"/>
            <a:chExt cx="2663311" cy="461665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1A34F31A-1AFE-214A-A391-E5F095F3C8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13770" y="5990090"/>
              <a:ext cx="1521192" cy="424993"/>
            </a:xfrm>
            <a:prstGeom prst="rect">
              <a:avLst/>
            </a:prstGeom>
          </p:spPr>
        </p:pic>
        <p:cxnSp>
          <p:nvCxnSpPr>
            <p:cNvPr id="9" name="直线连接符 8">
              <a:extLst>
                <a:ext uri="{FF2B5EF4-FFF2-40B4-BE49-F238E27FC236}">
                  <a16:creationId xmlns:a16="http://schemas.microsoft.com/office/drawing/2014/main" id="{B39696CB-1C78-694B-87EE-538A22F4CA9E}"/>
                </a:ext>
              </a:extLst>
            </p:cNvPr>
            <p:cNvCxnSpPr>
              <a:cxnSpLocks/>
            </p:cNvCxnSpPr>
            <p:nvPr/>
          </p:nvCxnSpPr>
          <p:spPr>
            <a:xfrm>
              <a:off x="11088363" y="6074088"/>
              <a:ext cx="0" cy="29527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56E33926-7184-014D-8631-FE6B2AF8A429}"/>
                </a:ext>
              </a:extLst>
            </p:cNvPr>
            <p:cNvSpPr txBox="1"/>
            <p:nvPr/>
          </p:nvSpPr>
          <p:spPr>
            <a:xfrm>
              <a:off x="11115795" y="5971753"/>
              <a:ext cx="9612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 err="1">
                  <a:solidFill>
                    <a:schemeClr val="bg1"/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rPr>
                <a:t>MST.Lab</a:t>
              </a:r>
              <a:r>
                <a:rPr kumimoji="1" lang="en-US" altLang="zh-CN" sz="1200" dirty="0">
                  <a:solidFill>
                    <a:schemeClr val="bg1"/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rPr>
                <a:t> </a:t>
              </a:r>
            </a:p>
            <a:p>
              <a:pPr algn="ctr"/>
              <a:r>
                <a:rPr kumimoji="1" lang="en-US" altLang="zh-CN" sz="1200" dirty="0">
                  <a:solidFill>
                    <a:schemeClr val="bg1"/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rPr>
                <a:t>Web</a:t>
              </a:r>
              <a:r>
                <a:rPr kumimoji="1" lang="zh-CN" altLang="en-US" sz="1200" dirty="0">
                  <a:solidFill>
                    <a:schemeClr val="bg1"/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rPr>
                <a:t>安全组</a:t>
              </a: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70EE138A-9E61-9F48-860D-ABBC700ED88C}"/>
              </a:ext>
            </a:extLst>
          </p:cNvPr>
          <p:cNvSpPr txBox="1"/>
          <p:nvPr/>
        </p:nvSpPr>
        <p:spPr>
          <a:xfrm>
            <a:off x="2860367" y="3075057"/>
            <a:ext cx="6471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dirty="0"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Web</a:t>
            </a:r>
            <a:r>
              <a:rPr kumimoji="1" lang="zh-CN" altLang="en-US" sz="4000" dirty="0"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业务、</a:t>
            </a:r>
            <a:r>
              <a:rPr kumimoji="1" lang="zh-CN" altLang="en-US" sz="4000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应用逻辑？</a:t>
            </a:r>
            <a:endParaRPr kumimoji="1" lang="en-US" altLang="zh-CN" sz="4000"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63D13DF-543D-084B-BEC5-DF93F74E236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70295" y="5673782"/>
            <a:ext cx="2453778" cy="35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651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B000F2E-9BBF-2E41-8975-94C23516EE7E}"/>
              </a:ext>
            </a:extLst>
          </p:cNvPr>
          <p:cNvSpPr/>
          <p:nvPr/>
        </p:nvSpPr>
        <p:spPr>
          <a:xfrm>
            <a:off x="0" y="352426"/>
            <a:ext cx="2968332" cy="575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4DEF931-5BB0-124F-B940-C3C8D6B132B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6801" y="478524"/>
            <a:ext cx="2174729" cy="34122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CB316AC-5378-FA49-8301-1A990129C4EA}"/>
              </a:ext>
            </a:extLst>
          </p:cNvPr>
          <p:cNvSpPr/>
          <p:nvPr/>
        </p:nvSpPr>
        <p:spPr>
          <a:xfrm>
            <a:off x="9223668" y="5915026"/>
            <a:ext cx="2968332" cy="575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F4EDF57-5455-7E4D-B544-CBD68CABE666}"/>
              </a:ext>
            </a:extLst>
          </p:cNvPr>
          <p:cNvGrpSpPr/>
          <p:nvPr/>
        </p:nvGrpSpPr>
        <p:grpSpPr>
          <a:xfrm>
            <a:off x="9441202" y="5971757"/>
            <a:ext cx="2663311" cy="461665"/>
            <a:chOff x="9413770" y="5971753"/>
            <a:chExt cx="2663311" cy="461665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517C163C-17C6-FF4C-B7FE-EC23D1B7E6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13770" y="5990090"/>
              <a:ext cx="1521192" cy="424993"/>
            </a:xfrm>
            <a:prstGeom prst="rect">
              <a:avLst/>
            </a:prstGeom>
          </p:spPr>
        </p:pic>
        <p:cxnSp>
          <p:nvCxnSpPr>
            <p:cNvPr id="10" name="直线连接符 9">
              <a:extLst>
                <a:ext uri="{FF2B5EF4-FFF2-40B4-BE49-F238E27FC236}">
                  <a16:creationId xmlns:a16="http://schemas.microsoft.com/office/drawing/2014/main" id="{D0696615-F305-4142-8B51-71CB2A956DE7}"/>
                </a:ext>
              </a:extLst>
            </p:cNvPr>
            <p:cNvCxnSpPr>
              <a:cxnSpLocks/>
            </p:cNvCxnSpPr>
            <p:nvPr/>
          </p:nvCxnSpPr>
          <p:spPr>
            <a:xfrm>
              <a:off x="11061954" y="6067049"/>
              <a:ext cx="0" cy="29527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0B27783-95D2-B945-9C85-620D5B13403A}"/>
                </a:ext>
              </a:extLst>
            </p:cNvPr>
            <p:cNvSpPr txBox="1"/>
            <p:nvPr/>
          </p:nvSpPr>
          <p:spPr>
            <a:xfrm>
              <a:off x="11115795" y="5971753"/>
              <a:ext cx="9612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 err="1">
                  <a:solidFill>
                    <a:schemeClr val="bg1"/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rPr>
                <a:t>MST.Lab</a:t>
              </a:r>
              <a:r>
                <a:rPr kumimoji="1" lang="en-US" altLang="zh-CN" sz="1200" dirty="0">
                  <a:solidFill>
                    <a:schemeClr val="bg1"/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rPr>
                <a:t> </a:t>
              </a:r>
            </a:p>
            <a:p>
              <a:pPr algn="ctr"/>
              <a:r>
                <a:rPr kumimoji="1" lang="en-US" altLang="zh-CN" sz="1200" dirty="0">
                  <a:solidFill>
                    <a:schemeClr val="bg1"/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rPr>
                <a:t>Web</a:t>
              </a:r>
              <a:r>
                <a:rPr kumimoji="1" lang="zh-CN" altLang="en-US" sz="1200" dirty="0">
                  <a:solidFill>
                    <a:schemeClr val="bg1"/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rPr>
                <a:t>安全组</a:t>
              </a: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9C18DDFB-E448-1A44-BF3C-F5C9C8B34433}"/>
              </a:ext>
            </a:extLst>
          </p:cNvPr>
          <p:cNvSpPr txBox="1"/>
          <p:nvPr/>
        </p:nvSpPr>
        <p:spPr>
          <a:xfrm>
            <a:off x="4171002" y="1199604"/>
            <a:ext cx="384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业务逻辑</a:t>
            </a:r>
            <a:endParaRPr kumimoji="1" lang="en-US" altLang="zh-CN" sz="2800"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71D1E52C-2393-9246-AA36-3D0AB7B413C0}"/>
              </a:ext>
            </a:extLst>
          </p:cNvPr>
          <p:cNvGrpSpPr/>
          <p:nvPr/>
        </p:nvGrpSpPr>
        <p:grpSpPr>
          <a:xfrm>
            <a:off x="3181434" y="2554804"/>
            <a:ext cx="5829132" cy="2131944"/>
            <a:chOff x="3686715" y="2358861"/>
            <a:chExt cx="5829132" cy="2131944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BF66B279-71FD-4E4A-B3EA-D46CC6C07FDE}"/>
                </a:ext>
              </a:extLst>
            </p:cNvPr>
            <p:cNvSpPr txBox="1"/>
            <p:nvPr/>
          </p:nvSpPr>
          <p:spPr>
            <a:xfrm>
              <a:off x="3686715" y="2565917"/>
              <a:ext cx="1864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kumimoji="1" lang="zh-CN" altLang="en-US" dirty="0">
                  <a:latin typeface="Source Han Sans CN Normal" panose="020B0400000000000000" pitchFamily="34" charset="-128"/>
                  <a:ea typeface="Source Han Sans CN Normal" panose="020B0400000000000000" pitchFamily="34" charset="-128"/>
                </a:rPr>
                <a:t>业务设计不严谨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DF9F10B7-7333-5844-8C15-5692A8F2BD2D}"/>
                </a:ext>
              </a:extLst>
            </p:cNvPr>
            <p:cNvSpPr txBox="1"/>
            <p:nvPr/>
          </p:nvSpPr>
          <p:spPr>
            <a:xfrm>
              <a:off x="3689823" y="3925073"/>
              <a:ext cx="1864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kumimoji="1" lang="zh-CN" altLang="en-US" dirty="0">
                  <a:latin typeface="Source Han Sans CN Normal" panose="020B0400000000000000" pitchFamily="34" charset="-128"/>
                  <a:ea typeface="Source Han Sans CN Normal" panose="020B0400000000000000" pitchFamily="34" charset="-128"/>
                </a:rPr>
                <a:t>验证脆弱不合理</a:t>
              </a:r>
            </a:p>
          </p:txBody>
        </p:sp>
        <p:sp>
          <p:nvSpPr>
            <p:cNvPr id="11" name="左大括号 10">
              <a:extLst>
                <a:ext uri="{FF2B5EF4-FFF2-40B4-BE49-F238E27FC236}">
                  <a16:creationId xmlns:a16="http://schemas.microsoft.com/office/drawing/2014/main" id="{FB27BF55-BE52-3247-9E63-DB288BED4324}"/>
                </a:ext>
              </a:extLst>
            </p:cNvPr>
            <p:cNvSpPr/>
            <p:nvPr/>
          </p:nvSpPr>
          <p:spPr>
            <a:xfrm>
              <a:off x="5620064" y="2369517"/>
              <a:ext cx="149291" cy="762132"/>
            </a:xfrm>
            <a:prstGeom prst="leftBrac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左大括号 15">
              <a:extLst>
                <a:ext uri="{FF2B5EF4-FFF2-40B4-BE49-F238E27FC236}">
                  <a16:creationId xmlns:a16="http://schemas.microsoft.com/office/drawing/2014/main" id="{901F7783-5F99-4A44-8098-002B58A9884F}"/>
                </a:ext>
              </a:extLst>
            </p:cNvPr>
            <p:cNvSpPr/>
            <p:nvPr/>
          </p:nvSpPr>
          <p:spPr>
            <a:xfrm>
              <a:off x="5620063" y="3728673"/>
              <a:ext cx="149291" cy="762132"/>
            </a:xfrm>
            <a:prstGeom prst="leftBrac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91CE4950-3833-2444-B0C4-67B69CF865B2}"/>
                </a:ext>
              </a:extLst>
            </p:cNvPr>
            <p:cNvSpPr txBox="1"/>
            <p:nvPr/>
          </p:nvSpPr>
          <p:spPr>
            <a:xfrm>
              <a:off x="5837779" y="2358861"/>
              <a:ext cx="2773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kumimoji="1" lang="zh-CN" altLang="en-US" sz="1600" dirty="0">
                  <a:latin typeface="Source Han Sans CN Normal" panose="020B0400000000000000" pitchFamily="34" charset="-128"/>
                  <a:ea typeface="Source Han Sans CN Normal" panose="020B0400000000000000" pitchFamily="34" charset="-128"/>
                </a:rPr>
                <a:t>活动：注册就送</a:t>
              </a:r>
              <a:r>
                <a:rPr kumimoji="1" lang="en-US" altLang="zh-CN" sz="1600" dirty="0">
                  <a:latin typeface="Source Han Sans CN Normal" panose="020B0400000000000000" pitchFamily="34" charset="-128"/>
                  <a:ea typeface="Source Han Sans CN Normal" panose="020B0400000000000000" pitchFamily="34" charset="-128"/>
                </a:rPr>
                <a:t>XXX</a:t>
              </a:r>
              <a:r>
                <a:rPr kumimoji="1" lang="zh-CN" altLang="en-US" sz="1600" dirty="0">
                  <a:latin typeface="Source Han Sans CN Normal" panose="020B0400000000000000" pitchFamily="34" charset="-128"/>
                  <a:ea typeface="Source Han Sans CN Normal" panose="020B0400000000000000" pitchFamily="34" charset="-128"/>
                </a:rPr>
                <a:t>元优惠券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FC689B5C-0904-6F48-91AD-636354E09E66}"/>
                </a:ext>
              </a:extLst>
            </p:cNvPr>
            <p:cNvSpPr txBox="1"/>
            <p:nvPr/>
          </p:nvSpPr>
          <p:spPr>
            <a:xfrm>
              <a:off x="5837779" y="3940462"/>
              <a:ext cx="36780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kumimoji="1" lang="zh-CN" altLang="en-US" sz="1600" dirty="0">
                  <a:latin typeface="Source Han Sans CN Normal" panose="020B0400000000000000" pitchFamily="34" charset="-128"/>
                  <a:ea typeface="Source Han Sans CN Normal" panose="020B0400000000000000" pitchFamily="34" charset="-128"/>
                </a:rPr>
                <a:t>某交易所进行一级认证即送</a:t>
              </a:r>
              <a:r>
                <a:rPr kumimoji="1" lang="en-US" altLang="zh-CN" sz="1600" dirty="0">
                  <a:latin typeface="Source Han Sans CN Normal" panose="020B0400000000000000" pitchFamily="34" charset="-128"/>
                  <a:ea typeface="Source Han Sans CN Normal" panose="020B0400000000000000" pitchFamily="34" charset="-128"/>
                </a:rPr>
                <a:t>XXX</a:t>
              </a:r>
              <a:r>
                <a:rPr kumimoji="1" lang="zh-CN" altLang="en-US" sz="1600" dirty="0">
                  <a:latin typeface="Source Han Sans CN Normal" panose="020B0400000000000000" pitchFamily="34" charset="-128"/>
                  <a:ea typeface="Source Han Sans CN Normal" panose="020B0400000000000000" pitchFamily="34" charset="-128"/>
                </a:rPr>
                <a:t>分叉币</a:t>
              </a:r>
              <a:endParaRPr kumimoji="1" lang="en-US" altLang="zh-CN" sz="1600" dirty="0">
                <a:latin typeface="Source Han Sans CN Normal" panose="020B0400000000000000" pitchFamily="34" charset="-128"/>
                <a:ea typeface="Source Han Sans CN Normal" panose="020B0400000000000000" pitchFamily="34" charset="-128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B514F965-73F9-A741-92E6-9CB97F1EB9BF}"/>
                </a:ext>
              </a:extLst>
            </p:cNvPr>
            <p:cNvSpPr txBox="1"/>
            <p:nvPr/>
          </p:nvSpPr>
          <p:spPr>
            <a:xfrm>
              <a:off x="5837779" y="2806958"/>
              <a:ext cx="2773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kumimoji="1" lang="zh-CN" altLang="en-US" sz="1600" dirty="0">
                  <a:latin typeface="Source Han Sans CN Normal" panose="020B0400000000000000" pitchFamily="34" charset="-128"/>
                  <a:ea typeface="Source Han Sans CN Normal" panose="020B0400000000000000" pitchFamily="34" charset="-128"/>
                </a:rPr>
                <a:t>啦</a:t>
              </a:r>
              <a:r>
                <a:rPr kumimoji="1" lang="en-US" altLang="zh-CN" sz="1600" dirty="0">
                  <a:latin typeface="Source Han Sans CN Normal" panose="020B0400000000000000" pitchFamily="34" charset="-128"/>
                  <a:ea typeface="Source Han Sans CN Normal" panose="020B0400000000000000" pitchFamily="34" charset="-128"/>
                </a:rPr>
                <a:t>xxx</a:t>
              </a:r>
              <a:r>
                <a:rPr kumimoji="1" lang="zh-CN" altLang="en-US" sz="1600" dirty="0">
                  <a:latin typeface="Source Han Sans CN Normal" panose="020B0400000000000000" pitchFamily="34" charset="-128"/>
                  <a:ea typeface="Source Han Sans CN Normal" panose="020B0400000000000000" pitchFamily="34" charset="-128"/>
                </a:rPr>
                <a:t>人数充值满</a:t>
              </a:r>
              <a:r>
                <a:rPr kumimoji="1" lang="en-US" altLang="zh-CN" sz="1600" dirty="0">
                  <a:latin typeface="Source Han Sans CN Normal" panose="020B0400000000000000" pitchFamily="34" charset="-128"/>
                  <a:ea typeface="Source Han Sans CN Normal" panose="020B0400000000000000" pitchFamily="34" charset="-128"/>
                </a:rPr>
                <a:t>xxx</a:t>
              </a:r>
              <a:r>
                <a:rPr kumimoji="1" lang="zh-CN" altLang="en-US" sz="1600" dirty="0">
                  <a:latin typeface="Source Han Sans CN Normal" panose="020B0400000000000000" pitchFamily="34" charset="-128"/>
                  <a:ea typeface="Source Han Sans CN Normal" panose="020B0400000000000000" pitchFamily="34" charset="-128"/>
                </a:rPr>
                <a:t>返现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7253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B000F2E-9BBF-2E41-8975-94C23516EE7E}"/>
              </a:ext>
            </a:extLst>
          </p:cNvPr>
          <p:cNvSpPr/>
          <p:nvPr/>
        </p:nvSpPr>
        <p:spPr>
          <a:xfrm>
            <a:off x="0" y="352426"/>
            <a:ext cx="2968332" cy="575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4DEF931-5BB0-124F-B940-C3C8D6B132B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6801" y="478524"/>
            <a:ext cx="2174729" cy="34122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CB316AC-5378-FA49-8301-1A990129C4EA}"/>
              </a:ext>
            </a:extLst>
          </p:cNvPr>
          <p:cNvSpPr/>
          <p:nvPr/>
        </p:nvSpPr>
        <p:spPr>
          <a:xfrm>
            <a:off x="9223668" y="5915026"/>
            <a:ext cx="2968332" cy="575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F4EDF57-5455-7E4D-B544-CBD68CABE666}"/>
              </a:ext>
            </a:extLst>
          </p:cNvPr>
          <p:cNvGrpSpPr/>
          <p:nvPr/>
        </p:nvGrpSpPr>
        <p:grpSpPr>
          <a:xfrm>
            <a:off x="9441202" y="5971757"/>
            <a:ext cx="2663311" cy="461665"/>
            <a:chOff x="9413770" y="5971753"/>
            <a:chExt cx="2663311" cy="461665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517C163C-17C6-FF4C-B7FE-EC23D1B7E6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13770" y="5990090"/>
              <a:ext cx="1521192" cy="424993"/>
            </a:xfrm>
            <a:prstGeom prst="rect">
              <a:avLst/>
            </a:prstGeom>
          </p:spPr>
        </p:pic>
        <p:cxnSp>
          <p:nvCxnSpPr>
            <p:cNvPr id="10" name="直线连接符 9">
              <a:extLst>
                <a:ext uri="{FF2B5EF4-FFF2-40B4-BE49-F238E27FC236}">
                  <a16:creationId xmlns:a16="http://schemas.microsoft.com/office/drawing/2014/main" id="{D0696615-F305-4142-8B51-71CB2A956DE7}"/>
                </a:ext>
              </a:extLst>
            </p:cNvPr>
            <p:cNvCxnSpPr>
              <a:cxnSpLocks/>
            </p:cNvCxnSpPr>
            <p:nvPr/>
          </p:nvCxnSpPr>
          <p:spPr>
            <a:xfrm>
              <a:off x="11061954" y="6067049"/>
              <a:ext cx="0" cy="29527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0B27783-95D2-B945-9C85-620D5B13403A}"/>
                </a:ext>
              </a:extLst>
            </p:cNvPr>
            <p:cNvSpPr txBox="1"/>
            <p:nvPr/>
          </p:nvSpPr>
          <p:spPr>
            <a:xfrm>
              <a:off x="11115795" y="5971753"/>
              <a:ext cx="9612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 err="1">
                  <a:solidFill>
                    <a:schemeClr val="bg1"/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rPr>
                <a:t>MST.Lab</a:t>
              </a:r>
              <a:r>
                <a:rPr kumimoji="1" lang="en-US" altLang="zh-CN" sz="1200" dirty="0">
                  <a:solidFill>
                    <a:schemeClr val="bg1"/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rPr>
                <a:t> </a:t>
              </a:r>
            </a:p>
            <a:p>
              <a:pPr algn="ctr"/>
              <a:r>
                <a:rPr kumimoji="1" lang="en-US" altLang="zh-CN" sz="1200" dirty="0">
                  <a:solidFill>
                    <a:schemeClr val="bg1"/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rPr>
                <a:t>Web</a:t>
              </a:r>
              <a:r>
                <a:rPr kumimoji="1" lang="zh-CN" altLang="en-US" sz="1200" dirty="0">
                  <a:solidFill>
                    <a:schemeClr val="bg1"/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rPr>
                <a:t>安全组</a:t>
              </a: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9C18DDFB-E448-1A44-BF3C-F5C9C8B34433}"/>
              </a:ext>
            </a:extLst>
          </p:cNvPr>
          <p:cNvSpPr txBox="1"/>
          <p:nvPr/>
        </p:nvSpPr>
        <p:spPr>
          <a:xfrm>
            <a:off x="4171002" y="1199604"/>
            <a:ext cx="384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应用逻辑</a:t>
            </a:r>
            <a:endParaRPr kumimoji="1" lang="en-US" altLang="zh-CN" sz="2800"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B59497-CF03-B047-A97E-FFF466E4ECDA}"/>
              </a:ext>
            </a:extLst>
          </p:cNvPr>
          <p:cNvSpPr txBox="1"/>
          <p:nvPr/>
        </p:nvSpPr>
        <p:spPr>
          <a:xfrm>
            <a:off x="3219059" y="2578168"/>
            <a:ext cx="15675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注册</a:t>
            </a:r>
            <a:endParaRPr kumimoji="1" lang="en-US" altLang="zh-CN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  <a:p>
            <a:pPr algn="ctr"/>
            <a:endParaRPr kumimoji="1" lang="en-US" altLang="zh-CN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  <a:p>
            <a:pPr algn="ctr"/>
            <a:r>
              <a:rPr kumimoji="1" lang="zh-CN" altLang="en-US" dirty="0"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登录</a:t>
            </a:r>
            <a:endParaRPr kumimoji="1" lang="en-US" altLang="zh-CN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  <a:p>
            <a:pPr algn="ctr"/>
            <a:endParaRPr kumimoji="1" lang="en-US" altLang="zh-CN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  <a:p>
            <a:pPr algn="ctr"/>
            <a:r>
              <a:rPr kumimoji="1" lang="zh-CN" altLang="en-US" dirty="0"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忘记密码</a:t>
            </a:r>
            <a:endParaRPr kumimoji="1" lang="en-US" altLang="zh-CN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  <a:p>
            <a:pPr algn="ctr"/>
            <a:endParaRPr kumimoji="1" lang="en-US" altLang="zh-CN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  <a:p>
            <a:pPr algn="ctr"/>
            <a:r>
              <a:rPr kumimoji="1" lang="zh-CN" altLang="en-US" dirty="0"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个人相关业务</a:t>
            </a:r>
            <a:endParaRPr kumimoji="1" lang="en-US" altLang="zh-CN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  <p:sp>
        <p:nvSpPr>
          <p:cNvPr id="20" name="左大括号 19">
            <a:extLst>
              <a:ext uri="{FF2B5EF4-FFF2-40B4-BE49-F238E27FC236}">
                <a16:creationId xmlns:a16="http://schemas.microsoft.com/office/drawing/2014/main" id="{DD9DB223-8EF0-544F-BEC5-DDFF95DE3541}"/>
              </a:ext>
            </a:extLst>
          </p:cNvPr>
          <p:cNvSpPr/>
          <p:nvPr/>
        </p:nvSpPr>
        <p:spPr>
          <a:xfrm>
            <a:off x="5222031" y="2578169"/>
            <a:ext cx="149291" cy="2031324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906D3C1-9A67-0046-BA72-8991309C3D27}"/>
              </a:ext>
            </a:extLst>
          </p:cNvPr>
          <p:cNvSpPr txBox="1"/>
          <p:nvPr/>
        </p:nvSpPr>
        <p:spPr>
          <a:xfrm>
            <a:off x="5806749" y="2809000"/>
            <a:ext cx="39114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任意注册、登录、密码找回</a:t>
            </a:r>
            <a:r>
              <a:rPr kumimoji="1" lang="en-US" altLang="zh-CN" sz="1600" dirty="0"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..</a:t>
            </a:r>
          </a:p>
          <a:p>
            <a:pPr algn="ctr"/>
            <a:r>
              <a:rPr kumimoji="1" lang="zh-CN" altLang="en-US" sz="1600" dirty="0"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（验证码缺陷、越权、加密脆弱、前端校验绕过、处理流程缺陷</a:t>
            </a:r>
            <a:r>
              <a:rPr kumimoji="1" lang="en-US" altLang="zh-CN" sz="1600" dirty="0"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…</a:t>
            </a:r>
            <a:r>
              <a:rPr kumimoji="1" lang="zh-CN" altLang="en-US" sz="1600" dirty="0"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）</a:t>
            </a:r>
            <a:endParaRPr kumimoji="1" lang="en-US" altLang="zh-CN" sz="1600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  <a:p>
            <a:pPr algn="ctr"/>
            <a:endParaRPr kumimoji="1" lang="en-US" altLang="zh-CN" sz="1600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  <a:p>
            <a:pPr algn="ctr"/>
            <a:r>
              <a:rPr kumimoji="1" lang="zh-CN" altLang="en-US" sz="1600" dirty="0"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个人相关业务</a:t>
            </a:r>
            <a:endParaRPr kumimoji="1" lang="en-US" altLang="zh-CN" sz="1600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  <a:p>
            <a:pPr algn="ctr"/>
            <a:r>
              <a:rPr kumimoji="1" lang="zh-CN" altLang="en-US" sz="1600" dirty="0"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（越权删除、修改、获取；支付逻辑</a:t>
            </a:r>
            <a:r>
              <a:rPr kumimoji="1" lang="en-US" altLang="zh-CN" sz="1600" dirty="0"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…</a:t>
            </a:r>
            <a:r>
              <a:rPr kumimoji="1" lang="zh-CN" altLang="en-US" sz="1600" dirty="0">
                <a:latin typeface="Source Han Sans CN Normal" panose="020B0400000000000000" pitchFamily="34" charset="-128"/>
                <a:ea typeface="Source Han Sans CN Normal" panose="020B0400000000000000" pitchFamily="34" charset="-128"/>
              </a:rPr>
              <a:t>）</a:t>
            </a:r>
            <a:endParaRPr kumimoji="1" lang="en-US" altLang="zh-CN" sz="1600" dirty="0">
              <a:latin typeface="Source Han Sans CN Normal" panose="020B0400000000000000" pitchFamily="34" charset="-128"/>
              <a:ea typeface="Source Han Sans CN Normal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4601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A9B8CBA-78C1-3549-BC8E-ABDB5A2DFA9F}"/>
              </a:ext>
            </a:extLst>
          </p:cNvPr>
          <p:cNvSpPr/>
          <p:nvPr/>
        </p:nvSpPr>
        <p:spPr>
          <a:xfrm>
            <a:off x="0" y="0"/>
            <a:ext cx="6099142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B95C8BE-D8B4-EE44-9012-A627935BBAB6}"/>
              </a:ext>
            </a:extLst>
          </p:cNvPr>
          <p:cNvSpPr txBox="1"/>
          <p:nvPr/>
        </p:nvSpPr>
        <p:spPr>
          <a:xfrm>
            <a:off x="3482340" y="715023"/>
            <a:ext cx="52273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6600" dirty="0">
                <a:solidFill>
                  <a:schemeClr val="bg1"/>
                </a:solidFill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Part </a:t>
            </a:r>
            <a:r>
              <a:rPr kumimoji="1" lang="en-US" altLang="zh-CN" sz="6600" dirty="0">
                <a:latin typeface="Yuppy SC" panose="020F0603040207020204" pitchFamily="34" charset="-122"/>
                <a:ea typeface="Yuppy SC" panose="020F0603040207020204" pitchFamily="34" charset="-122"/>
                <a:cs typeface="Yuppy SC" panose="020F0603040207020204" pitchFamily="34" charset="-122"/>
              </a:rPr>
              <a:t>Two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7AF5C26A-7E3B-8E4A-A622-FAF50F6E2EB6}"/>
              </a:ext>
            </a:extLst>
          </p:cNvPr>
          <p:cNvGrpSpPr/>
          <p:nvPr/>
        </p:nvGrpSpPr>
        <p:grpSpPr>
          <a:xfrm>
            <a:off x="1717915" y="5571447"/>
            <a:ext cx="2663311" cy="461665"/>
            <a:chOff x="9413770" y="5971753"/>
            <a:chExt cx="2663311" cy="461665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1A34F31A-1AFE-214A-A391-E5F095F3C8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13770" y="5990090"/>
              <a:ext cx="1521192" cy="424993"/>
            </a:xfrm>
            <a:prstGeom prst="rect">
              <a:avLst/>
            </a:prstGeom>
          </p:spPr>
        </p:pic>
        <p:cxnSp>
          <p:nvCxnSpPr>
            <p:cNvPr id="9" name="直线连接符 8">
              <a:extLst>
                <a:ext uri="{FF2B5EF4-FFF2-40B4-BE49-F238E27FC236}">
                  <a16:creationId xmlns:a16="http://schemas.microsoft.com/office/drawing/2014/main" id="{B39696CB-1C78-694B-87EE-538A22F4CA9E}"/>
                </a:ext>
              </a:extLst>
            </p:cNvPr>
            <p:cNvCxnSpPr>
              <a:cxnSpLocks/>
            </p:cNvCxnSpPr>
            <p:nvPr/>
          </p:nvCxnSpPr>
          <p:spPr>
            <a:xfrm>
              <a:off x="11088363" y="6074088"/>
              <a:ext cx="0" cy="29527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56E33926-7184-014D-8631-FE6B2AF8A429}"/>
                </a:ext>
              </a:extLst>
            </p:cNvPr>
            <p:cNvSpPr txBox="1"/>
            <p:nvPr/>
          </p:nvSpPr>
          <p:spPr>
            <a:xfrm>
              <a:off x="11115795" y="5971753"/>
              <a:ext cx="9612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 err="1">
                  <a:solidFill>
                    <a:schemeClr val="bg1"/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rPr>
                <a:t>MST.Lab</a:t>
              </a:r>
              <a:r>
                <a:rPr kumimoji="1" lang="en-US" altLang="zh-CN" sz="1200" dirty="0">
                  <a:solidFill>
                    <a:schemeClr val="bg1"/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rPr>
                <a:t> </a:t>
              </a:r>
            </a:p>
            <a:p>
              <a:pPr algn="ctr"/>
              <a:r>
                <a:rPr kumimoji="1" lang="en-US" altLang="zh-CN" sz="1200" dirty="0">
                  <a:solidFill>
                    <a:schemeClr val="bg1"/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rPr>
                <a:t>Web</a:t>
              </a:r>
              <a:r>
                <a:rPr kumimoji="1" lang="zh-CN" altLang="en-US" sz="1200" dirty="0">
                  <a:solidFill>
                    <a:schemeClr val="bg1"/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rPr>
                <a:t>安全组</a:t>
              </a: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70EE138A-9E61-9F48-860D-ABBC700ED88C}"/>
              </a:ext>
            </a:extLst>
          </p:cNvPr>
          <p:cNvSpPr txBox="1"/>
          <p:nvPr/>
        </p:nvSpPr>
        <p:spPr>
          <a:xfrm>
            <a:off x="2860367" y="3075057"/>
            <a:ext cx="6471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细说常见应</a:t>
            </a:r>
            <a:r>
              <a:rPr kumimoji="1" lang="zh-CN" altLang="en-US" sz="4000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用逻辑漏洞</a:t>
            </a:r>
            <a:endParaRPr kumimoji="1" lang="en-US" altLang="zh-CN" sz="4000"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63D13DF-543D-084B-BEC5-DF93F74E236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70295" y="5673782"/>
            <a:ext cx="2453778" cy="35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447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B000F2E-9BBF-2E41-8975-94C23516EE7E}"/>
              </a:ext>
            </a:extLst>
          </p:cNvPr>
          <p:cNvSpPr/>
          <p:nvPr/>
        </p:nvSpPr>
        <p:spPr>
          <a:xfrm>
            <a:off x="0" y="352426"/>
            <a:ext cx="2968332" cy="575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4DEF931-5BB0-124F-B940-C3C8D6B132B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6801" y="478524"/>
            <a:ext cx="2174729" cy="34122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CB316AC-5378-FA49-8301-1A990129C4EA}"/>
              </a:ext>
            </a:extLst>
          </p:cNvPr>
          <p:cNvSpPr/>
          <p:nvPr/>
        </p:nvSpPr>
        <p:spPr>
          <a:xfrm>
            <a:off x="9223668" y="5915026"/>
            <a:ext cx="2968332" cy="575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F4EDF57-5455-7E4D-B544-CBD68CABE666}"/>
              </a:ext>
            </a:extLst>
          </p:cNvPr>
          <p:cNvGrpSpPr/>
          <p:nvPr/>
        </p:nvGrpSpPr>
        <p:grpSpPr>
          <a:xfrm>
            <a:off x="9441202" y="5971757"/>
            <a:ext cx="2663311" cy="461665"/>
            <a:chOff x="9413770" y="5971753"/>
            <a:chExt cx="2663311" cy="461665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517C163C-17C6-FF4C-B7FE-EC23D1B7E6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13770" y="5990090"/>
              <a:ext cx="1521192" cy="424993"/>
            </a:xfrm>
            <a:prstGeom prst="rect">
              <a:avLst/>
            </a:prstGeom>
          </p:spPr>
        </p:pic>
        <p:cxnSp>
          <p:nvCxnSpPr>
            <p:cNvPr id="10" name="直线连接符 9">
              <a:extLst>
                <a:ext uri="{FF2B5EF4-FFF2-40B4-BE49-F238E27FC236}">
                  <a16:creationId xmlns:a16="http://schemas.microsoft.com/office/drawing/2014/main" id="{D0696615-F305-4142-8B51-71CB2A956DE7}"/>
                </a:ext>
              </a:extLst>
            </p:cNvPr>
            <p:cNvCxnSpPr>
              <a:cxnSpLocks/>
            </p:cNvCxnSpPr>
            <p:nvPr/>
          </p:nvCxnSpPr>
          <p:spPr>
            <a:xfrm>
              <a:off x="11061954" y="6067049"/>
              <a:ext cx="0" cy="29527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0B27783-95D2-B945-9C85-620D5B13403A}"/>
                </a:ext>
              </a:extLst>
            </p:cNvPr>
            <p:cNvSpPr txBox="1"/>
            <p:nvPr/>
          </p:nvSpPr>
          <p:spPr>
            <a:xfrm>
              <a:off x="11115795" y="5971753"/>
              <a:ext cx="9612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 err="1">
                  <a:solidFill>
                    <a:schemeClr val="bg1"/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rPr>
                <a:t>MST.Lab</a:t>
              </a:r>
              <a:r>
                <a:rPr kumimoji="1" lang="en-US" altLang="zh-CN" sz="1200" dirty="0">
                  <a:solidFill>
                    <a:schemeClr val="bg1"/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rPr>
                <a:t> </a:t>
              </a:r>
            </a:p>
            <a:p>
              <a:pPr algn="ctr"/>
              <a:r>
                <a:rPr kumimoji="1" lang="en-US" altLang="zh-CN" sz="1200" dirty="0">
                  <a:solidFill>
                    <a:schemeClr val="bg1"/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rPr>
                <a:t>Web</a:t>
              </a:r>
              <a:r>
                <a:rPr kumimoji="1" lang="zh-CN" altLang="en-US" sz="1200" dirty="0">
                  <a:solidFill>
                    <a:schemeClr val="bg1"/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rPr>
                <a:t>安全组</a:t>
              </a: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9C18DDFB-E448-1A44-BF3C-F5C9C8B34433}"/>
              </a:ext>
            </a:extLst>
          </p:cNvPr>
          <p:cNvSpPr txBox="1"/>
          <p:nvPr/>
        </p:nvSpPr>
        <p:spPr>
          <a:xfrm>
            <a:off x="4171002" y="1199604"/>
            <a:ext cx="384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验证码缺陷</a:t>
            </a:r>
            <a:r>
              <a:rPr kumimoji="1" lang="en-US" altLang="zh-CN" sz="2800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-</a:t>
            </a:r>
            <a:r>
              <a:rPr kumimoji="1" lang="zh-CN" altLang="en-US" sz="2800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接收类</a:t>
            </a:r>
            <a:endParaRPr kumimoji="1" lang="en-US" altLang="zh-CN" sz="2800"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0DCB4B4-A8B4-7C4B-9084-78CA00E9F686}"/>
              </a:ext>
            </a:extLst>
          </p:cNvPr>
          <p:cNvSpPr txBox="1"/>
          <p:nvPr/>
        </p:nvSpPr>
        <p:spPr>
          <a:xfrm>
            <a:off x="682672" y="2733261"/>
            <a:ext cx="213010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000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暴力猜测</a:t>
            </a:r>
            <a:endParaRPr kumimoji="1" lang="en-US" altLang="zh-CN" sz="2000"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  <a:p>
            <a:pPr algn="ctr"/>
            <a:endParaRPr kumimoji="1" lang="en-US" altLang="zh-CN" sz="2000"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  <a:p>
            <a:pPr algn="ctr"/>
            <a:endParaRPr kumimoji="1" lang="en-US" altLang="zh-CN" sz="2000"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  <a:p>
            <a:pPr algn="ctr"/>
            <a:r>
              <a:rPr kumimoji="1" lang="zh-CN" altLang="en-US" sz="2000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验证码复用</a:t>
            </a:r>
            <a:endParaRPr kumimoji="1" lang="en-US" altLang="zh-CN" sz="2000"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  <a:p>
            <a:pPr algn="ctr"/>
            <a:endParaRPr kumimoji="1" lang="en-US" altLang="zh-CN" sz="2000"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  <a:p>
            <a:pPr algn="ctr"/>
            <a:endParaRPr kumimoji="1" lang="en-US" altLang="zh-CN" sz="2000"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  <a:p>
            <a:pPr algn="ctr"/>
            <a:r>
              <a:rPr kumimoji="1" lang="zh-CN" altLang="en-US" sz="2000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验证码回显</a:t>
            </a:r>
            <a:endParaRPr kumimoji="1" lang="en-US" altLang="zh-CN" sz="2000"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B8D8247F-63CC-E94D-B206-00960F823FD7}"/>
              </a:ext>
            </a:extLst>
          </p:cNvPr>
          <p:cNvGrpSpPr/>
          <p:nvPr/>
        </p:nvGrpSpPr>
        <p:grpSpPr>
          <a:xfrm>
            <a:off x="3356389" y="2834549"/>
            <a:ext cx="6986932" cy="2044191"/>
            <a:chOff x="3051589" y="1922680"/>
            <a:chExt cx="6986932" cy="2044191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8D420D58-2196-7145-BDD5-597F8C96FB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32882" y="1922680"/>
              <a:ext cx="3705639" cy="2044191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DA61916C-3800-CB40-985F-4C878E9CAD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51589" y="2277993"/>
              <a:ext cx="2812498" cy="1333566"/>
            </a:xfrm>
            <a:prstGeom prst="rect">
              <a:avLst/>
            </a:prstGeom>
          </p:spPr>
        </p:pic>
      </p:grpSp>
      <p:pic>
        <p:nvPicPr>
          <p:cNvPr id="15" name="图片 14">
            <a:extLst>
              <a:ext uri="{FF2B5EF4-FFF2-40B4-BE49-F238E27FC236}">
                <a16:creationId xmlns:a16="http://schemas.microsoft.com/office/drawing/2014/main" id="{8FBB940B-DEC9-B547-97AD-CC2894F413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97036" y="2738148"/>
            <a:ext cx="2812498" cy="232369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654F0E0-F4FF-ED4A-A68C-EC178DA97E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47349" y="3477524"/>
            <a:ext cx="6354449" cy="72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39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B000F2E-9BBF-2E41-8975-94C23516EE7E}"/>
              </a:ext>
            </a:extLst>
          </p:cNvPr>
          <p:cNvSpPr/>
          <p:nvPr/>
        </p:nvSpPr>
        <p:spPr>
          <a:xfrm>
            <a:off x="0" y="352426"/>
            <a:ext cx="2968332" cy="575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4DEF931-5BB0-124F-B940-C3C8D6B132B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6801" y="478524"/>
            <a:ext cx="2174729" cy="34122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CB316AC-5378-FA49-8301-1A990129C4EA}"/>
              </a:ext>
            </a:extLst>
          </p:cNvPr>
          <p:cNvSpPr/>
          <p:nvPr/>
        </p:nvSpPr>
        <p:spPr>
          <a:xfrm>
            <a:off x="9223668" y="5915026"/>
            <a:ext cx="2968332" cy="575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F4EDF57-5455-7E4D-B544-CBD68CABE666}"/>
              </a:ext>
            </a:extLst>
          </p:cNvPr>
          <p:cNvGrpSpPr/>
          <p:nvPr/>
        </p:nvGrpSpPr>
        <p:grpSpPr>
          <a:xfrm>
            <a:off x="9441202" y="5971757"/>
            <a:ext cx="2663311" cy="461665"/>
            <a:chOff x="9413770" y="5971753"/>
            <a:chExt cx="2663311" cy="461665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517C163C-17C6-FF4C-B7FE-EC23D1B7E6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13770" y="5990090"/>
              <a:ext cx="1521192" cy="424993"/>
            </a:xfrm>
            <a:prstGeom prst="rect">
              <a:avLst/>
            </a:prstGeom>
          </p:spPr>
        </p:pic>
        <p:cxnSp>
          <p:nvCxnSpPr>
            <p:cNvPr id="10" name="直线连接符 9">
              <a:extLst>
                <a:ext uri="{FF2B5EF4-FFF2-40B4-BE49-F238E27FC236}">
                  <a16:creationId xmlns:a16="http://schemas.microsoft.com/office/drawing/2014/main" id="{D0696615-F305-4142-8B51-71CB2A956DE7}"/>
                </a:ext>
              </a:extLst>
            </p:cNvPr>
            <p:cNvCxnSpPr>
              <a:cxnSpLocks/>
            </p:cNvCxnSpPr>
            <p:nvPr/>
          </p:nvCxnSpPr>
          <p:spPr>
            <a:xfrm>
              <a:off x="11061954" y="6067049"/>
              <a:ext cx="0" cy="29527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0B27783-95D2-B945-9C85-620D5B13403A}"/>
                </a:ext>
              </a:extLst>
            </p:cNvPr>
            <p:cNvSpPr txBox="1"/>
            <p:nvPr/>
          </p:nvSpPr>
          <p:spPr>
            <a:xfrm>
              <a:off x="11115795" y="5971753"/>
              <a:ext cx="9612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 err="1">
                  <a:solidFill>
                    <a:schemeClr val="bg1"/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rPr>
                <a:t>MST.Lab</a:t>
              </a:r>
              <a:r>
                <a:rPr kumimoji="1" lang="en-US" altLang="zh-CN" sz="1200" dirty="0">
                  <a:solidFill>
                    <a:schemeClr val="bg1"/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rPr>
                <a:t> </a:t>
              </a:r>
            </a:p>
            <a:p>
              <a:pPr algn="ctr"/>
              <a:r>
                <a:rPr kumimoji="1" lang="en-US" altLang="zh-CN" sz="1200" dirty="0">
                  <a:solidFill>
                    <a:schemeClr val="bg1"/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rPr>
                <a:t>Web</a:t>
              </a:r>
              <a:r>
                <a:rPr kumimoji="1" lang="zh-CN" altLang="en-US" sz="1200" dirty="0">
                  <a:solidFill>
                    <a:schemeClr val="bg1"/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rPr>
                <a:t>安全组</a:t>
              </a: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9C18DDFB-E448-1A44-BF3C-F5C9C8B34433}"/>
              </a:ext>
            </a:extLst>
          </p:cNvPr>
          <p:cNvSpPr txBox="1"/>
          <p:nvPr/>
        </p:nvSpPr>
        <p:spPr>
          <a:xfrm>
            <a:off x="4171002" y="1199604"/>
            <a:ext cx="384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验证码缺陷</a:t>
            </a:r>
            <a:r>
              <a:rPr kumimoji="1" lang="en-US" altLang="zh-CN" sz="2800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-</a:t>
            </a:r>
            <a:r>
              <a:rPr kumimoji="1" lang="zh-CN" altLang="en-US" sz="2800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接收类</a:t>
            </a:r>
            <a:endParaRPr kumimoji="1" lang="en-US" altLang="zh-CN" sz="2800"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BDCB84B-D9A2-7542-B0CC-CB1AF731A3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7508" y="1977434"/>
            <a:ext cx="5041900" cy="1498600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B7AF6FA1-28DF-1848-B105-DF36D52022DB}"/>
              </a:ext>
            </a:extLst>
          </p:cNvPr>
          <p:cNvSpPr/>
          <p:nvPr/>
        </p:nvSpPr>
        <p:spPr>
          <a:xfrm>
            <a:off x="4646667" y="3730646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三次密码错误即提示登录频繁</a:t>
            </a:r>
          </a:p>
        </p:txBody>
      </p:sp>
      <p:pic>
        <p:nvPicPr>
          <p:cNvPr id="1026" name="Picture 2" descr="image.png">
            <a:extLst>
              <a:ext uri="{FF2B5EF4-FFF2-40B4-BE49-F238E27FC236}">
                <a16:creationId xmlns:a16="http://schemas.microsoft.com/office/drawing/2014/main" id="{916A77B2-A7F3-8842-A47C-1E488AE23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621" y="4354589"/>
            <a:ext cx="2973575" cy="1307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D7177090-4672-CA40-A5E7-E06669134AE6}"/>
              </a:ext>
            </a:extLst>
          </p:cNvPr>
          <p:cNvSpPr/>
          <p:nvPr/>
        </p:nvSpPr>
        <p:spPr>
          <a:xfrm>
            <a:off x="6320607" y="2126570"/>
            <a:ext cx="3881191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POST /</a:t>
            </a:r>
            <a:r>
              <a:rPr lang="en-US" altLang="zh-CN" dirty="0" err="1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login.do</a:t>
            </a:r>
            <a:r>
              <a:rPr lang="en-US" altLang="zh-CN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 HTTP/1.1</a:t>
            </a:r>
          </a:p>
          <a:p>
            <a:r>
              <a:rPr lang="en-US" altLang="zh-CN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…[HTTP Headers]</a:t>
            </a:r>
          </a:p>
          <a:p>
            <a:endParaRPr lang="en-US" altLang="zh-CN"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  <a:p>
            <a:r>
              <a:rPr lang="en-US" altLang="zh-CN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mobile=</a:t>
            </a:r>
            <a:r>
              <a:rPr lang="en-US" altLang="zh-CN" dirty="0" err="1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mobile&amp;phoneCode</a:t>
            </a:r>
            <a:r>
              <a:rPr lang="en-US" altLang="zh-CN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=code</a:t>
            </a:r>
            <a:endParaRPr lang="zh-CN" altLang="en-US"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29345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B000F2E-9BBF-2E41-8975-94C23516EE7E}"/>
              </a:ext>
            </a:extLst>
          </p:cNvPr>
          <p:cNvSpPr/>
          <p:nvPr/>
        </p:nvSpPr>
        <p:spPr>
          <a:xfrm>
            <a:off x="0" y="352426"/>
            <a:ext cx="2968332" cy="575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4DEF931-5BB0-124F-B940-C3C8D6B132B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6801" y="478524"/>
            <a:ext cx="2174729" cy="34122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CB316AC-5378-FA49-8301-1A990129C4EA}"/>
              </a:ext>
            </a:extLst>
          </p:cNvPr>
          <p:cNvSpPr/>
          <p:nvPr/>
        </p:nvSpPr>
        <p:spPr>
          <a:xfrm>
            <a:off x="9223668" y="5915026"/>
            <a:ext cx="2968332" cy="575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F4EDF57-5455-7E4D-B544-CBD68CABE666}"/>
              </a:ext>
            </a:extLst>
          </p:cNvPr>
          <p:cNvGrpSpPr/>
          <p:nvPr/>
        </p:nvGrpSpPr>
        <p:grpSpPr>
          <a:xfrm>
            <a:off x="9441202" y="5971757"/>
            <a:ext cx="2663311" cy="461665"/>
            <a:chOff x="9413770" y="5971753"/>
            <a:chExt cx="2663311" cy="461665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517C163C-17C6-FF4C-B7FE-EC23D1B7E6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13770" y="5990090"/>
              <a:ext cx="1521192" cy="424993"/>
            </a:xfrm>
            <a:prstGeom prst="rect">
              <a:avLst/>
            </a:prstGeom>
          </p:spPr>
        </p:pic>
        <p:cxnSp>
          <p:nvCxnSpPr>
            <p:cNvPr id="10" name="直线连接符 9">
              <a:extLst>
                <a:ext uri="{FF2B5EF4-FFF2-40B4-BE49-F238E27FC236}">
                  <a16:creationId xmlns:a16="http://schemas.microsoft.com/office/drawing/2014/main" id="{D0696615-F305-4142-8B51-71CB2A956DE7}"/>
                </a:ext>
              </a:extLst>
            </p:cNvPr>
            <p:cNvCxnSpPr>
              <a:cxnSpLocks/>
            </p:cNvCxnSpPr>
            <p:nvPr/>
          </p:nvCxnSpPr>
          <p:spPr>
            <a:xfrm>
              <a:off x="11061954" y="6067049"/>
              <a:ext cx="0" cy="29527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0B27783-95D2-B945-9C85-620D5B13403A}"/>
                </a:ext>
              </a:extLst>
            </p:cNvPr>
            <p:cNvSpPr txBox="1"/>
            <p:nvPr/>
          </p:nvSpPr>
          <p:spPr>
            <a:xfrm>
              <a:off x="11115795" y="5971753"/>
              <a:ext cx="9612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 err="1">
                  <a:solidFill>
                    <a:schemeClr val="bg1"/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rPr>
                <a:t>MST.Lab</a:t>
              </a:r>
              <a:r>
                <a:rPr kumimoji="1" lang="en-US" altLang="zh-CN" sz="1200" dirty="0">
                  <a:solidFill>
                    <a:schemeClr val="bg1"/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rPr>
                <a:t> </a:t>
              </a:r>
            </a:p>
            <a:p>
              <a:pPr algn="ctr"/>
              <a:r>
                <a:rPr kumimoji="1" lang="en-US" altLang="zh-CN" sz="1200" dirty="0">
                  <a:solidFill>
                    <a:schemeClr val="bg1"/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rPr>
                <a:t>Web</a:t>
              </a:r>
              <a:r>
                <a:rPr kumimoji="1" lang="zh-CN" altLang="en-US" sz="1200" dirty="0">
                  <a:solidFill>
                    <a:schemeClr val="bg1"/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rPr>
                <a:t>安全组</a:t>
              </a: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9C18DDFB-E448-1A44-BF3C-F5C9C8B34433}"/>
              </a:ext>
            </a:extLst>
          </p:cNvPr>
          <p:cNvSpPr txBox="1"/>
          <p:nvPr/>
        </p:nvSpPr>
        <p:spPr>
          <a:xfrm>
            <a:off x="4171002" y="1199604"/>
            <a:ext cx="384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验证码缺陷</a:t>
            </a:r>
            <a:r>
              <a:rPr kumimoji="1" lang="en-US" altLang="zh-CN" sz="2800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-</a:t>
            </a:r>
            <a:r>
              <a:rPr kumimoji="1" lang="zh-CN" altLang="en-US" sz="2800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接收类</a:t>
            </a:r>
            <a:endParaRPr kumimoji="1" lang="en-US" altLang="zh-CN" sz="2800"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BDC1B80-8450-1940-8FBA-7CDB8A4868AA}"/>
              </a:ext>
            </a:extLst>
          </p:cNvPr>
          <p:cNvSpPr txBox="1"/>
          <p:nvPr/>
        </p:nvSpPr>
        <p:spPr>
          <a:xfrm>
            <a:off x="3650303" y="2551725"/>
            <a:ext cx="81386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kumimoji="1" lang="zh-CN" altLang="en-US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输入手机号点击发送验证码</a:t>
            </a:r>
            <a:r>
              <a:rPr kumimoji="1" lang="en-US" altLang="zh-CN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-&gt;</a:t>
            </a:r>
            <a:r>
              <a:rPr kumimoji="1" lang="zh-CN" altLang="en-US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后台收到手机号发送验证码（设置</a:t>
            </a:r>
            <a:r>
              <a:rPr kumimoji="1" lang="en-US" altLang="zh-CN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SESSION</a:t>
            </a:r>
            <a:r>
              <a:rPr kumimoji="1" lang="zh-CN" altLang="en-US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）</a:t>
            </a:r>
            <a:r>
              <a:rPr kumimoji="1" lang="en-US" altLang="zh-CN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-&gt;</a:t>
            </a:r>
            <a:r>
              <a:rPr kumimoji="1" lang="zh-CN" altLang="en-US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手机收到验证码</a:t>
            </a:r>
            <a:r>
              <a:rPr kumimoji="1" lang="en-US" altLang="zh-CN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-&gt;</a:t>
            </a:r>
            <a:r>
              <a:rPr kumimoji="1" lang="zh-CN" altLang="en-US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填入验证码</a:t>
            </a:r>
            <a:endParaRPr kumimoji="1" lang="en-US" altLang="zh-CN"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  <a:p>
            <a:pPr marL="342900" indent="-342900">
              <a:buFont typeface="+mj-ea"/>
              <a:buAutoNum type="circleNumDbPlain"/>
            </a:pPr>
            <a:endParaRPr kumimoji="1" lang="en-US" altLang="zh-CN"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  <a:p>
            <a:pPr marL="342900" indent="-342900">
              <a:buFont typeface="+mj-ea"/>
              <a:buAutoNum type="circleNumDbPlain"/>
            </a:pPr>
            <a:r>
              <a:rPr kumimoji="1" lang="zh-CN" altLang="en-US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后端接收验证码</a:t>
            </a:r>
            <a:r>
              <a:rPr kumimoji="1" lang="en-US" altLang="zh-CN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-&gt;</a:t>
            </a:r>
            <a:r>
              <a:rPr kumimoji="1" lang="zh-CN" altLang="en-US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进入代码处理流程</a:t>
            </a:r>
            <a:endParaRPr kumimoji="1" lang="en-US" altLang="zh-CN"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  <a:p>
            <a:pPr marL="342900" indent="-342900">
              <a:buFont typeface="+mj-ea"/>
              <a:buAutoNum type="circleNumDbPlain"/>
            </a:pPr>
            <a:endParaRPr kumimoji="1" lang="en-US" altLang="zh-CN"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  <a:p>
            <a:r>
              <a:rPr kumimoji="1" lang="zh-CN" altLang="en-US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如果</a:t>
            </a:r>
            <a:r>
              <a:rPr kumimoji="1" lang="en-US" altLang="zh-CN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(</a:t>
            </a:r>
            <a:r>
              <a:rPr kumimoji="1" lang="zh-CN" altLang="en-US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验证码</a:t>
            </a:r>
            <a:r>
              <a:rPr kumimoji="1" lang="en-US" altLang="zh-CN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===</a:t>
            </a:r>
            <a:r>
              <a:rPr kumimoji="1" lang="zh-CN" altLang="en-US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后台发送的验证码</a:t>
            </a:r>
            <a:r>
              <a:rPr kumimoji="1" lang="en-US" altLang="zh-CN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){</a:t>
            </a:r>
          </a:p>
          <a:p>
            <a:r>
              <a:rPr kumimoji="1" lang="zh-CN" altLang="en-US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查询手机号对应的用户</a:t>
            </a:r>
            <a:r>
              <a:rPr kumimoji="1" lang="en-US" altLang="zh-CN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-&gt;</a:t>
            </a:r>
            <a:r>
              <a:rPr kumimoji="1" lang="zh-CN" altLang="en-US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设置返回用户凭证</a:t>
            </a:r>
            <a:endParaRPr kumimoji="1" lang="en-US" altLang="zh-CN"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  <a:p>
            <a:r>
              <a:rPr kumimoji="1" lang="en-US" altLang="zh-CN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},</a:t>
            </a:r>
          </a:p>
          <a:p>
            <a:r>
              <a:rPr kumimoji="1" lang="zh-CN" altLang="en-US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如果</a:t>
            </a:r>
            <a:r>
              <a:rPr kumimoji="1" lang="en-US" altLang="zh-CN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(</a:t>
            </a:r>
            <a:r>
              <a:rPr kumimoji="1" lang="zh-CN" altLang="en-US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验证码</a:t>
            </a:r>
            <a:r>
              <a:rPr kumimoji="1" lang="en-US" altLang="zh-CN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!==</a:t>
            </a:r>
            <a:r>
              <a:rPr kumimoji="1" lang="zh-CN" altLang="en-US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后台发送的验证码</a:t>
            </a:r>
            <a:r>
              <a:rPr kumimoji="1" lang="en-US" altLang="zh-CN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){</a:t>
            </a:r>
          </a:p>
          <a:p>
            <a:r>
              <a:rPr kumimoji="1" lang="zh-CN" altLang="en-US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如果</a:t>
            </a:r>
            <a:r>
              <a:rPr kumimoji="1" lang="en-US" altLang="zh-CN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(</a:t>
            </a:r>
            <a:r>
              <a:rPr kumimoji="1" lang="zh-CN" altLang="en-US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手机号验证错误次数</a:t>
            </a:r>
            <a:r>
              <a:rPr kumimoji="1" lang="en-US" altLang="zh-CN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&lt;3){</a:t>
            </a:r>
            <a:r>
              <a:rPr kumimoji="1" lang="zh-CN" altLang="en-US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提示验证码错误</a:t>
            </a:r>
            <a:r>
              <a:rPr kumimoji="1" lang="en-US" altLang="zh-CN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},</a:t>
            </a:r>
            <a:r>
              <a:rPr kumimoji="1" lang="zh-CN" altLang="en-US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如果</a:t>
            </a:r>
            <a:r>
              <a:rPr kumimoji="1" lang="en-US" altLang="zh-CN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(</a:t>
            </a:r>
            <a:r>
              <a:rPr kumimoji="1" lang="zh-CN" altLang="en-US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手机号验证错误次数</a:t>
            </a:r>
            <a:r>
              <a:rPr kumimoji="1" lang="en-US" altLang="zh-CN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&gt;=3){</a:t>
            </a:r>
            <a:r>
              <a:rPr kumimoji="1" lang="zh-CN" altLang="en-US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提示登录频繁</a:t>
            </a:r>
            <a:r>
              <a:rPr kumimoji="1" lang="en-US" altLang="zh-CN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}</a:t>
            </a:r>
          </a:p>
          <a:p>
            <a:r>
              <a:rPr kumimoji="1" lang="en-US" altLang="zh-CN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}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957507DF-A603-B24A-B339-AC990738357C}"/>
              </a:ext>
            </a:extLst>
          </p:cNvPr>
          <p:cNvGrpSpPr/>
          <p:nvPr/>
        </p:nvGrpSpPr>
        <p:grpSpPr>
          <a:xfrm>
            <a:off x="1259781" y="2514601"/>
            <a:ext cx="1451114" cy="3213572"/>
            <a:chOff x="3239184" y="3061253"/>
            <a:chExt cx="1451114" cy="3213572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17017EED-448D-2444-A582-1F74031AC150}"/>
                </a:ext>
              </a:extLst>
            </p:cNvPr>
            <p:cNvSpPr/>
            <p:nvPr/>
          </p:nvSpPr>
          <p:spPr>
            <a:xfrm>
              <a:off x="3239185" y="3061253"/>
              <a:ext cx="1451113" cy="496956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latin typeface="Source Han Sans CN" panose="020B0500000000000000" pitchFamily="34" charset="-128"/>
                  <a:ea typeface="Source Han Sans CN" panose="020B0500000000000000" pitchFamily="34" charset="-128"/>
                </a:rPr>
                <a:t>用户输入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32B3F96E-46A0-6D45-8D4F-27B0374CA469}"/>
                </a:ext>
              </a:extLst>
            </p:cNvPr>
            <p:cNvSpPr/>
            <p:nvPr/>
          </p:nvSpPr>
          <p:spPr>
            <a:xfrm>
              <a:off x="3239184" y="4419561"/>
              <a:ext cx="1451113" cy="496956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latin typeface="Source Han Sans CN" panose="020B0500000000000000" pitchFamily="34" charset="-128"/>
                  <a:ea typeface="Source Han Sans CN" panose="020B0500000000000000" pitchFamily="34" charset="-128"/>
                </a:rPr>
                <a:t>后端验证</a:t>
              </a:r>
            </a:p>
          </p:txBody>
        </p:sp>
        <p:cxnSp>
          <p:nvCxnSpPr>
            <p:cNvPr id="23" name="直线箭头连接符 22">
              <a:extLst>
                <a:ext uri="{FF2B5EF4-FFF2-40B4-BE49-F238E27FC236}">
                  <a16:creationId xmlns:a16="http://schemas.microsoft.com/office/drawing/2014/main" id="{F6558117-8402-8B44-BFDC-6BC723944686}"/>
                </a:ext>
              </a:extLst>
            </p:cNvPr>
            <p:cNvCxnSpPr>
              <a:cxnSpLocks/>
            </p:cNvCxnSpPr>
            <p:nvPr/>
          </p:nvCxnSpPr>
          <p:spPr>
            <a:xfrm>
              <a:off x="3964740" y="3846444"/>
              <a:ext cx="0" cy="34451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BE43AFEC-99B9-E84D-86A9-A3B6B2B9AE92}"/>
                </a:ext>
              </a:extLst>
            </p:cNvPr>
            <p:cNvSpPr/>
            <p:nvPr/>
          </p:nvSpPr>
          <p:spPr>
            <a:xfrm>
              <a:off x="3239184" y="5777869"/>
              <a:ext cx="1451113" cy="496956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latin typeface="Source Han Sans CN" panose="020B0500000000000000" pitchFamily="34" charset="-128"/>
                  <a:ea typeface="Source Han Sans CN" panose="020B0500000000000000" pitchFamily="34" charset="-128"/>
                </a:rPr>
                <a:t>处理并返回</a:t>
              </a:r>
            </a:p>
          </p:txBody>
        </p:sp>
      </p:grpSp>
      <p:sp>
        <p:nvSpPr>
          <p:cNvPr id="27" name="右大括号 26">
            <a:extLst>
              <a:ext uri="{FF2B5EF4-FFF2-40B4-BE49-F238E27FC236}">
                <a16:creationId xmlns:a16="http://schemas.microsoft.com/office/drawing/2014/main" id="{CDA155E0-E7B5-6C4D-9381-45F41DA91E30}"/>
              </a:ext>
            </a:extLst>
          </p:cNvPr>
          <p:cNvSpPr/>
          <p:nvPr/>
        </p:nvSpPr>
        <p:spPr>
          <a:xfrm>
            <a:off x="3081285" y="2514601"/>
            <a:ext cx="198628" cy="3213571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45231CE2-90DC-9847-91A7-0FD15AFBC0EC}"/>
              </a:ext>
            </a:extLst>
          </p:cNvPr>
          <p:cNvCxnSpPr>
            <a:cxnSpLocks/>
          </p:cNvCxnSpPr>
          <p:nvPr/>
        </p:nvCxnSpPr>
        <p:spPr>
          <a:xfrm>
            <a:off x="1985337" y="4654827"/>
            <a:ext cx="0" cy="3445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D1C66CE0-A246-F641-935C-D4A906E20462}"/>
              </a:ext>
            </a:extLst>
          </p:cNvPr>
          <p:cNvSpPr txBox="1"/>
          <p:nvPr/>
        </p:nvSpPr>
        <p:spPr>
          <a:xfrm>
            <a:off x="4718602" y="1961416"/>
            <a:ext cx="27547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000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思考</a:t>
            </a: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8F26863C-8BCB-CA4C-B621-A239DCF8807C}"/>
              </a:ext>
            </a:extLst>
          </p:cNvPr>
          <p:cNvGrpSpPr/>
          <p:nvPr/>
        </p:nvGrpSpPr>
        <p:grpSpPr>
          <a:xfrm>
            <a:off x="3650304" y="4690128"/>
            <a:ext cx="8148584" cy="935420"/>
            <a:chOff x="3650304" y="4690128"/>
            <a:chExt cx="8148584" cy="935420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7D24FDF-DA81-224B-B1E8-D790DD23D48E}"/>
                </a:ext>
              </a:extLst>
            </p:cNvPr>
            <p:cNvSpPr/>
            <p:nvPr/>
          </p:nvSpPr>
          <p:spPr>
            <a:xfrm>
              <a:off x="3650304" y="5098774"/>
              <a:ext cx="8148584" cy="52677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9BA89A02-0B68-9D45-9653-D81AB240EC26}"/>
                </a:ext>
              </a:extLst>
            </p:cNvPr>
            <p:cNvSpPr txBox="1"/>
            <p:nvPr/>
          </p:nvSpPr>
          <p:spPr>
            <a:xfrm>
              <a:off x="8348870" y="4690128"/>
              <a:ext cx="984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solidFill>
                    <a:srgbClr val="FF0000"/>
                  </a:solidFill>
                  <a:latin typeface="Source Han Sans CN" panose="020B0500000000000000" pitchFamily="34" charset="-128"/>
                  <a:ea typeface="Source Han Sans CN" panose="020B0500000000000000" pitchFamily="34" charset="-128"/>
                </a:rPr>
                <a:t>？？？？</a:t>
              </a:r>
            </a:p>
          </p:txBody>
        </p:sp>
      </p:grp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7048DAA8-C543-7349-9AC7-4091F1B3254F}"/>
              </a:ext>
            </a:extLst>
          </p:cNvPr>
          <p:cNvCxnSpPr/>
          <p:nvPr/>
        </p:nvCxnSpPr>
        <p:spPr>
          <a:xfrm flipV="1">
            <a:off x="9780104" y="4409179"/>
            <a:ext cx="0" cy="68959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0CF06222-59D0-F847-BED4-96454DA27D41}"/>
              </a:ext>
            </a:extLst>
          </p:cNvPr>
          <p:cNvSpPr/>
          <p:nvPr/>
        </p:nvSpPr>
        <p:spPr>
          <a:xfrm>
            <a:off x="8619506" y="3629346"/>
            <a:ext cx="2321195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为用户考虑去除误输入的空格及其他字符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6053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1813</TotalTime>
  <Words>698</Words>
  <Application>Microsoft Macintosh PowerPoint</Application>
  <PresentationFormat>宽屏</PresentationFormat>
  <Paragraphs>155</Paragraphs>
  <Slides>22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等线</vt:lpstr>
      <vt:lpstr>等线 Light</vt:lpstr>
      <vt:lpstr>Source Han Sans CN</vt:lpstr>
      <vt:lpstr>Source Han Sans CN Medium</vt:lpstr>
      <vt:lpstr>Source Han Sans CN Normal</vt:lpstr>
      <vt:lpstr>Yuppy SC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Vulkey_Chen</dc:creator>
  <cp:lastModifiedBy>Vulkey_Chen</cp:lastModifiedBy>
  <cp:revision>144</cp:revision>
  <dcterms:created xsi:type="dcterms:W3CDTF">2018-11-30T09:17:21Z</dcterms:created>
  <dcterms:modified xsi:type="dcterms:W3CDTF">2018-12-02T06:55:03Z</dcterms:modified>
</cp:coreProperties>
</file>