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61"/>
  </p:notesMasterIdLst>
  <p:handoutMasterIdLst>
    <p:handoutMasterId r:id="rId62"/>
  </p:handoutMasterIdLst>
  <p:sldIdLst>
    <p:sldId id="256" r:id="rId2"/>
    <p:sldId id="826" r:id="rId3"/>
    <p:sldId id="2731" r:id="rId4"/>
    <p:sldId id="2732" r:id="rId5"/>
    <p:sldId id="2224" r:id="rId6"/>
    <p:sldId id="1823" r:id="rId7"/>
    <p:sldId id="1824" r:id="rId8"/>
    <p:sldId id="2225" r:id="rId9"/>
    <p:sldId id="2489" r:id="rId10"/>
    <p:sldId id="2490" r:id="rId11"/>
    <p:sldId id="2491" r:id="rId12"/>
    <p:sldId id="2492" r:id="rId13"/>
    <p:sldId id="2626" r:id="rId14"/>
    <p:sldId id="2627" r:id="rId15"/>
    <p:sldId id="2493" r:id="rId16"/>
    <p:sldId id="2688" r:id="rId17"/>
    <p:sldId id="2733" r:id="rId18"/>
    <p:sldId id="2734" r:id="rId19"/>
    <p:sldId id="2735" r:id="rId20"/>
    <p:sldId id="2736" r:id="rId21"/>
    <p:sldId id="2737" r:id="rId22"/>
    <p:sldId id="2738" r:id="rId23"/>
    <p:sldId id="2742" r:id="rId24"/>
    <p:sldId id="2739" r:id="rId25"/>
    <p:sldId id="2740" r:id="rId26"/>
    <p:sldId id="2741" r:id="rId27"/>
    <p:sldId id="2743" r:id="rId28"/>
    <p:sldId id="2714" r:id="rId29"/>
    <p:sldId id="2744" r:id="rId30"/>
    <p:sldId id="2745" r:id="rId31"/>
    <p:sldId id="2746" r:id="rId32"/>
    <p:sldId id="2747" r:id="rId33"/>
    <p:sldId id="2748" r:id="rId34"/>
    <p:sldId id="2749" r:id="rId35"/>
    <p:sldId id="2750" r:id="rId36"/>
    <p:sldId id="2751" r:id="rId37"/>
    <p:sldId id="2752" r:id="rId38"/>
    <p:sldId id="2753" r:id="rId39"/>
    <p:sldId id="2754" r:id="rId40"/>
    <p:sldId id="2755" r:id="rId41"/>
    <p:sldId id="2756" r:id="rId42"/>
    <p:sldId id="2757" r:id="rId43"/>
    <p:sldId id="2758" r:id="rId44"/>
    <p:sldId id="2759" r:id="rId45"/>
    <p:sldId id="2760" r:id="rId46"/>
    <p:sldId id="2761" r:id="rId47"/>
    <p:sldId id="2762" r:id="rId48"/>
    <p:sldId id="2763" r:id="rId49"/>
    <p:sldId id="2764" r:id="rId50"/>
    <p:sldId id="2765" r:id="rId51"/>
    <p:sldId id="2766" r:id="rId52"/>
    <p:sldId id="2767" r:id="rId53"/>
    <p:sldId id="2768" r:id="rId54"/>
    <p:sldId id="2769" r:id="rId55"/>
    <p:sldId id="2770" r:id="rId56"/>
    <p:sldId id="2771" r:id="rId57"/>
    <p:sldId id="2772" r:id="rId58"/>
    <p:sldId id="2773" r:id="rId59"/>
    <p:sldId id="2774" r:id="rId60"/>
  </p:sldIdLst>
  <p:sldSz cx="11522075" cy="6480175"/>
  <p:notesSz cx="6797675" cy="9874250"/>
  <p:custDataLst>
    <p:tags r:id="rId63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05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11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16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21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5272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2327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199383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6438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orient="horz" pos="3720" userDrawn="1">
          <p15:clr>
            <a:srgbClr val="A4A3A4"/>
          </p15:clr>
        </p15:guide>
        <p15:guide id="3" orient="horz" pos="690" userDrawn="1">
          <p15:clr>
            <a:srgbClr val="A4A3A4"/>
          </p15:clr>
        </p15:guide>
        <p15:guide id="4" pos="485">
          <p15:clr>
            <a:srgbClr val="A4A3A4"/>
          </p15:clr>
        </p15:guide>
        <p15:guide id="5" pos="7058">
          <p15:clr>
            <a:srgbClr val="A4A3A4"/>
          </p15:clr>
        </p15:guide>
        <p15:guide id="7" pos="282" userDrawn="1">
          <p15:clr>
            <a:srgbClr val="A4A3A4"/>
          </p15:clr>
        </p15:guide>
        <p15:guide id="8" pos="6940" userDrawn="1">
          <p15:clr>
            <a:srgbClr val="A4A3A4"/>
          </p15:clr>
        </p15:guide>
        <p15:guide id="9" pos="635" userDrawn="1">
          <p15:clr>
            <a:srgbClr val="A4A3A4"/>
          </p15:clr>
        </p15:guide>
        <p15:guide id="10" pos="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BE0"/>
    <a:srgbClr val="F2CA58"/>
    <a:srgbClr val="399AB5"/>
    <a:srgbClr val="F4D170"/>
    <a:srgbClr val="5D829E"/>
    <a:srgbClr val="EFF3F6"/>
    <a:srgbClr val="EFF3FF"/>
    <a:srgbClr val="EFFFFF"/>
    <a:srgbClr val="0B5EAA"/>
    <a:srgbClr val="005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1" autoAdjust="0"/>
    <p:restoredTop sz="92964" autoAdjust="0"/>
  </p:normalViewPr>
  <p:slideViewPr>
    <p:cSldViewPr>
      <p:cViewPr varScale="1">
        <p:scale>
          <a:sx n="92" d="100"/>
          <a:sy n="92" d="100"/>
        </p:scale>
        <p:origin x="114" y="1428"/>
      </p:cViewPr>
      <p:guideLst>
        <p:guide orient="horz" pos="414"/>
        <p:guide orient="horz" pos="3720"/>
        <p:guide orient="horz" pos="690"/>
        <p:guide pos="485"/>
        <p:guide pos="7058"/>
        <p:guide pos="282"/>
        <p:guide pos="6940"/>
        <p:guide pos="635"/>
        <p:guide pos="749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-5160" y="-102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9" Type="http://schemas.openxmlformats.org/officeDocument/2006/relationships/slide" Target="slides/slide44.xml"/><Relationship Id="rId21" Type="http://schemas.openxmlformats.org/officeDocument/2006/relationships/slide" Target="slides/slide26.xml"/><Relationship Id="rId34" Type="http://schemas.openxmlformats.org/officeDocument/2006/relationships/slide" Target="slides/slide39.xml"/><Relationship Id="rId42" Type="http://schemas.openxmlformats.org/officeDocument/2006/relationships/slide" Target="slides/slide47.xml"/><Relationship Id="rId47" Type="http://schemas.openxmlformats.org/officeDocument/2006/relationships/slide" Target="slides/slide52.xml"/><Relationship Id="rId50" Type="http://schemas.openxmlformats.org/officeDocument/2006/relationships/slide" Target="slides/slide55.xml"/><Relationship Id="rId7" Type="http://schemas.openxmlformats.org/officeDocument/2006/relationships/slide" Target="slides/slide12.xml"/><Relationship Id="rId2" Type="http://schemas.openxmlformats.org/officeDocument/2006/relationships/slide" Target="slides/slide3.xml"/><Relationship Id="rId16" Type="http://schemas.openxmlformats.org/officeDocument/2006/relationships/slide" Target="slides/slide21.xml"/><Relationship Id="rId29" Type="http://schemas.openxmlformats.org/officeDocument/2006/relationships/slide" Target="slides/slide34.xml"/><Relationship Id="rId11" Type="http://schemas.openxmlformats.org/officeDocument/2006/relationships/slide" Target="slides/slide16.xml"/><Relationship Id="rId24" Type="http://schemas.openxmlformats.org/officeDocument/2006/relationships/slide" Target="slides/slide29.xml"/><Relationship Id="rId32" Type="http://schemas.openxmlformats.org/officeDocument/2006/relationships/slide" Target="slides/slide37.xml"/><Relationship Id="rId37" Type="http://schemas.openxmlformats.org/officeDocument/2006/relationships/slide" Target="slides/slide42.xml"/><Relationship Id="rId40" Type="http://schemas.openxmlformats.org/officeDocument/2006/relationships/slide" Target="slides/slide45.xml"/><Relationship Id="rId45" Type="http://schemas.openxmlformats.org/officeDocument/2006/relationships/slide" Target="slides/slide50.xml"/><Relationship Id="rId53" Type="http://schemas.openxmlformats.org/officeDocument/2006/relationships/slide" Target="slides/slide58.xml"/><Relationship Id="rId5" Type="http://schemas.openxmlformats.org/officeDocument/2006/relationships/slide" Target="slides/slide10.xml"/><Relationship Id="rId10" Type="http://schemas.openxmlformats.org/officeDocument/2006/relationships/slide" Target="slides/slide15.xml"/><Relationship Id="rId19" Type="http://schemas.openxmlformats.org/officeDocument/2006/relationships/slide" Target="slides/slide24.xml"/><Relationship Id="rId31" Type="http://schemas.openxmlformats.org/officeDocument/2006/relationships/slide" Target="slides/slide36.xml"/><Relationship Id="rId44" Type="http://schemas.openxmlformats.org/officeDocument/2006/relationships/slide" Target="slides/slide49.xml"/><Relationship Id="rId52" Type="http://schemas.openxmlformats.org/officeDocument/2006/relationships/slide" Target="slides/slide57.xml"/><Relationship Id="rId4" Type="http://schemas.openxmlformats.org/officeDocument/2006/relationships/slide" Target="slides/slide9.xml"/><Relationship Id="rId9" Type="http://schemas.openxmlformats.org/officeDocument/2006/relationships/slide" Target="slides/slide14.xml"/><Relationship Id="rId14" Type="http://schemas.openxmlformats.org/officeDocument/2006/relationships/slide" Target="slides/slide19.xml"/><Relationship Id="rId22" Type="http://schemas.openxmlformats.org/officeDocument/2006/relationships/slide" Target="slides/slide27.xml"/><Relationship Id="rId27" Type="http://schemas.openxmlformats.org/officeDocument/2006/relationships/slide" Target="slides/slide32.xml"/><Relationship Id="rId30" Type="http://schemas.openxmlformats.org/officeDocument/2006/relationships/slide" Target="slides/slide35.xml"/><Relationship Id="rId35" Type="http://schemas.openxmlformats.org/officeDocument/2006/relationships/slide" Target="slides/slide40.xml"/><Relationship Id="rId43" Type="http://schemas.openxmlformats.org/officeDocument/2006/relationships/slide" Target="slides/slide48.xml"/><Relationship Id="rId48" Type="http://schemas.openxmlformats.org/officeDocument/2006/relationships/slide" Target="slides/slide53.xml"/><Relationship Id="rId8" Type="http://schemas.openxmlformats.org/officeDocument/2006/relationships/slide" Target="slides/slide13.xml"/><Relationship Id="rId51" Type="http://schemas.openxmlformats.org/officeDocument/2006/relationships/slide" Target="slides/slide56.xml"/><Relationship Id="rId3" Type="http://schemas.openxmlformats.org/officeDocument/2006/relationships/slide" Target="slides/slide4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33" Type="http://schemas.openxmlformats.org/officeDocument/2006/relationships/slide" Target="slides/slide38.xml"/><Relationship Id="rId38" Type="http://schemas.openxmlformats.org/officeDocument/2006/relationships/slide" Target="slides/slide43.xml"/><Relationship Id="rId46" Type="http://schemas.openxmlformats.org/officeDocument/2006/relationships/slide" Target="slides/slide51.xml"/><Relationship Id="rId20" Type="http://schemas.openxmlformats.org/officeDocument/2006/relationships/slide" Target="slides/slide25.xml"/><Relationship Id="rId41" Type="http://schemas.openxmlformats.org/officeDocument/2006/relationships/slide" Target="slides/slide46.xml"/><Relationship Id="rId54" Type="http://schemas.openxmlformats.org/officeDocument/2006/relationships/slide" Target="slides/slide59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15" Type="http://schemas.openxmlformats.org/officeDocument/2006/relationships/slide" Target="slides/slide20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36" Type="http://schemas.openxmlformats.org/officeDocument/2006/relationships/slide" Target="slides/slide41.xml"/><Relationship Id="rId49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FF4D35C-A5FB-48C7-8B8B-150FDEF29C3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24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01:19:3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4721,'0'0'3382,"-11"18"920,11-17-4414,-1-1 0,1 1 0,-1-1 0,1 1 0,-1-1 0,1 0 0,-1 1 0,1-1 0,0 1 0,-1 0 0,1-1 0,0 1 0,-1-1 0,1 1 0,0 0 0,0-1 0,-1 1 0,1 0 0,0-1 0,0 1 0,0 0 0,0-1 0,0 1 0,0-1 0,0 1 0,0 0 0,0-1 0,0 1 0,1 0 0,-1-1 0,0 1 0,0 0 0,1-1 0,-1 1 0,0-1 0,1 1 0,-1 0 0,0-1 0,1 1 0,-1-1 0,1 1 0,-1-1 0,1 0 0,-1 1 0,2 0 0,28 21-316,-25-19 183,33 21-826,-2-5-893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8495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1562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05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11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164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21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5272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7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83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38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028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14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02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15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54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16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10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17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46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18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200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19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27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20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995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21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82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22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20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23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60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605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24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352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25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81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26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12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27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94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28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63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29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92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30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61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31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32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195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33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59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9673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34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74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35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271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36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77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37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793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38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14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39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506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40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020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41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965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42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16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43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5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50183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44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5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45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626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46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631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47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050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48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883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49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2879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50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34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51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333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52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516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53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366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9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072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54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855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55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597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56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180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57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481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58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4295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59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0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10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4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11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8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12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8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13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6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 [본문] (장) - 절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576000" y="1020264"/>
            <a:ext cx="10365784" cy="174573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506EA5"/>
              </a:buClr>
              <a:defRPr/>
            </a:lvl1pPr>
            <a:lvl2pPr>
              <a:lnSpc>
                <a:spcPct val="100000"/>
              </a:lnSpc>
              <a:buClr>
                <a:srgbClr val="506EA5"/>
              </a:buClr>
              <a:defRPr/>
            </a:lvl2pPr>
            <a:lvl3pPr>
              <a:lnSpc>
                <a:spcPct val="100000"/>
              </a:lnSpc>
              <a:buClr>
                <a:srgbClr val="506EA5"/>
              </a:buClr>
              <a:defRPr/>
            </a:lvl3pPr>
            <a:lvl4pPr>
              <a:lnSpc>
                <a:spcPct val="100000"/>
              </a:lnSpc>
              <a:buClr>
                <a:srgbClr val="506EA5"/>
              </a:buClr>
              <a:defRPr/>
            </a:lvl4pPr>
            <a:lvl5pPr>
              <a:lnSpc>
                <a:spcPct val="100000"/>
              </a:lnSpc>
              <a:buClr>
                <a:srgbClr val="506EA5"/>
              </a:buClr>
              <a:defRPr/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338400" y="560216"/>
            <a:ext cx="10568527" cy="442429"/>
          </a:xfrm>
          <a:prstGeom prst="rect">
            <a:avLst/>
          </a:prstGeo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>
              <a:lnSpc>
                <a:spcPct val="100000"/>
              </a:lnSpc>
              <a:buFontTx/>
              <a:buNone/>
              <a:def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/>
              <a:t>절제목을</a:t>
            </a:r>
            <a:r>
              <a:rPr lang="ko-KR" altLang="en-US" dirty="0"/>
              <a:t> 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/>
          <p:cNvSpPr>
            <a:spLocks noGrp="1"/>
          </p:cNvSpPr>
          <p:nvPr>
            <p:ph type="title" hasCustomPrompt="1"/>
          </p:nvPr>
        </p:nvSpPr>
        <p:spPr>
          <a:xfrm>
            <a:off x="181419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50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 [본문] 장 - (절)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0"/>
          <p:cNvSpPr>
            <a:spLocks noGrp="1"/>
          </p:cNvSpPr>
          <p:nvPr>
            <p:ph sz="quarter" idx="10" hasCustomPrompt="1"/>
          </p:nvPr>
        </p:nvSpPr>
        <p:spPr>
          <a:xfrm>
            <a:off x="181421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576000" y="1020264"/>
            <a:ext cx="10365784" cy="1847942"/>
          </a:xfrm>
        </p:spPr>
        <p:txBody>
          <a:bodyPr/>
          <a:lstStyle>
            <a:lvl1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38400" y="561146"/>
            <a:ext cx="10568526" cy="442429"/>
          </a:xfr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 marL="0" marR="0" indent="0" defTabSz="91380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/>
              <a:t>절제목을</a:t>
            </a:r>
            <a:r>
              <a:rPr lang="ko-KR" altLang="en-US" dirty="0"/>
              <a:t>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2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3. [본문] (장)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181419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266400" y="578149"/>
            <a:ext cx="10704880" cy="1745730"/>
          </a:xfrm>
          <a:prstGeom prst="rect">
            <a:avLst/>
          </a:prstGeom>
        </p:spPr>
        <p:txBody>
          <a:bodyPr/>
          <a:lstStyle>
            <a:lvl1pPr>
              <a:buClr>
                <a:srgbClr val="506EA5"/>
              </a:buClr>
              <a:defRPr/>
            </a:lvl1pPr>
            <a:lvl2pPr>
              <a:buClr>
                <a:srgbClr val="506EA5"/>
              </a:buClr>
              <a:defRPr sz="1600"/>
            </a:lvl2pPr>
            <a:lvl3pPr>
              <a:buClr>
                <a:srgbClr val="506EA5"/>
              </a:buClr>
              <a:defRPr sz="1400"/>
            </a:lvl3pPr>
            <a:lvl4pPr>
              <a:buClr>
                <a:srgbClr val="506EA5"/>
              </a:buClr>
              <a:defRPr sz="1200"/>
            </a:lvl4pPr>
            <a:lvl5pPr>
              <a:buClr>
                <a:srgbClr val="506EA5"/>
              </a:buClr>
              <a:defRPr sz="1000"/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1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. [빈화면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"/>
            <a:ext cx="11522075" cy="64801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20902" y="96032"/>
            <a:ext cx="11272924" cy="629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8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89A9A-E38C-4CEE-A0DA-86EB830AA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260" y="2351899"/>
            <a:ext cx="8641556" cy="96469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48FE3-66D1-48B2-8166-490BF852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260" y="3403592"/>
            <a:ext cx="864155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7FEAC6-AB39-463E-93D5-E1E088C11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69" y="5372038"/>
            <a:ext cx="2629537" cy="621268"/>
          </a:xfrm>
          <a:prstGeom prst="rect">
            <a:avLst/>
          </a:prstGeom>
        </p:spPr>
      </p:pic>
      <p:sp>
        <p:nvSpPr>
          <p:cNvPr id="9" name="1/2 액자 8">
            <a:extLst>
              <a:ext uri="{FF2B5EF4-FFF2-40B4-BE49-F238E27FC236}">
                <a16:creationId xmlns:a16="http://schemas.microsoft.com/office/drawing/2014/main" id="{EC4D9EEF-6729-4ABB-BD7F-83498D0DE502}"/>
              </a:ext>
            </a:extLst>
          </p:cNvPr>
          <p:cNvSpPr/>
          <p:nvPr userDrawn="1"/>
        </p:nvSpPr>
        <p:spPr>
          <a:xfrm>
            <a:off x="0" y="1"/>
            <a:ext cx="792143" cy="85616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>
            <a:extLst>
              <a:ext uri="{FF2B5EF4-FFF2-40B4-BE49-F238E27FC236}">
                <a16:creationId xmlns:a16="http://schemas.microsoft.com/office/drawing/2014/main" id="{E4F06146-FA1B-461E-8999-EC0C0EAEB226}"/>
              </a:ext>
            </a:extLst>
          </p:cNvPr>
          <p:cNvSpPr/>
          <p:nvPr userDrawn="1"/>
        </p:nvSpPr>
        <p:spPr>
          <a:xfrm rot="5400000">
            <a:off x="10697915" y="-32139"/>
            <a:ext cx="792021" cy="85629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1. [본문] (장) - 절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180417" y="719807"/>
            <a:ext cx="10365784" cy="174573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506EA5"/>
              </a:buClr>
              <a:defRPr sz="1800"/>
            </a:lvl1pPr>
            <a:lvl2pPr>
              <a:lnSpc>
                <a:spcPct val="100000"/>
              </a:lnSpc>
              <a:buClr>
                <a:srgbClr val="506EA5"/>
              </a:buClr>
              <a:defRPr sz="1800"/>
            </a:lvl2pPr>
            <a:lvl3pPr>
              <a:lnSpc>
                <a:spcPct val="100000"/>
              </a:lnSpc>
              <a:buClr>
                <a:srgbClr val="506EA5"/>
              </a:buClr>
              <a:defRPr sz="1600"/>
            </a:lvl3pPr>
            <a:lvl4pPr>
              <a:lnSpc>
                <a:spcPct val="100000"/>
              </a:lnSpc>
              <a:buClr>
                <a:srgbClr val="506EA5"/>
              </a:buClr>
              <a:defRPr sz="1200"/>
            </a:lvl4pPr>
            <a:lvl5pPr>
              <a:lnSpc>
                <a:spcPct val="100000"/>
              </a:lnSpc>
              <a:buClr>
                <a:srgbClr val="506EA5"/>
              </a:buClr>
              <a:defRPr sz="1100"/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>
          <a:xfrm>
            <a:off x="10455461" y="5940387"/>
            <a:ext cx="863353" cy="34492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sp>
        <p:nvSpPr>
          <p:cNvPr id="7" name="제목 4"/>
          <p:cNvSpPr>
            <a:spLocks noGrp="1"/>
          </p:cNvSpPr>
          <p:nvPr>
            <p:ph type="title" hasCustomPrompt="1"/>
          </p:nvPr>
        </p:nvSpPr>
        <p:spPr>
          <a:xfrm>
            <a:off x="144413" y="179747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445" y="104754"/>
            <a:ext cx="1696830" cy="459074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248668" y="611795"/>
            <a:ext cx="11024739" cy="0"/>
          </a:xfrm>
          <a:prstGeom prst="line">
            <a:avLst/>
          </a:prstGeom>
          <a:ln w="19050" cap="flat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21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0"/>
          <p:cNvSpPr>
            <a:spLocks noGrp="1"/>
          </p:cNvSpPr>
          <p:nvPr>
            <p:ph type="title"/>
          </p:nvPr>
        </p:nvSpPr>
        <p:spPr>
          <a:xfrm>
            <a:off x="181418" y="85023"/>
            <a:ext cx="11025039" cy="430827"/>
          </a:xfrm>
          <a:prstGeom prst="rect">
            <a:avLst/>
          </a:prstGeom>
          <a:noFill/>
        </p:spPr>
        <p:txBody>
          <a:bodyPr vert="horz" wrap="square" lIns="91380" tIns="45690" rIns="91380" bIns="45690" rtlCol="0" anchor="t" anchorCtr="0">
            <a:spAutoFit/>
          </a:bodyPr>
          <a:lstStyle/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700"/>
              </a:spcBef>
              <a:defRPr kumimoji="1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76004" y="1511691"/>
            <a:ext cx="10370068" cy="427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037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3" r:id="rId4"/>
    <p:sldLayoutId id="2147483874" r:id="rId5"/>
    <p:sldLayoutId id="2147483876" r:id="rId6"/>
  </p:sldLayoutIdLst>
  <p:hf hdr="0" ftr="0" dt="0"/>
  <p:txStyles>
    <p:titleStyle>
      <a:lvl1pPr algn="l" defTabSz="913755" rtl="0" eaLnBrk="1" latinLnBrk="0" hangingPunct="1">
        <a:lnSpc>
          <a:spcPct val="100000"/>
        </a:lnSpc>
        <a:spcBef>
          <a:spcPct val="0"/>
        </a:spcBef>
        <a:buNone/>
        <a:defRPr kumimoji="1" lang="ko-KR" altLang="en-US" sz="2000" b="1" i="0" u="none" strike="noStrike" kern="1200" cap="none" spc="0" normalizeH="0" baseline="0" noProof="0" dirty="0">
          <a:ln>
            <a:noFill/>
          </a:ln>
          <a:solidFill>
            <a:srgbClr val="36918B"/>
          </a:solidFill>
          <a:effectLst/>
          <a:uLnTx/>
          <a:uFillTx/>
          <a:latin typeface="맑은 고딕" pitchFamily="50" charset="-127"/>
          <a:ea typeface="맑은 고딕" pitchFamily="50" charset="-127"/>
          <a:cs typeface="+mn-cs"/>
        </a:defRPr>
      </a:lvl1pPr>
    </p:titleStyle>
    <p:bodyStyle>
      <a:lvl1pPr marL="324000" indent="-324000" algn="l" defTabSz="913755" rtl="0" eaLnBrk="1" latinLnBrk="0" hangingPunct="1">
        <a:lnSpc>
          <a:spcPct val="100000"/>
        </a:lnSpc>
        <a:spcBef>
          <a:spcPts val="1400"/>
        </a:spcBef>
        <a:buClr>
          <a:srgbClr val="5ABEC3"/>
        </a:buClr>
        <a:buFont typeface="돋움" pitchFamily="50" charset="-127"/>
        <a:buChar char="▐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3400" indent="-1905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Wingdings 3" pitchFamily="18" charset="2"/>
        <a:buChar char="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704850" indent="-161925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Arial" pitchFamily="34" charset="0"/>
        <a:buChar char="•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900000" indent="-1980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돋움" pitchFamily="50" charset="-127"/>
        <a:buChar char="-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04900" indent="-1905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Arial" pitchFamily="34" charset="0"/>
        <a:buChar char="»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2835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721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601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480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6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55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19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1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78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3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phirippa@naver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ay.tmoney.co.kr/index.dev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google.com/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" TargetMode="Externa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FE86-204B-42D7-A6A2-902432BA6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177" y="1052300"/>
            <a:ext cx="10804406" cy="1323691"/>
          </a:xfrm>
        </p:spPr>
        <p:txBody>
          <a:bodyPr>
            <a:normAutofit/>
          </a:bodyPr>
          <a:lstStyle/>
          <a:p>
            <a:r>
              <a:rPr lang="ko-KR" altLang="en-US" sz="4800" b="1" dirty="0"/>
              <a:t>모두의 데이터 분석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7E79A3-F9E9-4970-BF0B-355F88C83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921" y="4369253"/>
            <a:ext cx="8640233" cy="156454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김 성 필</a:t>
            </a:r>
          </a:p>
        </p:txBody>
      </p:sp>
    </p:spTree>
    <p:extLst>
      <p:ext uri="{BB962C8B-B14F-4D97-AF65-F5344CB8AC3E}">
        <p14:creationId xmlns:p14="http://schemas.microsoft.com/office/powerpoint/2010/main" val="81364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개발 환경 구축 </a:t>
            </a:r>
            <a:r>
              <a:rPr lang="en-US" altLang="ko-KR" dirty="0"/>
              <a:t>– </a:t>
            </a:r>
            <a:r>
              <a:rPr lang="ko-KR" altLang="en-US" dirty="0" err="1"/>
              <a:t>코랩</a:t>
            </a:r>
            <a:r>
              <a:rPr lang="en-US" altLang="ko-KR" dirty="0"/>
              <a:t>(</a:t>
            </a:r>
            <a:r>
              <a:rPr lang="en-US" altLang="ko-KR" dirty="0" err="1"/>
              <a:t>Colab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 err="1"/>
              <a:t>파이썬</a:t>
            </a:r>
            <a:r>
              <a:rPr lang="en-US" altLang="ko-KR" dirty="0"/>
              <a:t>(Python)</a:t>
            </a:r>
            <a:r>
              <a:rPr lang="ko-KR" altLang="en-US" dirty="0"/>
              <a:t>을 배우기 위해 준비해야할 것들</a:t>
            </a:r>
            <a:endParaRPr lang="en-US" altLang="ko-KR" dirty="0"/>
          </a:p>
          <a:p>
            <a:pPr lvl="1"/>
            <a:r>
              <a:rPr lang="ko-KR" altLang="en-US" dirty="0"/>
              <a:t>구글 </a:t>
            </a:r>
            <a:r>
              <a:rPr lang="ko-KR" altLang="en-US" dirty="0" err="1"/>
              <a:t>코랩</a:t>
            </a:r>
            <a:r>
              <a:rPr lang="en-US" altLang="ko-KR" dirty="0"/>
              <a:t>(Google </a:t>
            </a:r>
            <a:r>
              <a:rPr lang="en-US" altLang="ko-KR" dirty="0" err="1"/>
              <a:t>Colab</a:t>
            </a:r>
            <a:r>
              <a:rPr lang="en-US" altLang="ko-KR" dirty="0"/>
              <a:t>.)</a:t>
            </a:r>
          </a:p>
          <a:p>
            <a:pPr lvl="3"/>
            <a:r>
              <a:rPr lang="ko-KR" altLang="en-US" dirty="0"/>
              <a:t>우리는 </a:t>
            </a:r>
            <a:r>
              <a:rPr lang="ko-KR" altLang="en-US" dirty="0" err="1"/>
              <a:t>파이썬</a:t>
            </a:r>
            <a:r>
              <a:rPr lang="ko-KR" altLang="en-US" dirty="0"/>
              <a:t> 학습을 위해 </a:t>
            </a:r>
            <a:r>
              <a:rPr lang="ko-KR" altLang="en-US" dirty="0" err="1"/>
              <a:t>코랩을</a:t>
            </a:r>
            <a:r>
              <a:rPr lang="ko-KR" altLang="en-US" dirty="0"/>
              <a:t> 활용할 것임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10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951" y="1636210"/>
            <a:ext cx="6914347" cy="39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3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개발 환경 구축 </a:t>
            </a:r>
            <a:r>
              <a:rPr lang="en-US" altLang="ko-KR" dirty="0"/>
              <a:t>– </a:t>
            </a:r>
            <a:r>
              <a:rPr lang="ko-KR" altLang="en-US" dirty="0" err="1"/>
              <a:t>코랩</a:t>
            </a:r>
            <a:r>
              <a:rPr lang="en-US" altLang="ko-KR" dirty="0"/>
              <a:t>(</a:t>
            </a:r>
            <a:r>
              <a:rPr lang="en-US" altLang="ko-KR" dirty="0" err="1"/>
              <a:t>Colab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 err="1"/>
              <a:t>파이썬</a:t>
            </a:r>
            <a:r>
              <a:rPr lang="en-US" altLang="ko-KR" dirty="0"/>
              <a:t>(Python)</a:t>
            </a:r>
            <a:r>
              <a:rPr lang="ko-KR" altLang="en-US" dirty="0"/>
              <a:t>을 배우기 위해 준비해야할 것들</a:t>
            </a:r>
            <a:endParaRPr lang="en-US" altLang="ko-KR" dirty="0"/>
          </a:p>
          <a:p>
            <a:pPr lvl="1"/>
            <a:r>
              <a:rPr lang="ko-KR" altLang="en-US" dirty="0"/>
              <a:t>구글 </a:t>
            </a:r>
            <a:r>
              <a:rPr lang="ko-KR" altLang="en-US" dirty="0" err="1"/>
              <a:t>코랩</a:t>
            </a:r>
            <a:r>
              <a:rPr lang="en-US" altLang="ko-KR" dirty="0"/>
              <a:t>(Google </a:t>
            </a:r>
            <a:r>
              <a:rPr lang="en-US" altLang="ko-KR" dirty="0" err="1"/>
              <a:t>Colab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파일명</a:t>
            </a:r>
            <a:r>
              <a:rPr lang="ko-KR" altLang="en-US" dirty="0"/>
              <a:t> </a:t>
            </a:r>
            <a:r>
              <a:rPr lang="en-US" altLang="ko-KR" dirty="0"/>
              <a:t>‘Untitled1.ipynb’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first-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python.ipynb</a:t>
            </a:r>
            <a:r>
              <a:rPr lang="en-US" altLang="ko-KR" dirty="0"/>
              <a:t>’</a:t>
            </a:r>
            <a:r>
              <a:rPr lang="ko-KR" altLang="en-US" dirty="0"/>
              <a:t>로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변경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11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15" y="1607105"/>
            <a:ext cx="6914347" cy="39853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810" y="2098137"/>
            <a:ext cx="6914347" cy="3985308"/>
          </a:xfrm>
          <a:prstGeom prst="rect">
            <a:avLst/>
          </a:prstGeom>
        </p:spPr>
      </p:pic>
      <p:sp>
        <p:nvSpPr>
          <p:cNvPr id="7" name="번개 6"/>
          <p:cNvSpPr/>
          <p:nvPr/>
        </p:nvSpPr>
        <p:spPr>
          <a:xfrm>
            <a:off x="1746624" y="2093052"/>
            <a:ext cx="204123" cy="194463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3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3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개발 환경 구축 </a:t>
            </a:r>
            <a:r>
              <a:rPr lang="en-US" altLang="ko-KR" dirty="0"/>
              <a:t>– </a:t>
            </a:r>
            <a:r>
              <a:rPr lang="ko-KR" altLang="en-US" dirty="0" err="1"/>
              <a:t>코랩</a:t>
            </a:r>
            <a:r>
              <a:rPr lang="en-US" altLang="ko-KR" dirty="0"/>
              <a:t>(</a:t>
            </a:r>
            <a:r>
              <a:rPr lang="en-US" altLang="ko-KR" dirty="0" err="1"/>
              <a:t>Colab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 err="1"/>
              <a:t>파이썬</a:t>
            </a:r>
            <a:r>
              <a:rPr lang="en-US" altLang="ko-KR" dirty="0"/>
              <a:t>(Python)</a:t>
            </a:r>
            <a:r>
              <a:rPr lang="ko-KR" altLang="en-US" dirty="0"/>
              <a:t>을 배우기 위해 준비해야할 것들</a:t>
            </a:r>
            <a:endParaRPr lang="en-US" altLang="ko-KR" dirty="0"/>
          </a:p>
          <a:p>
            <a:pPr lvl="1"/>
            <a:r>
              <a:rPr lang="ko-KR" altLang="en-US" dirty="0"/>
              <a:t>구글 </a:t>
            </a:r>
            <a:r>
              <a:rPr lang="ko-KR" altLang="en-US" dirty="0" err="1"/>
              <a:t>코랩</a:t>
            </a:r>
            <a:r>
              <a:rPr lang="en-US" altLang="ko-KR" dirty="0"/>
              <a:t>(Google </a:t>
            </a:r>
            <a:r>
              <a:rPr lang="en-US" altLang="ko-KR" dirty="0" err="1"/>
              <a:t>Colab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/>
              <a:t>코드 입력</a:t>
            </a:r>
            <a:endParaRPr lang="en-US" altLang="ko-KR" dirty="0"/>
          </a:p>
          <a:p>
            <a:pPr lvl="3"/>
            <a:r>
              <a:rPr lang="ko-KR" altLang="en-US" dirty="0"/>
              <a:t>셀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셀 내에서 커서가 깜박임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코드 입력 </a:t>
            </a:r>
            <a:r>
              <a:rPr lang="en-US" altLang="ko-KR" dirty="0">
                <a:sym typeface="Wingdings" panose="05000000000000000000" pitchFamily="2" charset="2"/>
              </a:rPr>
              <a:t> - print(“Hello World!”)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코드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/>
              <a:t>Ctrl + Enter</a:t>
            </a:r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12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96" y="1004417"/>
            <a:ext cx="6914347" cy="2916079"/>
          </a:xfrm>
          <a:prstGeom prst="rect">
            <a:avLst/>
          </a:prstGeom>
        </p:spPr>
      </p:pic>
      <p:sp>
        <p:nvSpPr>
          <p:cNvPr id="7" name="번개 6"/>
          <p:cNvSpPr/>
          <p:nvPr/>
        </p:nvSpPr>
        <p:spPr>
          <a:xfrm>
            <a:off x="5148669" y="2543027"/>
            <a:ext cx="204123" cy="194463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39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096" y="2977603"/>
            <a:ext cx="6914347" cy="29160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096" y="2985218"/>
            <a:ext cx="6914347" cy="29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개발 환경 구축 </a:t>
            </a:r>
            <a:r>
              <a:rPr lang="en-US" altLang="ko-KR" dirty="0"/>
              <a:t>– </a:t>
            </a:r>
            <a:r>
              <a:rPr lang="ko-KR" altLang="en-US" dirty="0" err="1"/>
              <a:t>코랩</a:t>
            </a:r>
            <a:r>
              <a:rPr lang="en-US" altLang="ko-KR" dirty="0"/>
              <a:t>(</a:t>
            </a:r>
            <a:r>
              <a:rPr lang="en-US" altLang="ko-KR" dirty="0" err="1"/>
              <a:t>Colab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 err="1"/>
              <a:t>파이썬</a:t>
            </a:r>
            <a:r>
              <a:rPr lang="en-US" altLang="ko-KR" dirty="0"/>
              <a:t>(Python)</a:t>
            </a:r>
            <a:r>
              <a:rPr lang="ko-KR" altLang="en-US" dirty="0"/>
              <a:t>을 배우기 위해 준비해야할 것들</a:t>
            </a:r>
            <a:endParaRPr lang="en-US" altLang="ko-KR" dirty="0"/>
          </a:p>
          <a:p>
            <a:pPr lvl="1"/>
            <a:r>
              <a:rPr lang="ko-KR" altLang="en-US" dirty="0"/>
              <a:t>구글 </a:t>
            </a:r>
            <a:r>
              <a:rPr lang="ko-KR" altLang="en-US" dirty="0" err="1"/>
              <a:t>코랩</a:t>
            </a:r>
            <a:r>
              <a:rPr lang="en-US" altLang="ko-KR" dirty="0"/>
              <a:t>(Google </a:t>
            </a:r>
            <a:r>
              <a:rPr lang="en-US" altLang="ko-KR" dirty="0" err="1"/>
              <a:t>Colab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/>
              <a:t>코드 입력</a:t>
            </a:r>
            <a:endParaRPr lang="en-US" altLang="ko-KR" dirty="0"/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옆에 보인 이미지와 같이 코드 입력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print(“My first python coding”)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코드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/>
              <a:t>Ctrl + Enter</a:t>
            </a:r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13</a:t>
            </a:fld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A4896F-B168-C102-E284-8F142E09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77" y="1451288"/>
            <a:ext cx="6360795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6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개발 환경 구축 </a:t>
            </a:r>
            <a:r>
              <a:rPr lang="en-US" altLang="ko-KR" dirty="0"/>
              <a:t>– </a:t>
            </a:r>
            <a:r>
              <a:rPr lang="ko-KR" altLang="en-US" dirty="0" err="1"/>
              <a:t>코랩</a:t>
            </a:r>
            <a:r>
              <a:rPr lang="en-US" altLang="ko-KR" dirty="0"/>
              <a:t>(</a:t>
            </a:r>
            <a:r>
              <a:rPr lang="en-US" altLang="ko-KR" dirty="0" err="1"/>
              <a:t>Colab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 err="1"/>
              <a:t>파이썬</a:t>
            </a:r>
            <a:r>
              <a:rPr lang="en-US" altLang="ko-KR" dirty="0"/>
              <a:t>(Python)</a:t>
            </a:r>
            <a:r>
              <a:rPr lang="ko-KR" altLang="en-US" dirty="0"/>
              <a:t>을 배우기 위해 준비해야할 것들</a:t>
            </a:r>
            <a:endParaRPr lang="en-US" altLang="ko-KR" dirty="0"/>
          </a:p>
          <a:p>
            <a:pPr lvl="2"/>
            <a:r>
              <a:rPr lang="ko-KR" altLang="en-US" dirty="0"/>
              <a:t>새로운 </a:t>
            </a:r>
            <a:r>
              <a:rPr lang="en-US" altLang="ko-KR" dirty="0"/>
              <a:t>(</a:t>
            </a:r>
            <a:r>
              <a:rPr lang="ko-KR" altLang="en-US" dirty="0"/>
              <a:t>코드 혹은 텍스트</a:t>
            </a:r>
            <a:r>
              <a:rPr lang="en-US" altLang="ko-KR" dirty="0"/>
              <a:t>) </a:t>
            </a:r>
            <a:r>
              <a:rPr lang="ko-KR" altLang="en-US" dirty="0"/>
              <a:t>셀 생성</a:t>
            </a:r>
            <a:endParaRPr lang="en-US" altLang="ko-KR" dirty="0"/>
          </a:p>
          <a:p>
            <a:pPr lvl="3"/>
            <a:r>
              <a:rPr lang="ko-KR" altLang="en-US" dirty="0"/>
              <a:t>마우스 커서를 셀 중앙으로 이동</a:t>
            </a:r>
            <a:endParaRPr lang="en-US" altLang="ko-KR" dirty="0"/>
          </a:p>
          <a:p>
            <a:pPr lvl="3"/>
            <a:r>
              <a:rPr lang="en-US" altLang="ko-KR" dirty="0"/>
              <a:t>“</a:t>
            </a:r>
            <a:r>
              <a:rPr lang="ko-KR" altLang="en-US" dirty="0"/>
              <a:t>코드</a:t>
            </a:r>
            <a:r>
              <a:rPr lang="en-US" altLang="ko-KR" dirty="0"/>
              <a:t>” </a:t>
            </a:r>
            <a:r>
              <a:rPr lang="ko-KR" altLang="en-US" dirty="0"/>
              <a:t>선택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아래 코드 입력 후 실행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14</a:t>
            </a:fld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F56844-8C4D-9946-39A3-4D69CDAB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7" y="2087959"/>
            <a:ext cx="6360795" cy="3433763"/>
          </a:xfrm>
          <a:prstGeom prst="rect">
            <a:avLst/>
          </a:prstGeom>
        </p:spPr>
      </p:pic>
      <p:sp>
        <p:nvSpPr>
          <p:cNvPr id="4" name="번개 3">
            <a:extLst>
              <a:ext uri="{FF2B5EF4-FFF2-40B4-BE49-F238E27FC236}">
                <a16:creationId xmlns:a16="http://schemas.microsoft.com/office/drawing/2014/main" id="{725A6B58-FBE0-C38D-7C10-509664262A82}"/>
              </a:ext>
            </a:extLst>
          </p:cNvPr>
          <p:cNvSpPr/>
          <p:nvPr/>
        </p:nvSpPr>
        <p:spPr>
          <a:xfrm>
            <a:off x="3384773" y="4154468"/>
            <a:ext cx="204123" cy="194463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39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EBA794-7E3B-42D4-4E1A-E915416B0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618" y="2447999"/>
            <a:ext cx="6360795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4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개발 환경 구축 </a:t>
            </a:r>
            <a:r>
              <a:rPr lang="en-US" altLang="ko-KR" dirty="0"/>
              <a:t>– </a:t>
            </a:r>
            <a:r>
              <a:rPr lang="ko-KR" altLang="en-US" dirty="0" err="1"/>
              <a:t>코랩</a:t>
            </a:r>
            <a:r>
              <a:rPr lang="en-US" altLang="ko-KR" dirty="0"/>
              <a:t>(</a:t>
            </a:r>
            <a:r>
              <a:rPr lang="en-US" altLang="ko-KR" dirty="0" err="1"/>
              <a:t>Colab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 err="1"/>
              <a:t>파이썬</a:t>
            </a:r>
            <a:r>
              <a:rPr lang="en-US" altLang="ko-KR" dirty="0"/>
              <a:t>(Python)</a:t>
            </a:r>
            <a:r>
              <a:rPr lang="ko-KR" altLang="en-US" dirty="0"/>
              <a:t>을 배우기 위해 준비해야할 것들</a:t>
            </a:r>
            <a:endParaRPr lang="en-US" altLang="ko-KR" dirty="0"/>
          </a:p>
          <a:p>
            <a:pPr lvl="1"/>
            <a:r>
              <a:rPr lang="ko-KR" altLang="en-US" dirty="0"/>
              <a:t>구글 </a:t>
            </a:r>
            <a:r>
              <a:rPr lang="ko-KR" altLang="en-US" dirty="0" err="1"/>
              <a:t>코랩</a:t>
            </a:r>
            <a:r>
              <a:rPr lang="en-US" altLang="ko-KR" dirty="0"/>
              <a:t>(Google </a:t>
            </a:r>
            <a:r>
              <a:rPr lang="en-US" altLang="ko-KR" dirty="0" err="1"/>
              <a:t>Colab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 err="1"/>
              <a:t>코랩</a:t>
            </a:r>
            <a:r>
              <a:rPr lang="ko-KR" altLang="en-US" dirty="0"/>
              <a:t> </a:t>
            </a:r>
            <a:r>
              <a:rPr lang="en-US" altLang="ko-KR" dirty="0"/>
              <a:t>code/text</a:t>
            </a:r>
            <a:r>
              <a:rPr lang="ko-KR" altLang="en-US" dirty="0"/>
              <a:t> 모드</a:t>
            </a:r>
            <a:endParaRPr lang="en-US" altLang="ko-KR" dirty="0"/>
          </a:p>
          <a:p>
            <a:pPr lvl="3"/>
            <a:r>
              <a:rPr lang="en-US" altLang="ko-KR" dirty="0"/>
              <a:t>code</a:t>
            </a:r>
            <a:r>
              <a:rPr lang="ko-KR" altLang="en-US" dirty="0"/>
              <a:t> 모드</a:t>
            </a:r>
            <a:r>
              <a:rPr lang="en-US" altLang="ko-KR" dirty="0"/>
              <a:t>( </a:t>
            </a:r>
            <a:r>
              <a:rPr lang="ko-KR" altLang="en-US" dirty="0"/>
              <a:t>코드 작성 모드</a:t>
            </a:r>
            <a:r>
              <a:rPr lang="en-US" altLang="ko-KR" dirty="0"/>
              <a:t>) : </a:t>
            </a:r>
            <a:r>
              <a:rPr lang="ko-KR" altLang="en-US" dirty="0"/>
              <a:t>셀 선택 후 </a:t>
            </a:r>
            <a:r>
              <a:rPr lang="en-US" altLang="ko-KR" dirty="0"/>
              <a:t>Enter </a:t>
            </a:r>
            <a:r>
              <a:rPr lang="ko-KR" altLang="en-US" dirty="0"/>
              <a:t>또는 마우스 클릭</a:t>
            </a:r>
            <a:endParaRPr lang="en-US" altLang="ko-KR" dirty="0"/>
          </a:p>
          <a:p>
            <a:pPr lvl="2"/>
            <a:r>
              <a:rPr lang="ko-KR" altLang="en-US" dirty="0"/>
              <a:t>모드 변경</a:t>
            </a:r>
            <a:endParaRPr lang="en-US" altLang="ko-KR" dirty="0"/>
          </a:p>
          <a:p>
            <a:pPr lvl="3"/>
            <a:r>
              <a:rPr lang="ko-KR" altLang="en-US" dirty="0"/>
              <a:t>선택된 셀을 </a:t>
            </a:r>
            <a:r>
              <a:rPr lang="en-US" altLang="ko-KR" dirty="0"/>
              <a:t>text </a:t>
            </a:r>
            <a:r>
              <a:rPr lang="ko-KR" altLang="en-US" dirty="0"/>
              <a:t>모드로 변경 </a:t>
            </a:r>
            <a:r>
              <a:rPr lang="en-US" altLang="ko-KR" dirty="0"/>
              <a:t>: Ctrl + mm</a:t>
            </a:r>
          </a:p>
          <a:p>
            <a:pPr lvl="3"/>
            <a:r>
              <a:rPr lang="ko-KR" altLang="en-US" dirty="0"/>
              <a:t>선택된 셀을 </a:t>
            </a:r>
            <a:r>
              <a:rPr lang="en-US" altLang="ko-KR" dirty="0"/>
              <a:t>code </a:t>
            </a:r>
            <a:r>
              <a:rPr lang="ko-KR" altLang="en-US" dirty="0"/>
              <a:t>모드로 변경</a:t>
            </a:r>
            <a:r>
              <a:rPr lang="en-US" altLang="ko-KR" dirty="0"/>
              <a:t>: ctrl + my</a:t>
            </a:r>
          </a:p>
          <a:p>
            <a:pPr lvl="2"/>
            <a:r>
              <a:rPr lang="ko-KR" altLang="en-US" dirty="0"/>
              <a:t>셀 실행</a:t>
            </a:r>
            <a:endParaRPr lang="en-US" altLang="ko-KR" dirty="0"/>
          </a:p>
          <a:p>
            <a:pPr lvl="3"/>
            <a:r>
              <a:rPr lang="ko-KR" altLang="en-US" dirty="0"/>
              <a:t>선택된 셀 실행 </a:t>
            </a:r>
            <a:r>
              <a:rPr lang="en-US" altLang="ko-KR" dirty="0"/>
              <a:t>: ctrl + Enter</a:t>
            </a:r>
          </a:p>
          <a:p>
            <a:pPr lvl="3"/>
            <a:r>
              <a:rPr lang="ko-KR" altLang="en-US" dirty="0"/>
              <a:t>선택된 셀 실행 후 다음 셀로 이동 </a:t>
            </a:r>
            <a:r>
              <a:rPr lang="en-US" altLang="ko-KR" dirty="0"/>
              <a:t>: shift + Enter</a:t>
            </a:r>
          </a:p>
          <a:p>
            <a:pPr lvl="2"/>
            <a:r>
              <a:rPr lang="ko-KR" altLang="en-US" dirty="0"/>
              <a:t>셀 생성 및 삭제</a:t>
            </a:r>
            <a:endParaRPr lang="en-US" altLang="ko-KR" dirty="0"/>
          </a:p>
          <a:p>
            <a:pPr lvl="3"/>
            <a:r>
              <a:rPr lang="ko-KR" altLang="en-US" dirty="0"/>
              <a:t>선택된 셀 아래에 셀 생성 </a:t>
            </a:r>
            <a:r>
              <a:rPr lang="en-US" altLang="ko-KR" dirty="0"/>
              <a:t>: ctrl + </a:t>
            </a:r>
            <a:r>
              <a:rPr lang="en-US" altLang="ko-KR" dirty="0" err="1"/>
              <a:t>mb</a:t>
            </a:r>
            <a:endParaRPr lang="en-US" altLang="ko-KR" dirty="0"/>
          </a:p>
          <a:p>
            <a:pPr lvl="3"/>
            <a:r>
              <a:rPr lang="ko-KR" altLang="en-US" dirty="0"/>
              <a:t>선택된 셀 위에 셀 생성 </a:t>
            </a:r>
            <a:r>
              <a:rPr lang="en-US" altLang="ko-KR" dirty="0"/>
              <a:t>: ctrl +ma</a:t>
            </a:r>
          </a:p>
          <a:p>
            <a:pPr lvl="3"/>
            <a:r>
              <a:rPr lang="ko-KR" altLang="en-US" dirty="0"/>
              <a:t>선택된 셀 삭제 </a:t>
            </a:r>
            <a:r>
              <a:rPr lang="en-US" altLang="ko-KR" dirty="0"/>
              <a:t>: ctrl + md</a:t>
            </a:r>
          </a:p>
          <a:p>
            <a:pPr lvl="2"/>
            <a:r>
              <a:rPr lang="ko-KR" altLang="en-US" dirty="0">
                <a:solidFill>
                  <a:srgbClr val="00B0F0"/>
                </a:solidFill>
              </a:rPr>
              <a:t>셀 병합 및 분리</a:t>
            </a:r>
            <a:endParaRPr lang="en-US" altLang="ko-KR" dirty="0">
              <a:solidFill>
                <a:srgbClr val="00B0F0"/>
              </a:solidFill>
            </a:endParaRPr>
          </a:p>
          <a:p>
            <a:pPr lvl="3"/>
            <a:r>
              <a:rPr lang="ko-KR" altLang="en-US" dirty="0"/>
              <a:t>셀 병합 </a:t>
            </a:r>
            <a:r>
              <a:rPr lang="en-US" altLang="ko-KR" dirty="0"/>
              <a:t>: shift</a:t>
            </a:r>
            <a:r>
              <a:rPr lang="ko-KR" altLang="en-US" dirty="0"/>
              <a:t>를 누른 상태에서 마우스 클릭으로 셀 선택 후 마우스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선택된 셀 병합 선택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커서 위치에서</a:t>
            </a:r>
            <a:r>
              <a:rPr lang="en-US" altLang="ko-KR" dirty="0"/>
              <a:t>) </a:t>
            </a:r>
            <a:r>
              <a:rPr lang="ko-KR" altLang="en-US" dirty="0"/>
              <a:t>셀 분리</a:t>
            </a:r>
            <a:r>
              <a:rPr lang="en-US" altLang="ko-KR" dirty="0"/>
              <a:t>: ctrl + m-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15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5703DC-5085-E748-F818-7231491BF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18" y="1943943"/>
            <a:ext cx="5452110" cy="2943225"/>
          </a:xfrm>
          <a:prstGeom prst="rect">
            <a:avLst/>
          </a:prstGeom>
        </p:spPr>
      </p:pic>
      <p:sp>
        <p:nvSpPr>
          <p:cNvPr id="7" name="번개 6">
            <a:extLst>
              <a:ext uri="{FF2B5EF4-FFF2-40B4-BE49-F238E27FC236}">
                <a16:creationId xmlns:a16="http://schemas.microsoft.com/office/drawing/2014/main" id="{93C00CE0-5DB1-EC8D-7040-C422C62DCA96}"/>
              </a:ext>
            </a:extLst>
          </p:cNvPr>
          <p:cNvSpPr/>
          <p:nvPr/>
        </p:nvSpPr>
        <p:spPr>
          <a:xfrm>
            <a:off x="7705253" y="4156155"/>
            <a:ext cx="204123" cy="194463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3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4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첫째 마당 </a:t>
            </a:r>
            <a:r>
              <a:rPr lang="en-US" altLang="ko-KR" dirty="0"/>
              <a:t>– </a:t>
            </a:r>
            <a:r>
              <a:rPr lang="ko-KR" altLang="en-US" dirty="0"/>
              <a:t>기온 공공데이터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기온 공공데이터 살펴 보기</a:t>
            </a:r>
            <a:endParaRPr lang="en-US" altLang="ko-KR" dirty="0"/>
          </a:p>
          <a:p>
            <a:pPr lvl="1"/>
            <a:r>
              <a:rPr lang="ko-KR" altLang="en-US" dirty="0"/>
              <a:t>기상 자료 개방 포털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https://data.kma.go.kr</a:t>
            </a:r>
            <a:r>
              <a:rPr lang="en-US" altLang="ko-KR" dirty="0"/>
              <a:t>)</a:t>
            </a:r>
            <a:r>
              <a:rPr lang="ko-KR" altLang="en-US" dirty="0"/>
              <a:t>에서 기온 데이터 가져오기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16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C2A6CB-B4AB-3FF0-6C31-0CD8861F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048" y="1451288"/>
            <a:ext cx="4847705" cy="30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번개 4">
            <a:extLst>
              <a:ext uri="{FF2B5EF4-FFF2-40B4-BE49-F238E27FC236}">
                <a16:creationId xmlns:a16="http://schemas.microsoft.com/office/drawing/2014/main" id="{2E89F917-4B66-11F4-2F19-6D8C208062C8}"/>
              </a:ext>
            </a:extLst>
          </p:cNvPr>
          <p:cNvSpPr/>
          <p:nvPr/>
        </p:nvSpPr>
        <p:spPr>
          <a:xfrm>
            <a:off x="5079383" y="2736031"/>
            <a:ext cx="144016" cy="144016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번개 6">
            <a:extLst>
              <a:ext uri="{FF2B5EF4-FFF2-40B4-BE49-F238E27FC236}">
                <a16:creationId xmlns:a16="http://schemas.microsoft.com/office/drawing/2014/main" id="{B29CB10A-2AA7-A8C5-E07A-8B3671F91326}"/>
              </a:ext>
            </a:extLst>
          </p:cNvPr>
          <p:cNvSpPr/>
          <p:nvPr/>
        </p:nvSpPr>
        <p:spPr>
          <a:xfrm>
            <a:off x="4575327" y="3268105"/>
            <a:ext cx="144016" cy="144016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2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첫째 마당 </a:t>
            </a:r>
            <a:r>
              <a:rPr lang="en-US" altLang="ko-KR" dirty="0"/>
              <a:t>– </a:t>
            </a:r>
            <a:r>
              <a:rPr lang="ko-KR" altLang="en-US" dirty="0"/>
              <a:t>기온 공공데이터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기온 공공데이터 살펴 보기</a:t>
            </a:r>
            <a:endParaRPr lang="en-US" altLang="ko-KR" dirty="0"/>
          </a:p>
          <a:p>
            <a:pPr lvl="1"/>
            <a:r>
              <a:rPr lang="ko-KR" altLang="en-US" dirty="0"/>
              <a:t>기상 자료 개방 포털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https://data.kma.go.kr</a:t>
            </a:r>
            <a:r>
              <a:rPr lang="en-US" altLang="ko-KR" dirty="0"/>
              <a:t>)</a:t>
            </a:r>
            <a:r>
              <a:rPr lang="ko-KR" altLang="en-US" dirty="0"/>
              <a:t>에서 기온 데이터 가져오기</a:t>
            </a:r>
            <a:endParaRPr lang="en-US" altLang="ko-KR" dirty="0"/>
          </a:p>
          <a:p>
            <a:pPr lvl="2"/>
            <a:r>
              <a:rPr lang="ko-KR" altLang="en-US" dirty="0"/>
              <a:t>기간 </a:t>
            </a:r>
            <a:r>
              <a:rPr lang="en-US" altLang="ko-KR" dirty="0"/>
              <a:t>: 1907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일부터 </a:t>
            </a:r>
            <a:r>
              <a:rPr lang="en-US" altLang="ko-KR" dirty="0"/>
              <a:t>‘</a:t>
            </a:r>
            <a:r>
              <a:rPr lang="ko-KR" altLang="en-US" dirty="0"/>
              <a:t>어제</a:t>
            </a:r>
            <a:r>
              <a:rPr lang="en-US" altLang="ko-KR" dirty="0"/>
              <a:t>’</a:t>
            </a:r>
            <a:r>
              <a:rPr lang="ko-KR" altLang="en-US" dirty="0"/>
              <a:t>까지로 하고 검색 버튼 클릭 이후 </a:t>
            </a:r>
            <a:r>
              <a:rPr lang="en-US" altLang="ko-KR" dirty="0"/>
              <a:t>csv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lvl="3"/>
            <a:r>
              <a:rPr lang="ko-KR" altLang="en-US" dirty="0"/>
              <a:t>지역</a:t>
            </a:r>
            <a:r>
              <a:rPr lang="en-US" altLang="ko-KR" dirty="0"/>
              <a:t>/</a:t>
            </a:r>
            <a:r>
              <a:rPr lang="ko-KR" altLang="en-US" dirty="0"/>
              <a:t>지점은 기본 값인 </a:t>
            </a:r>
            <a:r>
              <a:rPr lang="en-US" altLang="ko-KR" dirty="0"/>
              <a:t>‘</a:t>
            </a:r>
            <a:r>
              <a:rPr lang="ko-KR" altLang="en-US" dirty="0"/>
              <a:t>서울</a:t>
            </a:r>
            <a:r>
              <a:rPr lang="en-US" altLang="ko-KR" dirty="0"/>
              <a:t>‘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CSV </a:t>
            </a:r>
            <a:r>
              <a:rPr lang="ko-KR" altLang="en-US" dirty="0"/>
              <a:t>파일이란</a:t>
            </a:r>
            <a:endParaRPr lang="en-US" altLang="ko-KR" dirty="0"/>
          </a:p>
          <a:p>
            <a:pPr lvl="3"/>
            <a:r>
              <a:rPr lang="ko-KR" altLang="en-US" dirty="0"/>
              <a:t>각 항목을 특정 문자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 err="1"/>
              <a:t>쉽표</a:t>
            </a:r>
            <a:r>
              <a:rPr lang="en-US" altLang="ko-KR" dirty="0"/>
              <a:t>(,))</a:t>
            </a:r>
            <a:r>
              <a:rPr lang="ko-KR" altLang="en-US" dirty="0"/>
              <a:t>로 구분하여 데이터를 저장한 </a:t>
            </a:r>
            <a:r>
              <a:rPr lang="en-US" altLang="ko-KR" dirty="0"/>
              <a:t>text </a:t>
            </a:r>
            <a:r>
              <a:rPr lang="ko-KR" altLang="en-US" dirty="0"/>
              <a:t>파일임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csv </a:t>
            </a:r>
            <a:r>
              <a:rPr lang="ko-KR" altLang="en-US" dirty="0"/>
              <a:t>파일은 </a:t>
            </a:r>
            <a:r>
              <a:rPr lang="en-US" altLang="ko-KR" dirty="0"/>
              <a:t>Excel</a:t>
            </a:r>
            <a:r>
              <a:rPr lang="ko-KR" altLang="en-US" dirty="0"/>
              <a:t> 프로그램에서 인식함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17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E95274-D976-B7FE-4474-DA9E54D9A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621" y="1965099"/>
            <a:ext cx="7344800" cy="2191056"/>
          </a:xfrm>
          <a:prstGeom prst="rect">
            <a:avLst/>
          </a:prstGeom>
        </p:spPr>
      </p:pic>
      <p:sp>
        <p:nvSpPr>
          <p:cNvPr id="11" name="번개 10">
            <a:extLst>
              <a:ext uri="{FF2B5EF4-FFF2-40B4-BE49-F238E27FC236}">
                <a16:creationId xmlns:a16="http://schemas.microsoft.com/office/drawing/2014/main" id="{E82F79C2-ECF4-5882-8E94-7BACD0E66941}"/>
              </a:ext>
            </a:extLst>
          </p:cNvPr>
          <p:cNvSpPr/>
          <p:nvPr/>
        </p:nvSpPr>
        <p:spPr>
          <a:xfrm>
            <a:off x="5458885" y="2252012"/>
            <a:ext cx="144016" cy="144016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번개 11">
            <a:extLst>
              <a:ext uri="{FF2B5EF4-FFF2-40B4-BE49-F238E27FC236}">
                <a16:creationId xmlns:a16="http://schemas.microsoft.com/office/drawing/2014/main" id="{570C829B-B267-9117-E525-BBCA463EE710}"/>
              </a:ext>
            </a:extLst>
          </p:cNvPr>
          <p:cNvSpPr/>
          <p:nvPr/>
        </p:nvSpPr>
        <p:spPr>
          <a:xfrm>
            <a:off x="5112965" y="2944240"/>
            <a:ext cx="144016" cy="144016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번개 12">
            <a:extLst>
              <a:ext uri="{FF2B5EF4-FFF2-40B4-BE49-F238E27FC236}">
                <a16:creationId xmlns:a16="http://schemas.microsoft.com/office/drawing/2014/main" id="{F526BFDE-CD44-986E-BFDE-64ED36AED896}"/>
              </a:ext>
            </a:extLst>
          </p:cNvPr>
          <p:cNvSpPr/>
          <p:nvPr/>
        </p:nvSpPr>
        <p:spPr>
          <a:xfrm>
            <a:off x="8137301" y="3710562"/>
            <a:ext cx="144016" cy="144016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7BE11C-EB54-1309-919B-7A542D295963}"/>
              </a:ext>
            </a:extLst>
          </p:cNvPr>
          <p:cNvSpPr/>
          <p:nvPr/>
        </p:nvSpPr>
        <p:spPr>
          <a:xfrm>
            <a:off x="5242861" y="2131533"/>
            <a:ext cx="216024" cy="2160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DD23CB7-75C2-8A57-3173-C5E784A3B6C2}"/>
              </a:ext>
            </a:extLst>
          </p:cNvPr>
          <p:cNvSpPr/>
          <p:nvPr/>
        </p:nvSpPr>
        <p:spPr>
          <a:xfrm>
            <a:off x="4896941" y="2806981"/>
            <a:ext cx="216024" cy="2160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D06FE9C-2177-4297-EEED-3C2BC146B622}"/>
              </a:ext>
            </a:extLst>
          </p:cNvPr>
          <p:cNvSpPr/>
          <p:nvPr/>
        </p:nvSpPr>
        <p:spPr>
          <a:xfrm>
            <a:off x="7907421" y="3602550"/>
            <a:ext cx="216024" cy="2160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62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첫째 마당 </a:t>
            </a:r>
            <a:r>
              <a:rPr lang="en-US" altLang="ko-KR" dirty="0"/>
              <a:t>– </a:t>
            </a:r>
            <a:r>
              <a:rPr lang="ko-KR" altLang="en-US" dirty="0"/>
              <a:t>기온 공공데이터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기온 공공데이터 살펴 보기</a:t>
            </a:r>
            <a:endParaRPr lang="en-US" altLang="ko-KR" dirty="0"/>
          </a:p>
          <a:p>
            <a:pPr lvl="1"/>
            <a:r>
              <a:rPr lang="ko-KR" altLang="en-US" dirty="0"/>
              <a:t>기상 자료 개방 포털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https://data.kma.go.kr</a:t>
            </a:r>
            <a:r>
              <a:rPr lang="en-US" altLang="ko-KR" dirty="0"/>
              <a:t>)</a:t>
            </a:r>
            <a:r>
              <a:rPr lang="ko-KR" altLang="en-US" dirty="0"/>
              <a:t>에서 가져온 </a:t>
            </a:r>
            <a:r>
              <a:rPr lang="en-US" altLang="ko-KR" dirty="0"/>
              <a:t>csv </a:t>
            </a:r>
            <a:r>
              <a:rPr lang="ko-KR" altLang="en-US" dirty="0"/>
              <a:t>파일 열어보기</a:t>
            </a:r>
            <a:endParaRPr lang="en-US" altLang="ko-KR" dirty="0"/>
          </a:p>
          <a:p>
            <a:pPr lvl="2"/>
            <a:r>
              <a:rPr lang="ko-KR" altLang="en-US" dirty="0"/>
              <a:t>다운로든 받은 </a:t>
            </a:r>
            <a:r>
              <a:rPr lang="en-US" altLang="ko-KR" dirty="0"/>
              <a:t>ta_xxxxxxxxxx.csv </a:t>
            </a:r>
            <a:r>
              <a:rPr lang="ko-KR" altLang="en-US" dirty="0"/>
              <a:t>파일을 더블 클릭 </a:t>
            </a:r>
            <a:r>
              <a:rPr lang="en-US" altLang="ko-KR" dirty="0">
                <a:sym typeface="Wingdings" panose="05000000000000000000" pitchFamily="2" charset="2"/>
              </a:rPr>
              <a:t> Excel</a:t>
            </a:r>
            <a:r>
              <a:rPr lang="ko-KR" altLang="en-US" dirty="0">
                <a:sym typeface="Wingdings" panose="05000000000000000000" pitchFamily="2" charset="2"/>
              </a:rPr>
              <a:t>이 해당 파일을 열어서 보여줌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첫 번째 행부터 여섯 번째 행은 이 파일에 대한 간략한 설명이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일곱 번째 행은 실 데이터와 파일 설명을 구분하기 위해 빈 행이 있음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코랩에서</a:t>
            </a:r>
            <a:r>
              <a:rPr lang="ko-KR" altLang="en-US" dirty="0">
                <a:sym typeface="Wingdings" panose="05000000000000000000" pitchFamily="2" charset="2"/>
              </a:rPr>
              <a:t> 이 파일의 정보를 분석하기 위한 사전 작업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 행부터 </a:t>
            </a:r>
            <a:r>
              <a:rPr lang="en-US" altLang="ko-KR" dirty="0">
                <a:sym typeface="Wingdings" panose="05000000000000000000" pitchFamily="2" charset="2"/>
              </a:rPr>
              <a:t>7</a:t>
            </a:r>
            <a:r>
              <a:rPr lang="ko-KR" altLang="en-US" dirty="0">
                <a:sym typeface="Wingdings" panose="05000000000000000000" pitchFamily="2" charset="2"/>
              </a:rPr>
              <a:t>번 행까지는 실 데이터가 아니므로 삭제하고 파일 명을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서울</a:t>
            </a:r>
            <a:r>
              <a:rPr lang="en-US" altLang="ko-KR" dirty="0">
                <a:sym typeface="Wingdings" panose="05000000000000000000" pitchFamily="2" charset="2"/>
              </a:rPr>
              <a:t>.csv’</a:t>
            </a:r>
            <a:r>
              <a:rPr lang="ko-KR" altLang="en-US" dirty="0">
                <a:sym typeface="Wingdings" panose="05000000000000000000" pitchFamily="2" charset="2"/>
              </a:rPr>
              <a:t>로 변경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서울</a:t>
            </a:r>
            <a:r>
              <a:rPr lang="en-US" altLang="ko-KR" dirty="0">
                <a:sym typeface="Wingdings" panose="05000000000000000000" pitchFamily="2" charset="2"/>
              </a:rPr>
              <a:t>.csv’ 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ko-KR" altLang="en-US" dirty="0" err="1">
                <a:sym typeface="Wingdings" panose="05000000000000000000" pitchFamily="2" charset="2"/>
              </a:rPr>
              <a:t>코랩</a:t>
            </a:r>
            <a:r>
              <a:rPr lang="ko-KR" altLang="en-US" dirty="0">
                <a:sym typeface="Wingdings" panose="05000000000000000000" pitchFamily="2" charset="2"/>
              </a:rPr>
              <a:t> 폴더로 드래그 </a:t>
            </a:r>
            <a:r>
              <a:rPr lang="en-US" altLang="ko-KR" dirty="0">
                <a:sym typeface="Wingdings" panose="05000000000000000000" pitchFamily="2" charset="2"/>
              </a:rPr>
              <a:t>&amp; </a:t>
            </a:r>
            <a:r>
              <a:rPr lang="ko-KR" altLang="en-US" dirty="0">
                <a:sym typeface="Wingdings" panose="05000000000000000000" pitchFamily="2" charset="2"/>
              </a:rPr>
              <a:t>드랍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복사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주의 사항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4"/>
            <a:r>
              <a:rPr lang="ko-KR" altLang="en-US" dirty="0" err="1">
                <a:sym typeface="Wingdings" panose="05000000000000000000" pitchFamily="2" charset="2"/>
              </a:rPr>
              <a:t>코랩</a:t>
            </a:r>
            <a:r>
              <a:rPr lang="ko-KR" altLang="en-US" dirty="0">
                <a:sym typeface="Wingdings" panose="05000000000000000000" pitchFamily="2" charset="2"/>
              </a:rPr>
              <a:t> 공간으로 복사된 파일은 해당 웹 페이지가 종료되면 </a:t>
            </a:r>
            <a:r>
              <a:rPr lang="ko-KR" altLang="en-US" dirty="0" err="1">
                <a:sym typeface="Wingdings" panose="05000000000000000000" pitchFamily="2" charset="2"/>
              </a:rPr>
              <a:t>코랩</a:t>
            </a:r>
            <a:r>
              <a:rPr lang="ko-KR" altLang="en-US" dirty="0">
                <a:sym typeface="Wingdings" panose="05000000000000000000" pitchFamily="2" charset="2"/>
              </a:rPr>
              <a:t> 공간에 있던 파일을 삭제함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18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CFA3E4-9986-E610-D631-EC3CB1644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979" y="3443179"/>
            <a:ext cx="3515216" cy="22577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E20FBEF-4E3D-AE27-0D8A-EA25E8AB5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991" y="2744318"/>
            <a:ext cx="4448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2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첫째 마당 </a:t>
            </a:r>
            <a:r>
              <a:rPr lang="en-US" altLang="ko-KR" dirty="0"/>
              <a:t>– </a:t>
            </a:r>
            <a:r>
              <a:rPr lang="ko-KR" altLang="en-US" dirty="0"/>
              <a:t>기온 공공데이터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기온 공공데이터 살펴 보기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 열어보기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 명령 라인</a:t>
            </a:r>
            <a:r>
              <a:rPr lang="en-US" altLang="ko-KR" dirty="0"/>
              <a:t>(</a:t>
            </a:r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csv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csv </a:t>
            </a:r>
            <a:r>
              <a:rPr lang="ko-KR" altLang="en-US" dirty="0"/>
              <a:t>모듈을 불러옴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번 명령 라인</a:t>
            </a:r>
            <a:r>
              <a:rPr lang="en-US" altLang="ko-KR" dirty="0"/>
              <a:t>(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 = 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서울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.csv'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'r’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서울</a:t>
            </a:r>
            <a:r>
              <a:rPr lang="en-US" altLang="ko-KR" dirty="0"/>
              <a:t>.csv’</a:t>
            </a:r>
            <a:r>
              <a:rPr lang="ko-KR" altLang="en-US" dirty="0"/>
              <a:t> 파일을 </a:t>
            </a:r>
            <a:r>
              <a:rPr lang="en-US" altLang="ko-KR" dirty="0"/>
              <a:t>‘r’ </a:t>
            </a:r>
            <a:r>
              <a:rPr lang="ko-KR" altLang="en-US" dirty="0"/>
              <a:t>모드</a:t>
            </a:r>
            <a:r>
              <a:rPr lang="en-US" altLang="ko-KR" dirty="0"/>
              <a:t>(</a:t>
            </a:r>
            <a:r>
              <a:rPr lang="ko-KR" altLang="en-US" dirty="0"/>
              <a:t>읽기 모드</a:t>
            </a:r>
            <a:r>
              <a:rPr lang="en-US" altLang="ko-KR" dirty="0"/>
              <a:t>)</a:t>
            </a:r>
            <a:r>
              <a:rPr lang="ko-KR" altLang="en-US" dirty="0"/>
              <a:t>로 열고 해당 파일의 파일 </a:t>
            </a:r>
            <a:r>
              <a:rPr lang="ko-KR" altLang="en-US" dirty="0" err="1"/>
              <a:t>핸들러를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번 명령 라인</a:t>
            </a:r>
            <a:r>
              <a:rPr lang="en-US" altLang="ko-KR" dirty="0"/>
              <a:t>(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csv.reader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(f)</a:t>
            </a:r>
            <a:r>
              <a:rPr lang="en-US" altLang="ko-KR" dirty="0"/>
              <a:t>) </a:t>
            </a:r>
          </a:p>
          <a:p>
            <a:pPr lvl="3"/>
            <a:r>
              <a:rPr lang="ko-KR" altLang="en-US" dirty="0"/>
              <a:t>파일 </a:t>
            </a:r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를 함수에 전달하여 </a:t>
            </a:r>
            <a:r>
              <a:rPr lang="en-US" altLang="ko-KR" dirty="0"/>
              <a:t>‘</a:t>
            </a:r>
            <a:r>
              <a:rPr lang="ko-KR" altLang="en-US" dirty="0"/>
              <a:t>서울</a:t>
            </a:r>
            <a:r>
              <a:rPr lang="en-US" altLang="ko-KR" dirty="0"/>
              <a:t>.csv’ </a:t>
            </a:r>
            <a:r>
              <a:rPr lang="ko-KR" altLang="en-US" dirty="0"/>
              <a:t>파일을 핸들링 할 수 있는 객체를</a:t>
            </a:r>
            <a:r>
              <a:rPr lang="en-US" altLang="ko-KR" dirty="0"/>
              <a:t> </a:t>
            </a:r>
            <a:r>
              <a:rPr lang="ko-KR" altLang="en-US" dirty="0"/>
              <a:t>생성하고 </a:t>
            </a:r>
            <a:r>
              <a:rPr lang="en-US" altLang="ko-KR" dirty="0"/>
              <a:t>data</a:t>
            </a:r>
            <a:r>
              <a:rPr lang="ko-KR" altLang="en-US" dirty="0"/>
              <a:t>에 할당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19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FD26CD-2652-CE75-8854-9DAD9ED14AA9}"/>
              </a:ext>
            </a:extLst>
          </p:cNvPr>
          <p:cNvSpPr/>
          <p:nvPr/>
        </p:nvSpPr>
        <p:spPr>
          <a:xfrm>
            <a:off x="2246329" y="1451288"/>
            <a:ext cx="7019500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csv</a:t>
            </a:r>
          </a:p>
          <a:p>
            <a:b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open() 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함수를 이용하여 파일을 오픈하는데</a:t>
            </a:r>
            <a:endParaRPr lang="ko-KR" alt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open() 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함수의 두 번째 인자 </a:t>
            </a: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은 파일을 읽기 모드로 오픈하겠다는 의미</a:t>
            </a:r>
            <a:endParaRPr lang="ko-KR" alt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 = 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서울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.csv'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csv.reader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(f)</a:t>
            </a:r>
          </a:p>
          <a:p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0427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1693" y="5831604"/>
            <a:ext cx="863221" cy="344876"/>
          </a:xfrm>
          <a:prstGeom prst="rect">
            <a:avLst/>
          </a:prstGeom>
        </p:spPr>
        <p:txBody>
          <a:bodyPr/>
          <a:lstStyle/>
          <a:p>
            <a:fld id="{F3FCAB0A-BC9B-42B7-90B0-C654A8C2960C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361265" y="2083392"/>
            <a:ext cx="5055696" cy="935961"/>
          </a:xfrm>
        </p:spPr>
        <p:txBody>
          <a:bodyPr/>
          <a:lstStyle/>
          <a:p>
            <a:pPr>
              <a:lnSpc>
                <a:spcPts val="1000"/>
              </a:lnSpc>
            </a:pPr>
            <a:r>
              <a:rPr lang="ko-KR" altLang="en-US" sz="1323" dirty="0"/>
              <a:t>학력</a:t>
            </a:r>
            <a:endParaRPr lang="en-US" altLang="ko-KR" sz="1323" dirty="0"/>
          </a:p>
          <a:p>
            <a:pPr lvl="1">
              <a:lnSpc>
                <a:spcPts val="1000"/>
              </a:lnSpc>
            </a:pPr>
            <a:r>
              <a:rPr lang="ko-KR" altLang="en-US" sz="1134" dirty="0"/>
              <a:t>한국외국어대학교 일반대학원 정보통신공학과 정보통신 박사</a:t>
            </a:r>
            <a:r>
              <a:rPr lang="en-US" altLang="ko-KR" sz="1134" baseline="30000" dirty="0"/>
              <a:t>2004</a:t>
            </a:r>
            <a:r>
              <a:rPr lang="ko-KR" altLang="en-US" sz="1134" baseline="30000" dirty="0"/>
              <a:t>년</a:t>
            </a:r>
            <a:endParaRPr lang="en-US" altLang="ko-KR" sz="1134" baseline="30000" dirty="0"/>
          </a:p>
          <a:p>
            <a:pPr lvl="1">
              <a:lnSpc>
                <a:spcPts val="1000"/>
              </a:lnSpc>
            </a:pPr>
            <a:r>
              <a:rPr lang="ko-KR" altLang="en-US" sz="1134" dirty="0"/>
              <a:t>한국외국어대학교 일반대학원 전자</a:t>
            </a:r>
            <a:r>
              <a:rPr lang="en-US" altLang="ko-KR" sz="1134" dirty="0"/>
              <a:t>·</a:t>
            </a:r>
            <a:r>
              <a:rPr lang="ko-KR" altLang="en-US" sz="1134" dirty="0"/>
              <a:t>제어공학과 제어공학 석사</a:t>
            </a:r>
            <a:r>
              <a:rPr lang="en-US" altLang="ko-KR" sz="1134" baseline="30000" dirty="0"/>
              <a:t>1999</a:t>
            </a:r>
            <a:r>
              <a:rPr lang="ko-KR" altLang="en-US" sz="1134" baseline="30000" dirty="0"/>
              <a:t>년</a:t>
            </a:r>
            <a:endParaRPr lang="en-US" altLang="ko-KR" sz="1134" baseline="30000" dirty="0"/>
          </a:p>
          <a:p>
            <a:pPr lvl="1">
              <a:lnSpc>
                <a:spcPts val="1000"/>
              </a:lnSpc>
            </a:pPr>
            <a:r>
              <a:rPr lang="ko-KR" altLang="en-US" sz="1134" dirty="0"/>
              <a:t>한국외국어대학교 제어공학과 학사</a:t>
            </a:r>
            <a:r>
              <a:rPr lang="en-US" altLang="ko-KR" sz="1134" baseline="30000" dirty="0"/>
              <a:t>1997</a:t>
            </a:r>
            <a:r>
              <a:rPr lang="ko-KR" altLang="en-US" sz="1134" baseline="30000" dirty="0"/>
              <a:t>년</a:t>
            </a:r>
            <a:endParaRPr lang="en-US" altLang="ko-KR" sz="1134" baseline="30000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274" y="72486"/>
            <a:ext cx="10841253" cy="399988"/>
          </a:xfrm>
        </p:spPr>
        <p:txBody>
          <a:bodyPr/>
          <a:lstStyle/>
          <a:p>
            <a:r>
              <a:rPr lang="ko-KR" altLang="en-US" dirty="0"/>
              <a:t>김성필 박사 프로필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35530D2F-52D9-1461-975A-2B83870A8055}"/>
              </a:ext>
            </a:extLst>
          </p:cNvPr>
          <p:cNvSpPr txBox="1">
            <a:spLocks/>
          </p:cNvSpPr>
          <p:nvPr/>
        </p:nvSpPr>
        <p:spPr>
          <a:xfrm>
            <a:off x="361264" y="2947355"/>
            <a:ext cx="5398061" cy="1151952"/>
          </a:xfrm>
          <a:prstGeom prst="rect">
            <a:avLst/>
          </a:prstGeom>
        </p:spPr>
        <p:txBody>
          <a:bodyPr vert="horz" lIns="91426" tIns="45713" rIns="91426" bIns="45713" rtlCol="0">
            <a:noAutofit/>
          </a:bodyPr>
          <a:lstStyle>
            <a:lvl1pPr marL="324000" indent="-324000" algn="l" defTabSz="913755" rtl="0" eaLnBrk="1" latinLnBrk="0" hangingPunct="1">
              <a:lnSpc>
                <a:spcPct val="100000"/>
              </a:lnSpc>
              <a:spcBef>
                <a:spcPts val="1400"/>
              </a:spcBef>
              <a:buClr>
                <a:srgbClr val="506EA5"/>
              </a:buClr>
              <a:buFont typeface="돋움" pitchFamily="50" charset="-127"/>
              <a:buChar char="▐"/>
              <a:defRPr kumimoji="1" lang="ko-KR" altLang="en-US" sz="12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33400" indent="-1905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Wingdings 3" pitchFamily="18" charset="2"/>
              <a:buChar char=""/>
              <a:defRPr kumimoji="1" lang="ko-KR" altLang="en-US" sz="11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04850" indent="-161925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Arial" pitchFamily="34" charset="0"/>
              <a:buChar char="•"/>
              <a:defRPr kumimoji="1" lang="ko-KR" altLang="en-US" sz="105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900000" indent="-1980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돋움" pitchFamily="50" charset="-127"/>
              <a:buChar char="-"/>
              <a:defRPr kumimoji="1"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104900" indent="-1905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Arial" pitchFamily="34" charset="0"/>
              <a:buChar char="»"/>
              <a:defRPr kumimoji="1" lang="ko-KR" altLang="en-US" sz="7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2835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721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601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480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ko-KR" altLang="en-US" dirty="0"/>
              <a:t>경력</a:t>
            </a:r>
            <a:endParaRPr lang="en-US" altLang="ko-KR" dirty="0"/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r>
              <a:rPr lang="ko-KR" altLang="en-US" dirty="0" err="1"/>
              <a:t>리아텍</a:t>
            </a:r>
            <a:r>
              <a:rPr lang="ko-KR" altLang="en-US" dirty="0"/>
              <a:t> 대표</a:t>
            </a:r>
            <a:r>
              <a:rPr lang="en-US" altLang="ko-KR" baseline="30000" dirty="0"/>
              <a:t>2014 ~ 2023</a:t>
            </a:r>
            <a:r>
              <a:rPr lang="ko-KR" altLang="en-US" baseline="30000" dirty="0"/>
              <a:t>년 현재</a:t>
            </a:r>
            <a:endParaRPr lang="en-US" altLang="ko-KR" baseline="30000" dirty="0"/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r>
              <a:rPr lang="ko-KR" altLang="en-US" dirty="0"/>
              <a:t>인하대학교</a:t>
            </a:r>
            <a:r>
              <a:rPr lang="en-US" altLang="ko-KR" baseline="30000" dirty="0"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2019. 3. ~  2020.7</a:t>
            </a:r>
            <a:r>
              <a:rPr lang="en-US" altLang="ko-KR" dirty="0"/>
              <a:t>/</a:t>
            </a:r>
            <a:r>
              <a:rPr lang="ko-KR" altLang="en-US" dirty="0"/>
              <a:t>한국외국어대학교</a:t>
            </a:r>
            <a:r>
              <a:rPr lang="en-US" altLang="ko-KR" baseline="30000" dirty="0"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2019. 9. ~  2020.7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/>
              <a:t>겸임 교수</a:t>
            </a:r>
            <a:endParaRPr lang="en-US" altLang="ko-KR" dirty="0"/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r>
              <a:rPr lang="ko-KR" altLang="en-US" dirty="0"/>
              <a:t>인하대학교 공학교육혁신센터 산학협력자문위원</a:t>
            </a:r>
            <a:r>
              <a:rPr lang="en-US" altLang="ko-KR" baseline="30000" dirty="0"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2020. 3. 1. ~ 2023.2.28</a:t>
            </a:r>
            <a:endParaRPr lang="en-US" altLang="ko-KR" baseline="30000" dirty="0"/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r>
              <a:rPr lang="ko-KR" altLang="en-US" dirty="0"/>
              <a:t>한국표준협회</a:t>
            </a:r>
            <a:r>
              <a:rPr lang="en-US" altLang="ko-KR" dirty="0"/>
              <a:t>(KSA) </a:t>
            </a:r>
            <a:r>
              <a:rPr lang="ko-KR" altLang="en-US" dirty="0"/>
              <a:t>전문위원</a:t>
            </a:r>
            <a:r>
              <a:rPr lang="en-US" altLang="ko-KR" baseline="30000" dirty="0"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2016. 8  ~ 2023</a:t>
            </a:r>
            <a:r>
              <a:rPr lang="ko-KR" altLang="en-US" baseline="30000" dirty="0"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년 현재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endParaRPr lang="en-US" altLang="ko-KR" dirty="0"/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r>
              <a:rPr lang="ko-KR" altLang="en-US" dirty="0"/>
              <a:t>한국</a:t>
            </a:r>
            <a:r>
              <a:rPr lang="en-US" altLang="ko-KR" dirty="0"/>
              <a:t>ICT</a:t>
            </a:r>
            <a:r>
              <a:rPr lang="ko-KR" altLang="en-US" dirty="0" err="1"/>
              <a:t>폴리텍</a:t>
            </a:r>
            <a:r>
              <a:rPr lang="en-US" altLang="ko-KR" dirty="0"/>
              <a:t>(</a:t>
            </a:r>
            <a:r>
              <a:rPr lang="ko-KR" altLang="en-US" dirty="0"/>
              <a:t>구 한국정보통신기능대학</a:t>
            </a:r>
            <a:r>
              <a:rPr lang="en-US" altLang="ko-KR" dirty="0"/>
              <a:t>)</a:t>
            </a:r>
            <a:r>
              <a:rPr lang="en-US" altLang="ko-KR" baseline="30000" dirty="0"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2004. 2. ~ 2014. 11. 3</a:t>
            </a:r>
            <a:r>
              <a:rPr lang="en-US" altLang="ko-KR" dirty="0"/>
              <a:t> </a:t>
            </a:r>
            <a:r>
              <a:rPr lang="ko-KR" altLang="en-US" dirty="0"/>
              <a:t>조교수로 퇴임</a:t>
            </a:r>
            <a:endParaRPr lang="en-US" altLang="ko-KR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0EA52A52-2447-D62E-075D-E1EC2C699D6E}"/>
              </a:ext>
            </a:extLst>
          </p:cNvPr>
          <p:cNvSpPr txBox="1">
            <a:spLocks/>
          </p:cNvSpPr>
          <p:nvPr/>
        </p:nvSpPr>
        <p:spPr>
          <a:xfrm>
            <a:off x="1657209" y="634063"/>
            <a:ext cx="4031831" cy="1368108"/>
          </a:xfrm>
          <a:prstGeom prst="rect">
            <a:avLst/>
          </a:prstGeom>
        </p:spPr>
        <p:txBody>
          <a:bodyPr vert="horz" lIns="91426" tIns="45713" rIns="91426" bIns="45713" rtlCol="0">
            <a:noAutofit/>
          </a:bodyPr>
          <a:lstStyle>
            <a:lvl1pPr marL="324000" indent="-324000" algn="l" defTabSz="913755" rtl="0" eaLnBrk="1" latinLnBrk="0" hangingPunct="1">
              <a:lnSpc>
                <a:spcPct val="100000"/>
              </a:lnSpc>
              <a:spcBef>
                <a:spcPts val="1400"/>
              </a:spcBef>
              <a:buClr>
                <a:srgbClr val="506EA5"/>
              </a:buClr>
              <a:buFont typeface="돋움" pitchFamily="50" charset="-127"/>
              <a:buChar char="▐"/>
              <a:defRPr kumimoji="1" lang="ko-KR" altLang="en-US" sz="12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33400" indent="-1905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Wingdings 3" pitchFamily="18" charset="2"/>
              <a:buChar char=""/>
              <a:defRPr kumimoji="1" lang="ko-KR" altLang="en-US" sz="11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04850" indent="-161925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Arial" pitchFamily="34" charset="0"/>
              <a:buChar char="•"/>
              <a:defRPr kumimoji="1" lang="ko-KR" altLang="en-US" sz="105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900000" indent="-1980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돋움" pitchFamily="50" charset="-127"/>
              <a:buChar char="-"/>
              <a:defRPr kumimoji="1"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104900" indent="-1905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Arial" pitchFamily="34" charset="0"/>
              <a:buChar char="»"/>
              <a:defRPr kumimoji="1" lang="ko-KR" altLang="en-US" sz="7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2835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721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601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480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1000"/>
              </a:lnSpc>
              <a:spcAft>
                <a:spcPts val="0"/>
              </a:spcAft>
              <a:buNone/>
            </a:pPr>
            <a:r>
              <a:rPr lang="ko-KR" altLang="en-US" dirty="0"/>
              <a:t>김성필</a:t>
            </a:r>
            <a:r>
              <a:rPr lang="en-US" altLang="ko-KR" dirty="0"/>
              <a:t>(</a:t>
            </a:r>
            <a:r>
              <a:rPr lang="ko-KR" altLang="en-US" dirty="0"/>
              <a:t>金盛必</a:t>
            </a:r>
            <a:r>
              <a:rPr lang="en-US" altLang="ko-KR" dirty="0"/>
              <a:t>, Sung-</a:t>
            </a:r>
            <a:r>
              <a:rPr lang="en-US" altLang="ko-KR" dirty="0" err="1"/>
              <a:t>Pil</a:t>
            </a:r>
            <a:r>
              <a:rPr lang="en-US" altLang="ko-KR" dirty="0"/>
              <a:t> Kim)</a:t>
            </a: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ko-KR" altLang="en-US" dirty="0"/>
              <a:t>개인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  <a:endParaRPr lang="en-US" altLang="ko-KR" dirty="0"/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r>
              <a:rPr lang="ko-KR" altLang="en-US" dirty="0"/>
              <a:t>핸드폰 </a:t>
            </a:r>
            <a:r>
              <a:rPr lang="en-US" altLang="ko-KR" dirty="0"/>
              <a:t>: 010-9105-9034</a:t>
            </a:r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r>
              <a:rPr lang="en-US" altLang="ko-KR" dirty="0"/>
              <a:t>E-mail : </a:t>
            </a:r>
            <a:r>
              <a:rPr lang="en-US" altLang="ko-KR" dirty="0">
                <a:hlinkClick r:id="rId2"/>
              </a:rPr>
              <a:t>phirippa@naver.com</a:t>
            </a:r>
            <a:endParaRPr lang="en-US" altLang="ko-KR" dirty="0"/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r>
              <a:rPr lang="ko-KR" altLang="en-US" dirty="0"/>
              <a:t>생년월일 </a:t>
            </a:r>
            <a:r>
              <a:rPr lang="en-US" altLang="ko-KR" dirty="0"/>
              <a:t>: 1973-01-24</a:t>
            </a:r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ko-KR" altLang="en-US" dirty="0"/>
              <a:t>경기도 용인시</a:t>
            </a:r>
            <a:endParaRPr lang="en-US" altLang="ko-KR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356878E-C44C-EA9D-659A-0CDA37B9FE5E}"/>
              </a:ext>
            </a:extLst>
          </p:cNvPr>
          <p:cNvSpPr txBox="1">
            <a:spLocks/>
          </p:cNvSpPr>
          <p:nvPr/>
        </p:nvSpPr>
        <p:spPr>
          <a:xfrm>
            <a:off x="5546759" y="2016138"/>
            <a:ext cx="5611378" cy="827196"/>
          </a:xfrm>
          <a:prstGeom prst="rect">
            <a:avLst/>
          </a:prstGeom>
        </p:spPr>
        <p:txBody>
          <a:bodyPr vert="horz" lIns="91426" tIns="45713" rIns="91426" bIns="45713" rtlCol="0">
            <a:noAutofit/>
          </a:bodyPr>
          <a:lstStyle>
            <a:lvl1pPr marL="324000" indent="-324000" algn="l" defTabSz="913755" rtl="0" eaLnBrk="1" latinLnBrk="0" hangingPunct="1">
              <a:lnSpc>
                <a:spcPct val="100000"/>
              </a:lnSpc>
              <a:spcBef>
                <a:spcPts val="1400"/>
              </a:spcBef>
              <a:buClr>
                <a:srgbClr val="506EA5"/>
              </a:buClr>
              <a:buFont typeface="돋움" pitchFamily="50" charset="-127"/>
              <a:buChar char="▐"/>
              <a:defRPr kumimoji="1" lang="ko-KR" altLang="en-US" sz="12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33400" indent="-1905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Wingdings 3" pitchFamily="18" charset="2"/>
              <a:buChar char=""/>
              <a:defRPr kumimoji="1" lang="ko-KR" altLang="en-US" sz="11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04850" indent="-161925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Arial" pitchFamily="34" charset="0"/>
              <a:buChar char="•"/>
              <a:defRPr kumimoji="1" lang="ko-KR" altLang="en-US" sz="105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900000" indent="-1980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돋움" pitchFamily="50" charset="-127"/>
              <a:buChar char="-"/>
              <a:defRPr kumimoji="1"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104900" indent="-1905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Arial" pitchFamily="34" charset="0"/>
              <a:buChar char="»"/>
              <a:defRPr kumimoji="1" lang="ko-KR" altLang="en-US" sz="7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2835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721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601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480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ko-KR" altLang="en-US" dirty="0"/>
              <a:t>강의 가능 분야</a:t>
            </a:r>
            <a:endParaRPr lang="en-US" altLang="ko-KR" dirty="0"/>
          </a:p>
          <a:p>
            <a:pPr lvl="1" fontAlgn="auto">
              <a:lnSpc>
                <a:spcPts val="900"/>
              </a:lnSpc>
              <a:spcAft>
                <a:spcPts val="0"/>
              </a:spcAft>
            </a:pPr>
            <a:r>
              <a:rPr lang="ko-KR" altLang="en-US" dirty="0"/>
              <a:t>언어 중심 </a:t>
            </a:r>
            <a:r>
              <a:rPr lang="en-US" altLang="ko-KR" dirty="0"/>
              <a:t>- Python, </a:t>
            </a:r>
            <a:r>
              <a:rPr lang="en-US" altLang="ko-KR" dirty="0" err="1"/>
              <a:t>Javascript</a:t>
            </a:r>
            <a:r>
              <a:rPr lang="en-US" altLang="ko-KR" dirty="0"/>
              <a:t>, Node.js, C/C++, C#, HTML/CSS</a:t>
            </a:r>
          </a:p>
          <a:p>
            <a:pPr lvl="2" fontAlgn="auto">
              <a:lnSpc>
                <a:spcPts val="900"/>
              </a:lnSpc>
              <a:spcAft>
                <a:spcPts val="0"/>
              </a:spcAft>
            </a:pPr>
            <a:r>
              <a:rPr lang="en-US" altLang="ko-KR" dirty="0"/>
              <a:t>Django/Flask, LabVIEW, </a:t>
            </a:r>
            <a:r>
              <a:rPr lang="en-US" altLang="ko-KR" dirty="0" err="1"/>
              <a:t>PyQt</a:t>
            </a:r>
            <a:r>
              <a:rPr lang="en-US" altLang="ko-KR" dirty="0"/>
              <a:t>     </a:t>
            </a:r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r>
              <a:rPr lang="ko-KR" altLang="en-US" dirty="0"/>
              <a:t>분야 중심 </a:t>
            </a:r>
            <a:r>
              <a:rPr lang="en-US" altLang="ko-KR" dirty="0"/>
              <a:t>– MCU</a:t>
            </a:r>
            <a:r>
              <a:rPr lang="ko-KR" altLang="en-US" dirty="0"/>
              <a:t> 컨트롤</a:t>
            </a:r>
            <a:r>
              <a:rPr lang="en-US" altLang="ko-KR" dirty="0"/>
              <a:t>, </a:t>
            </a:r>
            <a:r>
              <a:rPr lang="ko-KR" altLang="en-US" dirty="0"/>
              <a:t>웹 서버</a:t>
            </a:r>
            <a:r>
              <a:rPr lang="en-US" altLang="ko-KR" dirty="0"/>
              <a:t>, </a:t>
            </a:r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/>
              <a:t>빅데이터</a:t>
            </a:r>
            <a:r>
              <a:rPr lang="en-US" altLang="ko-KR" dirty="0"/>
              <a:t>,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pPr lvl="2" fontAlgn="auto">
              <a:lnSpc>
                <a:spcPts val="1000"/>
              </a:lnSpc>
              <a:spcAft>
                <a:spcPts val="0"/>
              </a:spcAft>
            </a:pPr>
            <a:r>
              <a:rPr lang="en-US" altLang="ko-KR" dirty="0"/>
              <a:t>PIC </a:t>
            </a:r>
            <a:r>
              <a:rPr lang="ko-KR" altLang="en-US" dirty="0"/>
              <a:t>계열</a:t>
            </a:r>
            <a:r>
              <a:rPr lang="en-US" altLang="ko-KR" dirty="0"/>
              <a:t>/AVR</a:t>
            </a:r>
            <a:r>
              <a:rPr lang="ko-KR" altLang="en-US" dirty="0"/>
              <a:t>계열</a:t>
            </a:r>
            <a:r>
              <a:rPr lang="en-US" altLang="ko-KR" dirty="0"/>
              <a:t>/Cortex</a:t>
            </a:r>
            <a:r>
              <a:rPr lang="ko-KR" altLang="en-US" dirty="0"/>
              <a:t>계열 </a:t>
            </a:r>
            <a:r>
              <a:rPr lang="en-US" altLang="ko-KR" dirty="0"/>
              <a:t>MCU,  DAQ in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</a:p>
          <a:p>
            <a:pPr marL="342831" lvl="1" indent="0" fontAlgn="auto">
              <a:lnSpc>
                <a:spcPts val="1000"/>
              </a:lnSpc>
              <a:spcAft>
                <a:spcPts val="0"/>
              </a:spcAft>
              <a:buNone/>
            </a:pPr>
            <a:endParaRPr lang="en-US" altLang="ko-KR" dirty="0"/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29C349-2AF5-0692-076A-74A77C34DC6C}"/>
              </a:ext>
            </a:extLst>
          </p:cNvPr>
          <p:cNvSpPr txBox="1">
            <a:spLocks/>
          </p:cNvSpPr>
          <p:nvPr/>
        </p:nvSpPr>
        <p:spPr>
          <a:xfrm>
            <a:off x="5545046" y="3105754"/>
            <a:ext cx="5613091" cy="1151952"/>
          </a:xfrm>
          <a:prstGeom prst="rect">
            <a:avLst/>
          </a:prstGeom>
        </p:spPr>
        <p:txBody>
          <a:bodyPr vert="horz" lIns="91426" tIns="45713" rIns="91426" bIns="45713" rtlCol="0">
            <a:noAutofit/>
          </a:bodyPr>
          <a:lstStyle>
            <a:lvl1pPr marL="324000" indent="-324000" algn="l" defTabSz="913755" rtl="0" eaLnBrk="1" latinLnBrk="0" hangingPunct="1">
              <a:lnSpc>
                <a:spcPct val="100000"/>
              </a:lnSpc>
              <a:spcBef>
                <a:spcPts val="1400"/>
              </a:spcBef>
              <a:buClr>
                <a:srgbClr val="506EA5"/>
              </a:buClr>
              <a:buFont typeface="돋움" pitchFamily="50" charset="-127"/>
              <a:buChar char="▐"/>
              <a:defRPr kumimoji="1" lang="ko-KR" altLang="en-US" sz="12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33400" indent="-1905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Wingdings 3" pitchFamily="18" charset="2"/>
              <a:buChar char=""/>
              <a:defRPr kumimoji="1" lang="ko-KR" altLang="en-US" sz="11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04850" indent="-161925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Arial" pitchFamily="34" charset="0"/>
              <a:buChar char="•"/>
              <a:defRPr kumimoji="1" lang="ko-KR" altLang="en-US" sz="105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900000" indent="-1980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돋움" pitchFamily="50" charset="-127"/>
              <a:buChar char="-"/>
              <a:defRPr kumimoji="1"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104900" indent="-1905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Arial" pitchFamily="34" charset="0"/>
              <a:buChar char="»"/>
              <a:defRPr kumimoji="1" lang="ko-KR" altLang="en-US" sz="7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2835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721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601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480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ko-KR" altLang="en-US" dirty="0"/>
              <a:t>출강 경력</a:t>
            </a:r>
            <a:endParaRPr lang="en-US" altLang="ko-KR" dirty="0"/>
          </a:p>
          <a:p>
            <a:pPr lvl="1" fontAlgn="auto">
              <a:lnSpc>
                <a:spcPts val="1399"/>
              </a:lnSpc>
              <a:spcAft>
                <a:spcPts val="0"/>
              </a:spcAft>
            </a:pPr>
            <a:r>
              <a:rPr lang="ko-KR" altLang="en-US" dirty="0"/>
              <a:t>대학 </a:t>
            </a:r>
            <a:r>
              <a:rPr lang="en-US" altLang="ko-KR" dirty="0"/>
              <a:t>- </a:t>
            </a:r>
            <a:r>
              <a:rPr lang="ko-KR" altLang="en-US" sz="1000" dirty="0"/>
              <a:t>인하대</a:t>
            </a:r>
            <a:r>
              <a:rPr lang="en-US" altLang="ko-KR" sz="1000" dirty="0"/>
              <a:t>, </a:t>
            </a:r>
            <a:r>
              <a:rPr lang="ko-KR" altLang="en-US" sz="1000" dirty="0"/>
              <a:t>아주대</a:t>
            </a:r>
            <a:r>
              <a:rPr lang="en-US" altLang="ko-KR" sz="1000" dirty="0"/>
              <a:t>, </a:t>
            </a:r>
            <a:r>
              <a:rPr lang="ko-KR" altLang="en-US" sz="1000" dirty="0"/>
              <a:t>성균관대</a:t>
            </a:r>
            <a:r>
              <a:rPr lang="en-US" altLang="ko-KR" sz="1000" dirty="0"/>
              <a:t>, </a:t>
            </a:r>
            <a:r>
              <a:rPr lang="ko-KR" altLang="en-US" sz="1000" dirty="0"/>
              <a:t>국민대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선문대</a:t>
            </a:r>
            <a:r>
              <a:rPr lang="en-US" altLang="ko-KR" sz="1000" dirty="0"/>
              <a:t>, </a:t>
            </a:r>
            <a:r>
              <a:rPr lang="ko-KR" altLang="en-US" sz="1000" dirty="0"/>
              <a:t>숭실대</a:t>
            </a:r>
            <a:r>
              <a:rPr lang="en-US" altLang="ko-KR" sz="1000" dirty="0"/>
              <a:t>,</a:t>
            </a:r>
            <a:r>
              <a:rPr lang="ko-KR" altLang="en-US" sz="1000" dirty="0"/>
              <a:t>한양사이버대</a:t>
            </a:r>
            <a:r>
              <a:rPr lang="en-US" altLang="ko-KR" sz="1000" dirty="0"/>
              <a:t>, </a:t>
            </a:r>
            <a:r>
              <a:rPr lang="ko-KR" altLang="en-US" sz="1000" dirty="0"/>
              <a:t>동아대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안동대</a:t>
            </a:r>
            <a:r>
              <a:rPr lang="en-US" altLang="ko-KR" sz="1000" dirty="0"/>
              <a:t>, </a:t>
            </a:r>
            <a:r>
              <a:rPr lang="ko-KR" altLang="en-US" sz="1000" dirty="0"/>
              <a:t>한국외국어대학교</a:t>
            </a:r>
            <a:r>
              <a:rPr lang="en-US" altLang="ko-KR" sz="1000" dirty="0"/>
              <a:t>, </a:t>
            </a:r>
            <a:r>
              <a:rPr lang="ko-KR" altLang="en-US" sz="1000" dirty="0"/>
              <a:t>충북대</a:t>
            </a:r>
            <a:r>
              <a:rPr lang="en-US" altLang="ko-KR" sz="1000" dirty="0"/>
              <a:t>, </a:t>
            </a:r>
            <a:r>
              <a:rPr lang="ko-KR" altLang="en-US" sz="1000" dirty="0"/>
              <a:t>충남대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한밭대</a:t>
            </a:r>
            <a:r>
              <a:rPr lang="en-US" altLang="ko-KR" sz="1000" dirty="0"/>
              <a:t>, </a:t>
            </a:r>
            <a:r>
              <a:rPr lang="ko-KR" altLang="en-US" sz="1000" dirty="0"/>
              <a:t>호서대</a:t>
            </a:r>
            <a:r>
              <a:rPr lang="en-US" altLang="ko-KR" sz="1000" dirty="0"/>
              <a:t>, </a:t>
            </a:r>
            <a:r>
              <a:rPr lang="ko-KR" altLang="en-US" sz="1000" dirty="0"/>
              <a:t>한양대</a:t>
            </a:r>
            <a:r>
              <a:rPr lang="en-US" altLang="ko-KR" sz="1000" dirty="0"/>
              <a:t>, </a:t>
            </a:r>
            <a:r>
              <a:rPr lang="ko-KR" altLang="en-US" sz="1000" dirty="0"/>
              <a:t>목포대</a:t>
            </a:r>
            <a:r>
              <a:rPr lang="en-US" altLang="ko-KR" sz="1000" dirty="0"/>
              <a:t>, </a:t>
            </a:r>
            <a:r>
              <a:rPr lang="ko-KR" altLang="en-US" sz="1000" dirty="0"/>
              <a:t>군산대</a:t>
            </a:r>
            <a:r>
              <a:rPr lang="en-US" altLang="ko-KR" sz="1000" dirty="0"/>
              <a:t>, </a:t>
            </a:r>
            <a:r>
              <a:rPr lang="ko-KR" altLang="en-US" sz="1000" dirty="0"/>
              <a:t>한국기술교육대학교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장안대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가천대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경민대</a:t>
            </a:r>
            <a:r>
              <a:rPr lang="en-US" altLang="ko-KR" sz="1000" dirty="0"/>
              <a:t>, </a:t>
            </a:r>
            <a:r>
              <a:rPr lang="ko-KR" altLang="en-US" sz="1000" dirty="0"/>
              <a:t>강원대</a:t>
            </a:r>
            <a:r>
              <a:rPr lang="en-US" altLang="ko-KR" sz="1000" dirty="0"/>
              <a:t>, </a:t>
            </a:r>
            <a:r>
              <a:rPr lang="ko-KR" altLang="en-US" sz="1000" dirty="0"/>
              <a:t>울산대</a:t>
            </a:r>
            <a:r>
              <a:rPr lang="en-US" altLang="ko-KR" sz="1000" dirty="0"/>
              <a:t>, </a:t>
            </a:r>
            <a:r>
              <a:rPr lang="ko-KR" altLang="en-US" sz="1000" dirty="0"/>
              <a:t>계원예술대 등</a:t>
            </a:r>
            <a:endParaRPr lang="en-US" altLang="ko-KR" sz="1000" dirty="0"/>
          </a:p>
          <a:p>
            <a:pPr lvl="1" fontAlgn="auto">
              <a:lnSpc>
                <a:spcPts val="1399"/>
              </a:lnSpc>
              <a:spcAft>
                <a:spcPts val="0"/>
              </a:spcAft>
            </a:pPr>
            <a:r>
              <a:rPr lang="ko-KR" altLang="en-US" dirty="0"/>
              <a:t>기관 </a:t>
            </a:r>
            <a:r>
              <a:rPr lang="en-US" altLang="ko-KR" sz="1000" dirty="0"/>
              <a:t>– </a:t>
            </a:r>
            <a:r>
              <a:rPr lang="ko-KR" altLang="en-US" sz="1000" dirty="0"/>
              <a:t>정보통신산업진흥원</a:t>
            </a:r>
            <a:r>
              <a:rPr lang="en-US" altLang="ko-KR" sz="1000" dirty="0"/>
              <a:t>(NIPA), </a:t>
            </a:r>
            <a:r>
              <a:rPr lang="ko-KR" altLang="en-US" sz="1000" dirty="0"/>
              <a:t>수자원공사</a:t>
            </a:r>
            <a:r>
              <a:rPr lang="en-US" altLang="ko-KR" sz="1000" dirty="0"/>
              <a:t>(K-water), </a:t>
            </a:r>
            <a:r>
              <a:rPr lang="ko-KR" altLang="en-US" sz="1000" dirty="0"/>
              <a:t>한국표준협회</a:t>
            </a:r>
            <a:r>
              <a:rPr lang="en-US" altLang="ko-KR" sz="1000" dirty="0"/>
              <a:t>(KSA), </a:t>
            </a:r>
            <a:r>
              <a:rPr lang="ko-KR" altLang="en-US" sz="1000" dirty="0"/>
              <a:t>용인산업진흥원</a:t>
            </a:r>
            <a:r>
              <a:rPr lang="en-US" altLang="ko-KR" sz="1000" dirty="0"/>
              <a:t>(YPA), </a:t>
            </a:r>
            <a:r>
              <a:rPr lang="ko-KR" altLang="en-US" sz="1000" dirty="0" err="1"/>
              <a:t>울산창조경제혁신센터</a:t>
            </a:r>
            <a:r>
              <a:rPr lang="en-US" altLang="ko-KR" sz="1000" dirty="0"/>
              <a:t>, </a:t>
            </a:r>
            <a:r>
              <a:rPr lang="ko-KR" altLang="en-US" sz="1000" dirty="0"/>
              <a:t>경남농업기술원</a:t>
            </a:r>
            <a:r>
              <a:rPr lang="en-US" altLang="ko-KR" sz="1000" dirty="0"/>
              <a:t>, </a:t>
            </a:r>
            <a:r>
              <a:rPr lang="ko-KR" altLang="en-US" sz="1000" dirty="0"/>
              <a:t>우정공무원교육원</a:t>
            </a:r>
            <a:r>
              <a:rPr lang="en-US" altLang="ko-KR" sz="1000" dirty="0"/>
              <a:t>, </a:t>
            </a:r>
            <a:r>
              <a:rPr lang="ko-KR" altLang="en-US" sz="1000" dirty="0"/>
              <a:t>안양진흥원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대구로봇산업진흥원</a:t>
            </a:r>
            <a:r>
              <a:rPr lang="en-US" altLang="ko-KR" sz="1000" dirty="0"/>
              <a:t>, </a:t>
            </a:r>
            <a:r>
              <a:rPr lang="ko-KR" altLang="en-US" sz="1000" dirty="0"/>
              <a:t>경기</a:t>
            </a:r>
            <a:r>
              <a:rPr lang="en-US" altLang="ko-KR" sz="1000" dirty="0"/>
              <a:t>TP, </a:t>
            </a:r>
            <a:r>
              <a:rPr lang="ko-KR" altLang="en-US" sz="1000" dirty="0"/>
              <a:t>대전</a:t>
            </a:r>
            <a:r>
              <a:rPr lang="en-US" altLang="ko-KR" sz="1000" dirty="0"/>
              <a:t>TP</a:t>
            </a:r>
            <a:r>
              <a:rPr lang="ko-KR" altLang="en-US" sz="1000" dirty="0"/>
              <a:t> 등</a:t>
            </a:r>
            <a:endParaRPr lang="en-US" altLang="ko-KR" sz="1000" dirty="0"/>
          </a:p>
          <a:p>
            <a:pPr lvl="1" fontAlgn="auto">
              <a:lnSpc>
                <a:spcPts val="1399"/>
              </a:lnSpc>
              <a:spcAft>
                <a:spcPts val="0"/>
              </a:spcAft>
            </a:pPr>
            <a:r>
              <a:rPr lang="ko-KR" altLang="en-US" dirty="0"/>
              <a:t>기타 </a:t>
            </a:r>
            <a:r>
              <a:rPr lang="en-US" altLang="ko-KR" dirty="0"/>
              <a:t>– </a:t>
            </a:r>
            <a:r>
              <a:rPr lang="en-US" altLang="ko-KR" sz="1000" dirty="0"/>
              <a:t>LG MC, (</a:t>
            </a:r>
            <a:r>
              <a:rPr lang="ko-KR" altLang="en-US" sz="1000" dirty="0" err="1"/>
              <a:t>오창</a:t>
            </a:r>
            <a:r>
              <a:rPr lang="en-US" altLang="ko-KR" sz="1000" dirty="0"/>
              <a:t>)LG</a:t>
            </a:r>
            <a:r>
              <a:rPr lang="ko-KR" altLang="en-US" sz="1000" dirty="0"/>
              <a:t>화학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이투데이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보쉬</a:t>
            </a:r>
            <a:r>
              <a:rPr lang="en-US" altLang="ko-KR" sz="1000" dirty="0"/>
              <a:t>, </a:t>
            </a:r>
            <a:r>
              <a:rPr lang="ko-KR" altLang="en-US" sz="1000" dirty="0"/>
              <a:t>해군 </a:t>
            </a:r>
            <a:r>
              <a:rPr lang="en-US" altLang="ko-KR" sz="1000" dirty="0"/>
              <a:t>2</a:t>
            </a:r>
            <a:r>
              <a:rPr lang="ko-KR" altLang="en-US" sz="1000" dirty="0"/>
              <a:t>함대</a:t>
            </a:r>
            <a:r>
              <a:rPr lang="en-US" altLang="ko-KR" sz="1000" dirty="0"/>
              <a:t>, </a:t>
            </a:r>
            <a:r>
              <a:rPr lang="ko-KR" altLang="en-US" sz="1000" dirty="0"/>
              <a:t>성수종합</a:t>
            </a:r>
            <a:r>
              <a:rPr lang="en-US" altLang="ko-KR" sz="1000" dirty="0"/>
              <a:t>IT</a:t>
            </a:r>
            <a:r>
              <a:rPr lang="ko-KR" altLang="en-US" sz="1000" dirty="0"/>
              <a:t>센터 등</a:t>
            </a:r>
            <a:endParaRPr lang="en-US" altLang="ko-KR" sz="1000" dirty="0"/>
          </a:p>
          <a:p>
            <a:pPr fontAlgn="auto">
              <a:lnSpc>
                <a:spcPts val="1399"/>
              </a:lnSpc>
              <a:spcAft>
                <a:spcPts val="0"/>
              </a:spcAft>
            </a:pPr>
            <a:r>
              <a:rPr lang="ko-KR" altLang="en-US" dirty="0"/>
              <a:t>저서</a:t>
            </a:r>
            <a:endParaRPr lang="en-US" altLang="ko-KR" dirty="0"/>
          </a:p>
          <a:p>
            <a:pPr lvl="1" fontAlgn="auto">
              <a:lnSpc>
                <a:spcPts val="1399"/>
              </a:lnSpc>
              <a:spcAft>
                <a:spcPts val="0"/>
              </a:spcAft>
            </a:pPr>
            <a:r>
              <a:rPr lang="en-US" altLang="ko-KR" dirty="0"/>
              <a:t>“</a:t>
            </a:r>
            <a:r>
              <a:rPr lang="ko-KR" altLang="en-US" dirty="0"/>
              <a:t>따라하다 보면 알게 되는 </a:t>
            </a:r>
            <a:r>
              <a:rPr lang="ko-KR" altLang="en-US" dirty="0" err="1"/>
              <a:t>아두이노</a:t>
            </a:r>
            <a:r>
              <a:rPr lang="ko-KR" altLang="en-US" dirty="0"/>
              <a:t> 배우기</a:t>
            </a:r>
            <a:r>
              <a:rPr lang="en-US" altLang="ko-KR" dirty="0"/>
              <a:t>“ – </a:t>
            </a:r>
            <a:r>
              <a:rPr lang="ko-KR" altLang="en-US" dirty="0"/>
              <a:t>복두출판사</a:t>
            </a:r>
            <a:endParaRPr lang="en-US" altLang="ko-KR" dirty="0"/>
          </a:p>
          <a:p>
            <a:pPr lvl="1" fontAlgn="auto">
              <a:lnSpc>
                <a:spcPts val="1399"/>
              </a:lnSpc>
              <a:spcAft>
                <a:spcPts val="0"/>
              </a:spcAft>
            </a:pPr>
            <a:r>
              <a:rPr lang="en-US" altLang="ko-KR" dirty="0"/>
              <a:t>“</a:t>
            </a:r>
            <a:r>
              <a:rPr lang="ko-KR" altLang="en-US" dirty="0"/>
              <a:t>따라하다 보면 알게 되는 스크래치 배우기</a:t>
            </a:r>
            <a:r>
              <a:rPr lang="en-US" altLang="ko-KR" dirty="0"/>
              <a:t>“ - </a:t>
            </a:r>
            <a:r>
              <a:rPr lang="ko-KR" altLang="en-US" dirty="0"/>
              <a:t>복두출판사</a:t>
            </a:r>
            <a:endParaRPr lang="en-US" altLang="ko-KR" dirty="0"/>
          </a:p>
          <a:p>
            <a:pPr lvl="1" fontAlgn="auto">
              <a:lnSpc>
                <a:spcPts val="1399"/>
              </a:lnSpc>
              <a:spcAft>
                <a:spcPts val="0"/>
              </a:spcAft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F1708C-291C-A3A1-76C3-5A8E76BA4F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85" y="4926101"/>
            <a:ext cx="614586" cy="7618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996D83-80CB-D059-5C9E-FD4C4B7BFD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378" y="5178056"/>
            <a:ext cx="557444" cy="762519"/>
          </a:xfrm>
          <a:prstGeom prst="rect">
            <a:avLst/>
          </a:prstGeom>
        </p:spPr>
      </p:pic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F21B9485-54E1-C269-6692-CB095BD27506}"/>
              </a:ext>
            </a:extLst>
          </p:cNvPr>
          <p:cNvSpPr txBox="1">
            <a:spLocks/>
          </p:cNvSpPr>
          <p:nvPr/>
        </p:nvSpPr>
        <p:spPr>
          <a:xfrm>
            <a:off x="363976" y="4243302"/>
            <a:ext cx="5181070" cy="1151952"/>
          </a:xfrm>
          <a:prstGeom prst="rect">
            <a:avLst/>
          </a:prstGeom>
        </p:spPr>
        <p:txBody>
          <a:bodyPr vert="horz" lIns="91426" tIns="45713" rIns="91426" bIns="45713" rtlCol="0">
            <a:noAutofit/>
          </a:bodyPr>
          <a:lstStyle>
            <a:lvl1pPr marL="324000" indent="-324000" algn="l" defTabSz="913755" rtl="0" eaLnBrk="1" latinLnBrk="0" hangingPunct="1">
              <a:lnSpc>
                <a:spcPct val="100000"/>
              </a:lnSpc>
              <a:spcBef>
                <a:spcPts val="1400"/>
              </a:spcBef>
              <a:buClr>
                <a:srgbClr val="506EA5"/>
              </a:buClr>
              <a:buFont typeface="돋움" pitchFamily="50" charset="-127"/>
              <a:buChar char="▐"/>
              <a:defRPr kumimoji="1" lang="ko-KR" altLang="en-US" sz="12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33400" indent="-1905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Wingdings 3" pitchFamily="18" charset="2"/>
              <a:buChar char=""/>
              <a:defRPr kumimoji="1" lang="ko-KR" altLang="en-US" sz="11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04850" indent="-161925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Arial" pitchFamily="34" charset="0"/>
              <a:buChar char="•"/>
              <a:defRPr kumimoji="1" lang="ko-KR" altLang="en-US" sz="105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900000" indent="-1980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돋움" pitchFamily="50" charset="-127"/>
              <a:buChar char="-"/>
              <a:defRPr kumimoji="1"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104900" indent="-1905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Arial" pitchFamily="34" charset="0"/>
              <a:buChar char="»"/>
              <a:defRPr kumimoji="1" lang="ko-KR" altLang="en-US" sz="7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2835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721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601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480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ko-KR" altLang="en-US" dirty="0" err="1"/>
              <a:t>리아텍</a:t>
            </a:r>
            <a:endParaRPr lang="en-US" altLang="ko-KR" dirty="0"/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r>
              <a:rPr lang="en-US" altLang="ko-KR" dirty="0"/>
              <a:t>3D LiDAR</a:t>
            </a:r>
            <a:r>
              <a:rPr lang="ko-KR" altLang="en-US" dirty="0"/>
              <a:t>를 활용한 부피 측정에 관한 연구</a:t>
            </a:r>
            <a:endParaRPr lang="en-US" altLang="ko-KR" dirty="0"/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r>
              <a:rPr lang="en-US" altLang="ko-KR" dirty="0" err="1"/>
              <a:t>Raspberrypi</a:t>
            </a:r>
            <a:r>
              <a:rPr lang="ko-KR" altLang="en-US" dirty="0"/>
              <a:t>기반 </a:t>
            </a:r>
            <a:r>
              <a:rPr lang="en-US" altLang="ko-KR" dirty="0"/>
              <a:t>DAQ </a:t>
            </a:r>
            <a:r>
              <a:rPr lang="ko-KR" altLang="en-US" dirty="0"/>
              <a:t>장치의 </a:t>
            </a:r>
            <a:r>
              <a:rPr lang="en-US" altLang="ko-KR" dirty="0"/>
              <a:t>User Interface</a:t>
            </a:r>
            <a:r>
              <a:rPr lang="ko-KR" altLang="en-US" dirty="0"/>
              <a:t>를 </a:t>
            </a:r>
            <a:r>
              <a:rPr lang="en-US" altLang="ko-KR" dirty="0" err="1"/>
              <a:t>PyQt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r>
              <a:rPr lang="en-US" altLang="ko-KR" dirty="0" err="1"/>
              <a:t>Phiboard</a:t>
            </a:r>
            <a:r>
              <a:rPr lang="en-US" altLang="ko-KR" dirty="0"/>
              <a:t> v1.0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r>
              <a:rPr lang="en-US" altLang="ko-KR" dirty="0"/>
              <a:t>CAN </a:t>
            </a:r>
            <a:r>
              <a:rPr lang="ko-KR" altLang="en-US" dirty="0"/>
              <a:t>통신 에뮬레이터 장치 개발</a:t>
            </a:r>
            <a:r>
              <a:rPr lang="en-US" altLang="ko-KR" dirty="0"/>
              <a:t>(</a:t>
            </a:r>
            <a:r>
              <a:rPr lang="ko-KR" altLang="en-US" dirty="0"/>
              <a:t>현대 모비스</a:t>
            </a:r>
            <a:r>
              <a:rPr lang="en-US" altLang="ko-KR" dirty="0"/>
              <a:t>)</a:t>
            </a:r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r>
              <a:rPr lang="ko-KR" altLang="en-US" dirty="0" err="1"/>
              <a:t>프라즈마</a:t>
            </a:r>
            <a:r>
              <a:rPr lang="ko-KR" altLang="en-US" dirty="0"/>
              <a:t> 효과를 이용한 유해해충 박멸 장치 시제품 개발</a:t>
            </a:r>
            <a:r>
              <a:rPr lang="en-US" altLang="ko-KR" dirty="0"/>
              <a:t>(</a:t>
            </a:r>
            <a:r>
              <a:rPr lang="ko-KR" altLang="en-US" dirty="0"/>
              <a:t>한양대학교</a:t>
            </a:r>
            <a:r>
              <a:rPr lang="en-US" altLang="ko-KR" dirty="0"/>
              <a:t>)</a:t>
            </a:r>
          </a:p>
          <a:p>
            <a:pPr lvl="1" fontAlgn="auto">
              <a:lnSpc>
                <a:spcPts val="1000"/>
              </a:lnSpc>
              <a:spcAft>
                <a:spcPts val="0"/>
              </a:spcAft>
            </a:pPr>
            <a:r>
              <a:rPr lang="ko-KR" altLang="en-US" dirty="0" err="1"/>
              <a:t>아두이노</a:t>
            </a:r>
            <a:r>
              <a:rPr lang="ko-KR" altLang="en-US" dirty="0"/>
              <a:t> 이동로봇 개발 </a:t>
            </a:r>
            <a:r>
              <a:rPr lang="en-US" altLang="ko-KR" dirty="0"/>
              <a:t>/ </a:t>
            </a:r>
            <a:r>
              <a:rPr lang="ko-KR" altLang="en-US" dirty="0"/>
              <a:t>웨어러블 디바이스 개발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8419588-BF0C-2A2A-5D7C-FBDFA374A7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9" y="571730"/>
            <a:ext cx="1019654" cy="14190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387E0E-5D35-6301-74F0-CCF90CED08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25" y="4639761"/>
            <a:ext cx="495224" cy="6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05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첫째 마당 </a:t>
            </a:r>
            <a:r>
              <a:rPr lang="en-US" altLang="ko-KR" dirty="0"/>
              <a:t>– </a:t>
            </a:r>
            <a:r>
              <a:rPr lang="ko-KR" altLang="en-US" dirty="0"/>
              <a:t>기온 공공데이터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기온 공공데이터 살펴 보기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 열어보기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open( )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함수의 세 번째 인자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encoding=‘cp949’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의 의미는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Window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의 한글 인코딩 방식으로 읽어 오겠다는 뜻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r>
              <a:rPr lang="ko-KR" altLang="en-US" dirty="0" err="1"/>
              <a:t>코랩에서</a:t>
            </a:r>
            <a:r>
              <a:rPr lang="ko-KR" altLang="en-US" dirty="0"/>
              <a:t> 출력 결과 확인</a:t>
            </a:r>
            <a:endParaRPr lang="en-US" altLang="ko-KR" dirty="0"/>
          </a:p>
          <a:p>
            <a:pPr lvl="2"/>
            <a:r>
              <a:rPr lang="ko-KR" altLang="en-US" dirty="0"/>
              <a:t>각 행의 데이터가 대괄호</a:t>
            </a:r>
            <a:r>
              <a:rPr lang="en-US" altLang="ko-KR" dirty="0"/>
              <a:t>([ ])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둘러싸여 있다</a:t>
            </a:r>
            <a:r>
              <a:rPr lang="en-US" altLang="ko-KR" dirty="0"/>
              <a:t>?  </a:t>
            </a:r>
            <a:r>
              <a:rPr lang="ko-KR" altLang="en-US" dirty="0"/>
              <a:t>리스트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/>
              <a:t>각행</a:t>
            </a:r>
            <a:r>
              <a:rPr lang="en-US" altLang="ko-KR" dirty="0"/>
              <a:t>, </a:t>
            </a:r>
            <a:r>
              <a:rPr lang="ko-KR" altLang="en-US" dirty="0"/>
              <a:t>리스트 데이터의 각 요소가 작은 따옴표</a:t>
            </a:r>
            <a:r>
              <a:rPr lang="en-US" altLang="ko-KR" dirty="0"/>
              <a:t>(‘ ‘)</a:t>
            </a:r>
            <a:r>
              <a:rPr lang="ko-KR" altLang="en-US" dirty="0"/>
              <a:t>로 둘러싸여 있다</a:t>
            </a:r>
            <a:r>
              <a:rPr lang="en-US" altLang="ko-KR" dirty="0"/>
              <a:t>? </a:t>
            </a:r>
            <a:r>
              <a:rPr lang="ko-KR" altLang="en-US" dirty="0"/>
              <a:t>문자열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/>
              <a:t>누락된 데이터가 있다</a:t>
            </a:r>
            <a:r>
              <a:rPr lang="en-US" altLang="ko-KR" dirty="0"/>
              <a:t>? </a:t>
            </a:r>
          </a:p>
          <a:p>
            <a:pPr lvl="3"/>
            <a:r>
              <a:rPr lang="en-US" altLang="ko-KR" dirty="0"/>
              <a:t>1967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일과 </a:t>
            </a:r>
            <a:r>
              <a:rPr lang="en-US" altLang="ko-KR" dirty="0"/>
              <a:t>1973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 데이터를 확인해 볼 것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20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FD26CD-2652-CE75-8854-9DAD9ED14AA9}"/>
              </a:ext>
            </a:extLst>
          </p:cNvPr>
          <p:cNvSpPr/>
          <p:nvPr/>
        </p:nvSpPr>
        <p:spPr>
          <a:xfrm>
            <a:off x="2246329" y="1451288"/>
            <a:ext cx="7019500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csv</a:t>
            </a:r>
          </a:p>
          <a:p>
            <a:endParaRPr lang="en-US" altLang="ko-KR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 = 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서울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.csv'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encoding=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'cp949'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csv.reader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(f)</a:t>
            </a:r>
          </a:p>
          <a:p>
            <a:b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data: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(row)</a:t>
            </a:r>
          </a:p>
          <a:p>
            <a:b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3458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첫째 마당 </a:t>
            </a:r>
            <a:r>
              <a:rPr lang="en-US" altLang="ko-KR" dirty="0"/>
              <a:t>– </a:t>
            </a:r>
            <a:r>
              <a:rPr lang="ko-KR" altLang="en-US" dirty="0"/>
              <a:t>기온 공공데이터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기온 공공데이터 살펴 보기</a:t>
            </a:r>
            <a:endParaRPr lang="en-US" altLang="ko-KR" dirty="0"/>
          </a:p>
          <a:p>
            <a:pPr lvl="1"/>
            <a:r>
              <a:rPr lang="ko-KR" altLang="en-US" dirty="0"/>
              <a:t>누락된 데이터 확인</a:t>
            </a:r>
            <a:endParaRPr lang="en-US" altLang="ko-KR" dirty="0"/>
          </a:p>
          <a:p>
            <a:pPr lvl="2"/>
            <a:r>
              <a:rPr lang="ko-KR" altLang="en-US" dirty="0"/>
              <a:t>각 행의 데이터가 대괄호</a:t>
            </a:r>
            <a:r>
              <a:rPr lang="en-US" altLang="ko-KR" dirty="0"/>
              <a:t>([ ])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둘러싸여 있다</a:t>
            </a:r>
            <a:r>
              <a:rPr lang="en-US" altLang="ko-KR" dirty="0"/>
              <a:t>?  </a:t>
            </a:r>
            <a:r>
              <a:rPr lang="ko-KR" altLang="en-US" dirty="0"/>
              <a:t>리스트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/>
              <a:t>각행</a:t>
            </a:r>
            <a:r>
              <a:rPr lang="en-US" altLang="ko-KR" dirty="0"/>
              <a:t>, </a:t>
            </a:r>
            <a:r>
              <a:rPr lang="ko-KR" altLang="en-US" dirty="0"/>
              <a:t>리스트 데이터의 각 요소가 작은 따옴표</a:t>
            </a:r>
            <a:r>
              <a:rPr lang="en-US" altLang="ko-KR" dirty="0"/>
              <a:t>(‘ ‘)</a:t>
            </a:r>
            <a:r>
              <a:rPr lang="ko-KR" altLang="en-US" dirty="0"/>
              <a:t>로 둘러싸여 있다</a:t>
            </a:r>
            <a:r>
              <a:rPr lang="en-US" altLang="ko-KR" dirty="0"/>
              <a:t>? </a:t>
            </a:r>
            <a:r>
              <a:rPr lang="ko-KR" altLang="en-US" dirty="0"/>
              <a:t>문자열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/>
              <a:t>누락된 데이터가 있다</a:t>
            </a:r>
            <a:r>
              <a:rPr lang="en-US" altLang="ko-KR" dirty="0"/>
              <a:t>? </a:t>
            </a:r>
          </a:p>
          <a:p>
            <a:pPr lvl="3"/>
            <a:r>
              <a:rPr lang="en-US" altLang="ko-KR" dirty="0"/>
              <a:t>1967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일과 </a:t>
            </a:r>
            <a:r>
              <a:rPr lang="en-US" altLang="ko-KR" dirty="0"/>
              <a:t>1973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 데이터를 확인해 볼 것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1967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데이터를 보면 평균 기온 </a:t>
            </a:r>
            <a:r>
              <a:rPr lang="en-US" altLang="ko-KR" dirty="0"/>
              <a:t>-1.7[</a:t>
            </a:r>
            <a:r>
              <a:rPr lang="ko-KR" altLang="en-US" dirty="0"/>
              <a:t>도씨</a:t>
            </a:r>
            <a:r>
              <a:rPr lang="en-US" altLang="ko-KR" dirty="0"/>
              <a:t>]</a:t>
            </a:r>
            <a:r>
              <a:rPr lang="ko-KR" altLang="en-US" dirty="0"/>
              <a:t>는 기록되어 있으나 최저 기온과 최고 기온 데이터는 누락되었음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21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FD26CD-2652-CE75-8854-9DAD9ED14AA9}"/>
              </a:ext>
            </a:extLst>
          </p:cNvPr>
          <p:cNvSpPr/>
          <p:nvPr/>
        </p:nvSpPr>
        <p:spPr>
          <a:xfrm>
            <a:off x="1188529" y="2534786"/>
            <a:ext cx="7272808" cy="246221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csv</a:t>
            </a:r>
          </a:p>
          <a:p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open()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함수에서 읽기 모드를 나타내는 </a:t>
            </a:r>
            <a:r>
              <a:rPr lang="ko-KR" altLang="en-US" sz="14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배개변수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값 </a:t>
            </a: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'r' 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생략하면 </a:t>
            </a: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읽기 모두</a:t>
            </a: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'!</a:t>
            </a:r>
            <a:endParaRPr lang="ko-KR" alt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 = 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서울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.csv'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encoding=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'cp949'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csv.reader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(f)</a:t>
            </a:r>
          </a:p>
          <a:p>
            <a:b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각 요소는 </a:t>
            </a: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['\t2022-03-30', '159', '14', '9.8', '16.2'] 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이런 형태</a:t>
            </a:r>
            <a:endParaRPr lang="ko-KR" alt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data: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row[</a:t>
            </a:r>
            <a:r>
              <a:rPr lang="en-US" altLang="ko-KR" sz="14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"\t1967-02-19"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row[</a:t>
            </a:r>
            <a:r>
              <a:rPr lang="en-US" altLang="ko-KR" sz="14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==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"\t1973-10-16"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(row)</a:t>
            </a:r>
          </a:p>
          <a:p>
            <a:b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A198A3-66DA-4FD8-F668-1EE1340A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81" y="4578811"/>
            <a:ext cx="3038899" cy="40010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EE98FDD-79B5-5C3E-BE73-9FD839492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36956"/>
              </p:ext>
            </p:extLst>
          </p:nvPr>
        </p:nvGraphicFramePr>
        <p:xfrm>
          <a:off x="6776430" y="833159"/>
          <a:ext cx="4445000" cy="62865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9354356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08232064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5848865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89002969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3227256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평균기온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최저기온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최고기온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4926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1907-10-01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329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1907-10-02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829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5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첫째 마당 </a:t>
            </a:r>
            <a:r>
              <a:rPr lang="en-US" altLang="ko-KR" dirty="0"/>
              <a:t>– </a:t>
            </a:r>
            <a:r>
              <a:rPr lang="ko-KR" altLang="en-US" dirty="0"/>
              <a:t>기온 공공데이터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기온 공공데이터 살펴 보기</a:t>
            </a:r>
            <a:endParaRPr lang="en-US" altLang="ko-KR" dirty="0"/>
          </a:p>
          <a:p>
            <a:pPr lvl="1"/>
            <a:r>
              <a:rPr lang="ko-KR" altLang="en-US" dirty="0"/>
              <a:t>헤더 확인하기</a:t>
            </a:r>
            <a:endParaRPr lang="en-US" altLang="ko-KR" dirty="0"/>
          </a:p>
          <a:p>
            <a:pPr lvl="2"/>
            <a:r>
              <a:rPr lang="en-US" altLang="ko-KR" dirty="0"/>
              <a:t>next( )</a:t>
            </a:r>
            <a:r>
              <a:rPr lang="ko-KR" altLang="en-US" dirty="0"/>
              <a:t>함수는 </a:t>
            </a:r>
            <a:r>
              <a:rPr lang="en-US" altLang="ko-KR" dirty="0"/>
              <a:t>data</a:t>
            </a:r>
            <a:r>
              <a:rPr lang="ko-KR" altLang="en-US" dirty="0"/>
              <a:t>의 한 행 데이터를 반환 후 </a:t>
            </a:r>
            <a:r>
              <a:rPr lang="en-US" altLang="ko-KR" dirty="0"/>
              <a:t>data</a:t>
            </a:r>
            <a:r>
              <a:rPr lang="ko-KR" altLang="en-US" dirty="0"/>
              <a:t>에서 그 행을 삭제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혼자 공부하는 파이썬 교재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264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페이지 등 참고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리스트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딕셔너리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문자열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튜플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등은 모두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이터러블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”(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요소를 차례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차례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하나씩 꺼 낼 수 있는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하다고 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lvl="3"/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이터러블한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데이터 중에서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next( 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함수로 차례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차례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요소를 꺼낼 수 있는 것을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이터레이터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라고 함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22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FD26CD-2652-CE75-8854-9DAD9ED14AA9}"/>
              </a:ext>
            </a:extLst>
          </p:cNvPr>
          <p:cNvSpPr/>
          <p:nvPr/>
        </p:nvSpPr>
        <p:spPr>
          <a:xfrm>
            <a:off x="936501" y="1682635"/>
            <a:ext cx="4915586" cy="1384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csv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 = 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서울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.csv'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encoding=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'cp949'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csv.reader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(f)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header = 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(header)</a:t>
            </a:r>
          </a:p>
          <a:p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FBEE6B-EADC-8ECD-69D2-7BF0EB76F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01" y="3127038"/>
            <a:ext cx="4915586" cy="2286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F9A3F9-DE5D-C7E5-DEAE-A71C679BA947}"/>
              </a:ext>
            </a:extLst>
          </p:cNvPr>
          <p:cNvSpPr/>
          <p:nvPr/>
        </p:nvSpPr>
        <p:spPr>
          <a:xfrm>
            <a:off x="6030027" y="1682635"/>
            <a:ext cx="4915586" cy="246221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csv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 = 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서울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.csv'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encoding=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'cp949'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csv.reader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(f)</a:t>
            </a:r>
          </a:p>
          <a:p>
            <a:b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첫번째 행을 읽어와서 </a:t>
            </a: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header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에 할당</a:t>
            </a:r>
            <a:endParaRPr lang="ko-KR" alt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header = 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(header)</a:t>
            </a:r>
          </a:p>
          <a:p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그 다음 행을 읽어와서 </a:t>
            </a:r>
            <a:r>
              <a:rPr lang="en-US" altLang="ko-KR" sz="14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first_row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에 할당</a:t>
            </a:r>
            <a:endParaRPr lang="ko-KR" alt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first_row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first_row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EFDD3E-3B25-E492-0C02-684EB25A5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109" y="4195961"/>
            <a:ext cx="4906060" cy="342948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9859B26-0EE3-C6C0-B63A-E4DCF81BC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78015"/>
              </p:ext>
            </p:extLst>
          </p:nvPr>
        </p:nvGraphicFramePr>
        <p:xfrm>
          <a:off x="6776430" y="811237"/>
          <a:ext cx="4445000" cy="62865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9354356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08232064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5848865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89002969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3227256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평균기온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최저기온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최고기온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4926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1907-10-01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329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1907-10-02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829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982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67243" y="103221"/>
            <a:ext cx="10841253" cy="40004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Quiz</a:t>
            </a:r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sz="2000" dirty="0"/>
              <a:t>최대 값을 찾아라</a:t>
            </a:r>
            <a:endParaRPr lang="en-US" altLang="ko-KR" sz="2000" dirty="0"/>
          </a:p>
          <a:p>
            <a:pPr lvl="1"/>
            <a:r>
              <a:rPr lang="en-US" altLang="ko-KR" sz="1800" dirty="0"/>
              <a:t>max( ) </a:t>
            </a:r>
            <a:r>
              <a:rPr lang="ko-KR" altLang="en-US" sz="1800" dirty="0"/>
              <a:t>함수를 사용하지 말고 최대 값을 찾는 코드를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600" dirty="0"/>
              <a:t>배포한 </a:t>
            </a:r>
            <a:r>
              <a:rPr lang="ko-KR" altLang="en-US" sz="1600" dirty="0" err="1"/>
              <a:t>코랩</a:t>
            </a:r>
            <a:r>
              <a:rPr lang="ko-KR" altLang="en-US" sz="1600" dirty="0"/>
              <a:t> 파일에서 설명</a:t>
            </a:r>
            <a:endParaRPr lang="en-US" altLang="ko-KR" sz="1600" dirty="0"/>
          </a:p>
          <a:p>
            <a:r>
              <a:rPr lang="ko-KR" altLang="en-US" sz="2000" dirty="0"/>
              <a:t>최소 값을 찾아라</a:t>
            </a:r>
            <a:endParaRPr lang="en-US" altLang="ko-KR" sz="2000" dirty="0"/>
          </a:p>
          <a:p>
            <a:pPr lvl="1"/>
            <a:r>
              <a:rPr lang="en-US" altLang="ko-KR" sz="1800" dirty="0"/>
              <a:t>min( ) </a:t>
            </a:r>
            <a:r>
              <a:rPr lang="ko-KR" altLang="en-US" sz="1800" dirty="0"/>
              <a:t>함수를 사용하지 말고 최소 값을 찾는 코드를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600" dirty="0"/>
              <a:t>배포한 </a:t>
            </a:r>
            <a:r>
              <a:rPr lang="ko-KR" altLang="en-US" sz="1600" dirty="0" err="1"/>
              <a:t>코랩</a:t>
            </a:r>
            <a:r>
              <a:rPr lang="ko-KR" altLang="en-US" sz="1600" dirty="0"/>
              <a:t> 파일에서 설명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542925" lvl="2" indent="0">
              <a:buNone/>
            </a:pPr>
            <a:endParaRPr lang="en-US" altLang="ko-KR" sz="1600" dirty="0"/>
          </a:p>
          <a:p>
            <a:pPr marL="542925" lvl="2" indent="0">
              <a:buNone/>
            </a:pPr>
            <a:endParaRPr lang="en-US" altLang="ko-KR" sz="1600" dirty="0"/>
          </a:p>
          <a:p>
            <a:pPr marL="542925" lvl="2" indent="0">
              <a:buNone/>
            </a:pPr>
            <a:endParaRPr lang="en-US" altLang="ko-KR" sz="1600" dirty="0"/>
          </a:p>
          <a:p>
            <a:pPr marL="542925" lvl="2" indent="0" algn="ctr">
              <a:buNone/>
            </a:pPr>
            <a:r>
              <a:rPr lang="ko-KR" altLang="en-US" sz="2000" dirty="0"/>
              <a:t>위 내용이 이해되지 않으면 </a:t>
            </a:r>
            <a:r>
              <a:rPr lang="en-US" altLang="ko-KR" sz="2000" dirty="0"/>
              <a:t>“</a:t>
            </a:r>
            <a:r>
              <a:rPr lang="ko-KR" altLang="en-US" sz="2000" dirty="0"/>
              <a:t>오늘 그만 하고 집에 갑시다</a:t>
            </a:r>
            <a:r>
              <a:rPr lang="en-US" altLang="ko-KR" sz="2000" dirty="0"/>
              <a:t>, </a:t>
            </a:r>
            <a:r>
              <a:rPr lang="ko-KR" altLang="en-US" sz="2000" dirty="0"/>
              <a:t>아</a:t>
            </a:r>
            <a:r>
              <a:rPr lang="en-US" altLang="ko-KR" sz="2000" dirty="0"/>
              <a:t>~ </a:t>
            </a:r>
            <a:r>
              <a:rPr lang="ko-KR" altLang="en-US" sz="2000" dirty="0"/>
              <a:t>진짜</a:t>
            </a:r>
            <a:r>
              <a:rPr lang="en-US" altLang="ko-KR" sz="2000" dirty="0"/>
              <a:t>~!” </a:t>
            </a:r>
            <a:r>
              <a:rPr lang="ko-KR" altLang="en-US" sz="2000" dirty="0" err="1"/>
              <a:t>ㅎㅎㅎ</a:t>
            </a:r>
            <a:endParaRPr lang="en-US" altLang="ko-KR" sz="2000" dirty="0"/>
          </a:p>
          <a:p>
            <a:pPr lvl="1"/>
            <a:endParaRPr lang="en-US" altLang="ko-KR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42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첫째 마당 </a:t>
            </a:r>
            <a:r>
              <a:rPr lang="en-US" altLang="ko-KR" dirty="0"/>
              <a:t>– </a:t>
            </a:r>
            <a:r>
              <a:rPr lang="ko-KR" altLang="en-US" dirty="0"/>
              <a:t>기온 공공데이터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기온 공공 데이터에 질문하기</a:t>
            </a:r>
            <a:r>
              <a:rPr lang="en-US" altLang="ko-KR" dirty="0"/>
              <a:t> - </a:t>
            </a:r>
            <a:r>
              <a:rPr lang="ko-KR" altLang="en-US" dirty="0"/>
              <a:t>데이터에서 원하는 정보를 얻기</a:t>
            </a:r>
            <a:endParaRPr lang="en-US" altLang="ko-KR" dirty="0"/>
          </a:p>
          <a:p>
            <a:pPr lvl="1"/>
            <a:r>
              <a:rPr lang="ko-KR" altLang="en-US" dirty="0"/>
              <a:t>데이터에서 어떤 정보를 추출해 낼 수 있는가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가장 더웠던 날은 </a:t>
            </a:r>
            <a:r>
              <a:rPr lang="ko-KR" altLang="en-US" dirty="0" err="1"/>
              <a:t>언제이고</a:t>
            </a:r>
            <a:r>
              <a:rPr lang="ko-KR" altLang="en-US" dirty="0"/>
              <a:t> 얼마나 더웠을까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일교차가 가장 큰 날은 </a:t>
            </a:r>
            <a:r>
              <a:rPr lang="en-US" altLang="ko-KR" dirty="0"/>
              <a:t>1</a:t>
            </a:r>
            <a:r>
              <a:rPr lang="ko-KR" altLang="en-US" dirty="0"/>
              <a:t>년 중 </a:t>
            </a:r>
            <a:r>
              <a:rPr lang="ko-KR" altLang="en-US" dirty="0" err="1"/>
              <a:t>언제였을까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한달 동안 최저 평균 기온이 가장 낮은 달은 </a:t>
            </a:r>
            <a:r>
              <a:rPr lang="en-US" altLang="ko-KR" dirty="0"/>
              <a:t>12</a:t>
            </a:r>
            <a:r>
              <a:rPr lang="ko-KR" altLang="en-US" dirty="0"/>
              <a:t>월</a:t>
            </a:r>
            <a:r>
              <a:rPr lang="en-US" altLang="ko-KR" dirty="0"/>
              <a:t>? 1</a:t>
            </a:r>
            <a:r>
              <a:rPr lang="ko-KR" altLang="en-US" dirty="0"/>
              <a:t>월</a:t>
            </a:r>
            <a:r>
              <a:rPr lang="en-US" altLang="ko-KR" dirty="0"/>
              <a:t>? 2</a:t>
            </a:r>
            <a:r>
              <a:rPr lang="ko-KR" altLang="en-US" dirty="0"/>
              <a:t>월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가장 덥다고 알려진 대구 보다 서울이 더 더운 날이 </a:t>
            </a:r>
            <a:r>
              <a:rPr lang="en-US" altLang="ko-KR" dirty="0"/>
              <a:t>1</a:t>
            </a:r>
            <a:r>
              <a:rPr lang="ko-KR" altLang="en-US" dirty="0"/>
              <a:t>년 중 몇일이나 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질문 다듬기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서울에서 가장 더웠던 날은 </a:t>
            </a:r>
            <a:r>
              <a:rPr lang="ko-KR" altLang="en-US" dirty="0" err="1"/>
              <a:t>언제이고</a:t>
            </a:r>
            <a:r>
              <a:rPr lang="ko-KR" altLang="en-US" dirty="0"/>
              <a:t> 얼마나 더웠을까</a:t>
            </a:r>
            <a:r>
              <a:rPr lang="en-US" altLang="ko-KR" dirty="0"/>
              <a:t>?” </a:t>
            </a:r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가장 더웠던 날</a:t>
            </a:r>
            <a:r>
              <a:rPr lang="en-US" altLang="ko-KR" dirty="0"/>
              <a:t>’</a:t>
            </a:r>
            <a:r>
              <a:rPr lang="ko-KR" altLang="en-US" dirty="0"/>
              <a:t>의 기준은</a:t>
            </a:r>
            <a:r>
              <a:rPr lang="en-US" altLang="ko-KR" dirty="0"/>
              <a:t>? </a:t>
            </a:r>
            <a:r>
              <a:rPr lang="ko-KR" altLang="en-US" dirty="0"/>
              <a:t>덥다는 것은 기온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풍속 등 다양한 요소에 의해 결정됨</a:t>
            </a:r>
            <a:endParaRPr lang="en-US" altLang="ko-KR" dirty="0"/>
          </a:p>
          <a:p>
            <a:pPr marL="702000" lvl="3" indent="0">
              <a:buNone/>
            </a:pPr>
            <a:endParaRPr lang="en-US" altLang="ko-KR" sz="2000" dirty="0"/>
          </a:p>
          <a:p>
            <a:pPr marL="702000" lvl="3" indent="0">
              <a:buNone/>
            </a:pPr>
            <a:r>
              <a:rPr lang="en-US" altLang="ko-KR" sz="2000" dirty="0"/>
              <a:t>“</a:t>
            </a:r>
            <a:r>
              <a:rPr lang="ko-KR" altLang="en-US" sz="2000" dirty="0"/>
              <a:t>기상 관측 이래</a:t>
            </a:r>
            <a:r>
              <a:rPr lang="en-US" altLang="ko-KR" sz="2000" dirty="0"/>
              <a:t>, </a:t>
            </a:r>
            <a:r>
              <a:rPr lang="ko-KR" altLang="en-US" sz="2000" dirty="0"/>
              <a:t>서울의 최고 기온이 가장 높았던 날은 </a:t>
            </a:r>
            <a:r>
              <a:rPr lang="ko-KR" altLang="en-US" sz="2000" dirty="0" err="1"/>
              <a:t>언제였고</a:t>
            </a:r>
            <a:r>
              <a:rPr lang="ko-KR" altLang="en-US" sz="2000" dirty="0"/>
              <a:t> 몇 도였을까</a:t>
            </a:r>
            <a:r>
              <a:rPr lang="en-US" altLang="ko-KR" sz="2000" dirty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03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첫째 마당 </a:t>
            </a:r>
            <a:r>
              <a:rPr lang="en-US" altLang="ko-KR" dirty="0"/>
              <a:t>– </a:t>
            </a:r>
            <a:r>
              <a:rPr lang="ko-KR" altLang="en-US" dirty="0"/>
              <a:t>기온 공공데이터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기온 공공 데이터에 질문하기</a:t>
            </a:r>
            <a:r>
              <a:rPr lang="en-US" altLang="ko-KR" dirty="0"/>
              <a:t> - </a:t>
            </a:r>
            <a:r>
              <a:rPr lang="ko-KR" altLang="en-US" dirty="0"/>
              <a:t>데이터에서 원하는 정보를 얻기</a:t>
            </a:r>
            <a:endParaRPr lang="en-US" altLang="ko-KR" dirty="0"/>
          </a:p>
          <a:p>
            <a:pPr lvl="1"/>
            <a:r>
              <a:rPr lang="ko-KR" altLang="en-US" dirty="0"/>
              <a:t>문제 해결 방법 구상 </a:t>
            </a:r>
            <a:r>
              <a:rPr lang="en-US" altLang="ko-KR" dirty="0"/>
              <a:t>– </a:t>
            </a:r>
            <a:r>
              <a:rPr lang="ko-KR" altLang="en-US" dirty="0"/>
              <a:t>질문에 대한 답을 찾기 위한 절차</a:t>
            </a:r>
            <a:endParaRPr lang="en-US" altLang="ko-KR" dirty="0"/>
          </a:p>
          <a:p>
            <a:pPr lvl="2"/>
            <a:r>
              <a:rPr lang="ko-KR" altLang="en-US" dirty="0"/>
              <a:t>전체 데이터</a:t>
            </a:r>
            <a:r>
              <a:rPr lang="en-US" altLang="ko-KR" dirty="0"/>
              <a:t>(‘</a:t>
            </a:r>
            <a:r>
              <a:rPr lang="ko-KR" altLang="en-US" dirty="0"/>
              <a:t>서울</a:t>
            </a:r>
            <a:r>
              <a:rPr lang="en-US" altLang="ko-KR" dirty="0"/>
              <a:t>.csv’)</a:t>
            </a:r>
            <a:r>
              <a:rPr lang="ko-KR" altLang="en-US" dirty="0"/>
              <a:t>를 읽어 들임</a:t>
            </a:r>
            <a:endParaRPr lang="en-US" altLang="ko-KR" dirty="0"/>
          </a:p>
          <a:p>
            <a:pPr lvl="2"/>
            <a:r>
              <a:rPr lang="ko-KR" altLang="en-US" dirty="0"/>
              <a:t>순차적으로 데이터 행을 읽어서 최고 기온을 확인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최고 기온</a:t>
            </a:r>
            <a:r>
              <a:rPr lang="en-US" altLang="ko-KR" dirty="0"/>
              <a:t>’</a:t>
            </a:r>
            <a:r>
              <a:rPr lang="ko-KR" altLang="en-US" dirty="0"/>
              <a:t>이 가장 높았던 날의 기온 데이터 저장</a:t>
            </a:r>
            <a:endParaRPr lang="en-US" altLang="ko-KR" dirty="0"/>
          </a:p>
          <a:p>
            <a:pPr lvl="2"/>
            <a:r>
              <a:rPr lang="ko-KR" altLang="en-US" dirty="0"/>
              <a:t>최종 저장된 </a:t>
            </a:r>
            <a:r>
              <a:rPr lang="ko-KR" altLang="en-US" dirty="0" err="1"/>
              <a:t>날자와</a:t>
            </a:r>
            <a:r>
              <a:rPr lang="ko-KR" altLang="en-US" dirty="0"/>
              <a:t> 최고 기온 값을 출력</a:t>
            </a:r>
            <a:endParaRPr lang="en-US" altLang="ko-KR" dirty="0"/>
          </a:p>
          <a:p>
            <a:pPr lvl="1"/>
            <a:r>
              <a:rPr lang="ko-KR" altLang="en-US" dirty="0"/>
              <a:t>파이썬 코드 작성 전에 생각을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‘data’</a:t>
            </a:r>
            <a:r>
              <a:rPr lang="ko-KR" altLang="en-US" dirty="0"/>
              <a:t>의 각 행은 리스트 형이었음</a:t>
            </a:r>
            <a:endParaRPr lang="en-US" altLang="ko-KR" dirty="0"/>
          </a:p>
          <a:p>
            <a:pPr lvl="3"/>
            <a:r>
              <a:rPr lang="ko-KR" altLang="en-US" dirty="0"/>
              <a:t>리스트의 마지막 요소에 </a:t>
            </a:r>
            <a:r>
              <a:rPr lang="en-US" altLang="ko-KR" dirty="0"/>
              <a:t>‘</a:t>
            </a:r>
            <a:r>
              <a:rPr lang="ko-KR" altLang="en-US" dirty="0"/>
              <a:t>최고 기온</a:t>
            </a:r>
            <a:r>
              <a:rPr lang="en-US" altLang="ko-KR" dirty="0"/>
              <a:t>’ </a:t>
            </a:r>
            <a:r>
              <a:rPr lang="ko-KR" altLang="en-US" dirty="0"/>
              <a:t>정보가 담겨 있었음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리스트의 모든 요소는 문자열 형 데이터</a:t>
            </a:r>
            <a:r>
              <a:rPr lang="en-US" altLang="ko-KR" dirty="0"/>
              <a:t>.</a:t>
            </a:r>
            <a:r>
              <a:rPr lang="ko-KR" altLang="en-US" dirty="0"/>
              <a:t>따라서 숫자로 변경 필요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702000" lvl="3" indent="0">
              <a:buNone/>
            </a:pP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25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D9F209-A850-BCCD-0088-464852E2FCD1}"/>
              </a:ext>
            </a:extLst>
          </p:cNvPr>
          <p:cNvSpPr/>
          <p:nvPr/>
        </p:nvSpPr>
        <p:spPr>
          <a:xfrm>
            <a:off x="864438" y="2870755"/>
            <a:ext cx="4915586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csv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 = 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서울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.csv'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encoding=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'cp949'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csv.reader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EC594A-E257-4BFD-7441-1A81CFCF8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272" y="4217074"/>
            <a:ext cx="4906060" cy="34294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C4B60B6-6226-F023-A893-FEE577B1F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54308"/>
              </p:ext>
            </p:extLst>
          </p:nvPr>
        </p:nvGraphicFramePr>
        <p:xfrm>
          <a:off x="6140348" y="2870755"/>
          <a:ext cx="4445000" cy="12573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61772574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130469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1251653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5684899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18364137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평균기온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최저기온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최고기온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5497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1907-10-01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703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1907-10-02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3498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1907-10-03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5405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1907-10-04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1971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1907-10-05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17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395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첫째 마당 </a:t>
            </a:r>
            <a:r>
              <a:rPr lang="en-US" altLang="ko-KR" dirty="0"/>
              <a:t>– </a:t>
            </a:r>
            <a:r>
              <a:rPr lang="ko-KR" altLang="en-US" dirty="0"/>
              <a:t>기온 공공데이터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기온 공공 데이터에 질문하기</a:t>
            </a:r>
            <a:r>
              <a:rPr lang="en-US" altLang="ko-KR" dirty="0"/>
              <a:t> - </a:t>
            </a:r>
            <a:r>
              <a:rPr lang="ko-KR" altLang="en-US" dirty="0"/>
              <a:t>데이터에서 원하는 정보를 얻기</a:t>
            </a:r>
            <a:endParaRPr lang="en-US" altLang="ko-KR" dirty="0"/>
          </a:p>
          <a:p>
            <a:pPr lvl="1"/>
            <a:r>
              <a:rPr lang="ko-KR" altLang="en-US" dirty="0"/>
              <a:t>파이썬 코드 작성 </a:t>
            </a:r>
            <a:r>
              <a:rPr lang="en-US" altLang="ko-KR" dirty="0"/>
              <a:t>- </a:t>
            </a:r>
            <a:r>
              <a:rPr lang="ko-KR" altLang="en-US" sz="1600" dirty="0"/>
              <a:t>서울의 최고 기온이 가장 높았던 날은 </a:t>
            </a:r>
            <a:r>
              <a:rPr lang="ko-KR" altLang="en-US" sz="1600" dirty="0" err="1"/>
              <a:t>언제였고</a:t>
            </a:r>
            <a:r>
              <a:rPr lang="ko-KR" altLang="en-US" sz="1600" dirty="0"/>
              <a:t> 몇 도였을까</a:t>
            </a:r>
            <a:r>
              <a:rPr lang="en-US" altLang="ko-KR" sz="1600" dirty="0"/>
              <a:t>?</a:t>
            </a:r>
            <a:endParaRPr lang="en-US" altLang="ko-KR" dirty="0"/>
          </a:p>
          <a:p>
            <a:pPr lvl="2"/>
            <a:r>
              <a:rPr lang="en-US" altLang="ko-KR" dirty="0"/>
              <a:t>‘data’</a:t>
            </a:r>
            <a:r>
              <a:rPr lang="ko-KR" altLang="en-US" dirty="0"/>
              <a:t>의 각 행은 리스트 형이었음</a:t>
            </a:r>
            <a:endParaRPr lang="en-US" altLang="ko-KR" dirty="0"/>
          </a:p>
          <a:p>
            <a:pPr lvl="3"/>
            <a:r>
              <a:rPr lang="ko-KR" altLang="en-US" dirty="0"/>
              <a:t>리스트의 마지막 요소에 </a:t>
            </a:r>
            <a:r>
              <a:rPr lang="en-US" altLang="ko-KR" dirty="0"/>
              <a:t>‘</a:t>
            </a:r>
            <a:r>
              <a:rPr lang="ko-KR" altLang="en-US" dirty="0"/>
              <a:t>최고 기온</a:t>
            </a:r>
            <a:r>
              <a:rPr lang="en-US" altLang="ko-KR" dirty="0"/>
              <a:t>’ </a:t>
            </a:r>
            <a:r>
              <a:rPr lang="ko-KR" altLang="en-US" dirty="0"/>
              <a:t>정보가 담겨 있었음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리스트의 모든 요소는 문자열 형 데이터</a:t>
            </a:r>
            <a:r>
              <a:rPr lang="en-US" altLang="ko-KR" dirty="0"/>
              <a:t>.</a:t>
            </a:r>
            <a:r>
              <a:rPr lang="ko-KR" altLang="en-US" dirty="0"/>
              <a:t>따라서 숫자로 변경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702000" lvl="3" indent="0">
              <a:buNone/>
            </a:pP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26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D9F209-A850-BCCD-0088-464852E2FCD1}"/>
              </a:ext>
            </a:extLst>
          </p:cNvPr>
          <p:cNvSpPr/>
          <p:nvPr/>
        </p:nvSpPr>
        <p:spPr>
          <a:xfrm>
            <a:off x="1080517" y="2115966"/>
            <a:ext cx="6768752" cy="3785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csv</a:t>
            </a:r>
          </a:p>
          <a:p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 = </a:t>
            </a:r>
            <a:r>
              <a:rPr lang="en-US" altLang="ko-KR" sz="1200" b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서울</a:t>
            </a:r>
            <a:r>
              <a:rPr lang="en-US" altLang="ko-KR" sz="12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.csv'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encoding=</a:t>
            </a:r>
            <a:r>
              <a:rPr lang="en-US" altLang="ko-KR" sz="12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'cp949'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csv.reader(f)</a:t>
            </a:r>
          </a:p>
          <a:p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header = </a:t>
            </a:r>
            <a:r>
              <a:rPr lang="en-US" altLang="ko-KR" sz="1200" b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       </a:t>
            </a:r>
            <a:r>
              <a:rPr lang="en-US" altLang="ko-KR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header </a:t>
            </a:r>
            <a:r>
              <a:rPr lang="ko-KR" altLang="en-US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제거</a:t>
            </a:r>
            <a:endParaRPr lang="ko-KR" altLang="en-US" sz="1200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max_temp = </a:t>
            </a:r>
            <a:r>
              <a:rPr lang="en-US" altLang="ko-KR" sz="1200" b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-999</a:t>
            </a:r>
            <a:endParaRPr lang="en-US" altLang="ko-KR" sz="1200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max_data = </a:t>
            </a:r>
            <a:r>
              <a:rPr lang="en-US" altLang="ko-KR" sz="12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''</a:t>
            </a:r>
            <a:endParaRPr lang="en-US" altLang="ko-KR" sz="1200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altLang="ko-KR" sz="12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data:</a:t>
            </a:r>
          </a:p>
          <a:p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최고 기온 정보는 행</a:t>
            </a:r>
            <a:r>
              <a:rPr lang="en-US" altLang="ko-KR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리스트</a:t>
            </a:r>
            <a:r>
              <a:rPr lang="en-US" altLang="ko-KR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 맨 마지막 요소</a:t>
            </a:r>
            <a:r>
              <a:rPr lang="en-US" altLang="ko-KR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200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200" b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row[</a:t>
            </a:r>
            <a:r>
              <a:rPr lang="en-US" altLang="ko-KR" sz="1200" b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altLang="ko-KR" sz="12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          </a:t>
            </a:r>
            <a:r>
              <a:rPr lang="en-US" altLang="ko-KR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맨 마지막 요소가 누락되었다면</a:t>
            </a:r>
            <a:endParaRPr lang="ko-KR" altLang="en-US" sz="1200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row[</a:t>
            </a:r>
            <a:r>
              <a:rPr lang="en-US" altLang="ko-KR" sz="1200" b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altLang="ko-KR" sz="1200" b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-1000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       </a:t>
            </a:r>
            <a:r>
              <a:rPr lang="en-US" altLang="ko-KR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존재 할 수 없는 최고 기온</a:t>
            </a:r>
            <a:r>
              <a:rPr lang="en-US" altLang="ko-KR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200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200" b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row[</a:t>
            </a:r>
            <a:r>
              <a:rPr lang="en-US" altLang="ko-KR" sz="1200" b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altLang="ko-KR" sz="1200" b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(row[</a:t>
            </a:r>
            <a:r>
              <a:rPr lang="en-US" altLang="ko-KR" sz="1200" b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   </a:t>
            </a:r>
            <a:r>
              <a:rPr lang="en-US" altLang="ko-KR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문자열 형 </a:t>
            </a:r>
            <a:r>
              <a:rPr lang="en-US" altLang="ko-KR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-&gt; </a:t>
            </a:r>
            <a:r>
              <a:rPr lang="ko-KR" altLang="en-US" sz="1200" b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숫자형으로 변환</a:t>
            </a:r>
            <a:endParaRPr lang="ko-KR" altLang="en-US" sz="1200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200" b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max_temp &lt; row[</a:t>
            </a:r>
            <a:r>
              <a:rPr lang="en-US" altLang="ko-KR" sz="1200" b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</a:t>
            </a:r>
          </a:p>
          <a:p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max_temp = row[</a:t>
            </a:r>
            <a:r>
              <a:rPr lang="en-US" altLang="ko-KR" sz="1200" b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max_date = row[</a:t>
            </a:r>
            <a:r>
              <a:rPr lang="en-US" altLang="ko-KR" sz="1200" b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f.close()</a:t>
            </a:r>
          </a:p>
          <a:p>
            <a:r>
              <a:rPr lang="en-US" altLang="ko-KR" sz="1200" b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서울의 최고 기온이 가장 높았던 날은 </a:t>
            </a:r>
            <a:r>
              <a:rPr lang="en-US" altLang="ko-KR" sz="12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</a:p>
          <a:p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+ max_date +</a:t>
            </a:r>
            <a:r>
              <a:rPr lang="en-US" altLang="ko-KR" sz="12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일이며 </a:t>
            </a:r>
            <a:r>
              <a:rPr lang="en-US" altLang="ko-KR" sz="12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 </a:t>
            </a:r>
            <a:r>
              <a:rPr lang="en-US" altLang="ko-KR" sz="1200" b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(max_temp) +</a:t>
            </a:r>
            <a:r>
              <a:rPr lang="en-US" altLang="ko-KR" sz="12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도였습니다</a:t>
            </a:r>
            <a:r>
              <a:rPr lang="en-US" altLang="ko-KR" sz="12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."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8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en-US" altLang="ko-KR" dirty="0"/>
              <a:t>Quiz </a:t>
            </a:r>
            <a:r>
              <a:rPr lang="ko-KR" altLang="en-US" dirty="0"/>
              <a:t>첫째 마당 </a:t>
            </a:r>
            <a:r>
              <a:rPr lang="en-US" altLang="ko-KR" dirty="0"/>
              <a:t>– </a:t>
            </a:r>
            <a:r>
              <a:rPr lang="ko-KR" altLang="en-US" dirty="0"/>
              <a:t>기온 공공데이터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아래 코드 실행 결과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“~ </a:t>
            </a:r>
            <a:r>
              <a:rPr lang="ko-KR" altLang="en-US" dirty="0"/>
              <a:t>날은</a:t>
            </a:r>
            <a:r>
              <a:rPr lang="ko-KR" altLang="en-US" dirty="0">
                <a:highlight>
                  <a:srgbClr val="C0C0C0"/>
                </a:highlight>
              </a:rPr>
              <a:t>          </a:t>
            </a:r>
            <a:r>
              <a:rPr lang="en-US" altLang="ko-KR" dirty="0"/>
              <a:t>2018-08-01</a:t>
            </a:r>
            <a:r>
              <a:rPr lang="ko-KR" altLang="en-US" dirty="0"/>
              <a:t>일이며 </a:t>
            </a:r>
            <a:r>
              <a:rPr lang="en-US" altLang="ko-KR" dirty="0"/>
              <a:t>39.6</a:t>
            </a:r>
            <a:r>
              <a:rPr lang="ko-KR" altLang="en-US" dirty="0"/>
              <a:t>도였습니다</a:t>
            </a:r>
            <a:r>
              <a:rPr lang="en-US" altLang="ko-KR" dirty="0"/>
              <a:t>”</a:t>
            </a:r>
            <a:r>
              <a:rPr lang="ko-KR" altLang="en-US" dirty="0"/>
              <a:t>라고 </a:t>
            </a:r>
            <a:r>
              <a:rPr lang="ko-KR" altLang="en-US" dirty="0" err="1"/>
              <a:t>출력되었읍니다</a:t>
            </a:r>
            <a:r>
              <a:rPr lang="en-US" altLang="ko-KR" dirty="0"/>
              <a:t>. 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코드를 수정하여 회색으로 표시한 빈 공간을 제거하세요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702000" lvl="3" indent="0">
              <a:buNone/>
            </a:pP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27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3E3611-3A32-D024-03F0-16C18AF44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573" y="1032893"/>
            <a:ext cx="5525271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93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둘째 마당 </a:t>
            </a:r>
            <a:r>
              <a:rPr lang="en-US" altLang="ko-KR" dirty="0"/>
              <a:t>– </a:t>
            </a:r>
            <a:r>
              <a:rPr lang="ko-KR" altLang="en-US" dirty="0"/>
              <a:t>데이터 시각화 기초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기본 그래프 그리기</a:t>
            </a:r>
            <a:endParaRPr lang="en-US" altLang="ko-KR" dirty="0"/>
          </a:p>
          <a:p>
            <a:pPr lvl="1"/>
            <a:r>
              <a:rPr lang="en-US" altLang="ko-KR" dirty="0"/>
              <a:t>matplotlib </a:t>
            </a:r>
            <a:r>
              <a:rPr lang="ko-KR" altLang="en-US" dirty="0"/>
              <a:t>라이브러리란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기본 그래프 그리기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28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2485" y="1678358"/>
            <a:ext cx="54006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sz="1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1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       </a:t>
            </a:r>
            <a:r>
              <a:rPr lang="en-US" altLang="ko-KR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y-</a:t>
            </a:r>
            <a:r>
              <a:rPr lang="ko-KR" altLang="en-US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축 데이터만 전달 했음</a:t>
            </a:r>
            <a:r>
              <a:rPr lang="en-US" altLang="ko-KR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r>
              <a:rPr lang="en-US" altLang="ko-KR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2F66F66-0909-AC7F-B6D2-2A022087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16" y="1583903"/>
            <a:ext cx="3972162" cy="302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905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둘째 마당 </a:t>
            </a:r>
            <a:r>
              <a:rPr lang="en-US" altLang="ko-KR" dirty="0"/>
              <a:t>– </a:t>
            </a:r>
            <a:r>
              <a:rPr lang="ko-KR" altLang="en-US" dirty="0"/>
              <a:t>데이터 시각화 기초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기본 그래프 그리기</a:t>
            </a:r>
            <a:endParaRPr lang="en-US" altLang="ko-KR" dirty="0"/>
          </a:p>
          <a:p>
            <a:pPr lvl="1"/>
            <a:r>
              <a:rPr lang="ko-KR" altLang="en-US" dirty="0"/>
              <a:t>기본 그래프 그리기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앞 페이지의 그래프와 비교할 것</a:t>
            </a:r>
            <a:endParaRPr lang="en-US" altLang="ko-KR" dirty="0"/>
          </a:p>
          <a:p>
            <a:pPr lvl="3"/>
            <a:r>
              <a:rPr lang="en-US" altLang="ko-KR" dirty="0"/>
              <a:t>x </a:t>
            </a:r>
            <a:r>
              <a:rPr lang="ko-KR" altLang="en-US" dirty="0"/>
              <a:t>좌표의 시작 값이 명시 되지 않으면 </a:t>
            </a:r>
            <a:r>
              <a:rPr lang="en-US" altLang="ko-KR" dirty="0"/>
              <a:t>x </a:t>
            </a:r>
            <a:r>
              <a:rPr lang="ko-KR" altLang="en-US" dirty="0"/>
              <a:t>좌표의 시작 값은 </a:t>
            </a:r>
            <a:r>
              <a:rPr lang="en-US" altLang="ko-KR" dirty="0"/>
              <a:t>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29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2485" y="1297612"/>
            <a:ext cx="540060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ko-KR" alt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sz="1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x-</a:t>
            </a:r>
            <a:r>
              <a:rPr lang="ko-KR" altLang="en-US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축 데이터와 </a:t>
            </a:r>
            <a:r>
              <a:rPr lang="en-US" altLang="ko-KR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y-</a:t>
            </a:r>
            <a:r>
              <a:rPr lang="ko-KR" altLang="en-US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축 데이터 모두 전달</a:t>
            </a:r>
            <a:endParaRPr lang="ko-KR" altLang="en-US" sz="1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#x-</a:t>
            </a:r>
            <a:r>
              <a:rPr lang="ko-KR" altLang="en-US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축 데이터 개수와 </a:t>
            </a:r>
            <a:r>
              <a:rPr lang="en-US" altLang="ko-KR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y-</a:t>
            </a:r>
            <a:r>
              <a:rPr lang="ko-KR" altLang="en-US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축 </a:t>
            </a:r>
            <a:r>
              <a:rPr lang="ko-KR" altLang="en-US" sz="12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테이터</a:t>
            </a:r>
            <a:r>
              <a:rPr lang="ko-KR" altLang="en-US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개수 일치</a:t>
            </a:r>
            <a:endParaRPr lang="ko-KR" altLang="en-US" sz="1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1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altLang="ko-KR" sz="1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   </a:t>
            </a:r>
          </a:p>
          <a:p>
            <a:r>
              <a:rPr lang="en-US" altLang="ko-KR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6EF04FF-FB32-2326-0939-13845838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117" y="1223863"/>
            <a:ext cx="3972162" cy="302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39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1693" y="5831604"/>
            <a:ext cx="863221" cy="344876"/>
          </a:xfrm>
          <a:prstGeom prst="rect">
            <a:avLst/>
          </a:prstGeom>
        </p:spPr>
        <p:txBody>
          <a:bodyPr/>
          <a:lstStyle/>
          <a:p>
            <a:fld id="{F3FCAB0A-BC9B-42B7-90B0-C654A8C2960C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274" y="72486"/>
            <a:ext cx="10841253" cy="399988"/>
          </a:xfrm>
        </p:spPr>
        <p:txBody>
          <a:bodyPr/>
          <a:lstStyle/>
          <a:p>
            <a:r>
              <a:rPr lang="ko-KR" altLang="en-US" dirty="0"/>
              <a:t>교재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10C1FC7-30D4-5C09-9864-B18DCCE663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– </a:t>
            </a:r>
            <a:r>
              <a:rPr lang="ko-KR" altLang="en-US" dirty="0"/>
              <a:t>모두의 데이터 분석 </a:t>
            </a:r>
            <a:r>
              <a:rPr lang="en-US" altLang="ko-KR" dirty="0"/>
              <a:t>with </a:t>
            </a:r>
            <a:r>
              <a:rPr lang="ko-KR" altLang="en-US" dirty="0"/>
              <a:t>파이썬</a:t>
            </a:r>
            <a:endParaRPr lang="en-US" altLang="ko-KR" dirty="0"/>
          </a:p>
          <a:p>
            <a:pPr lvl="1"/>
            <a:r>
              <a:rPr lang="ko-KR" altLang="en-US" dirty="0"/>
              <a:t>저자 </a:t>
            </a:r>
            <a:r>
              <a:rPr lang="en-US" altLang="ko-KR" dirty="0"/>
              <a:t>: </a:t>
            </a:r>
            <a:r>
              <a:rPr lang="ko-KR" altLang="en-US" dirty="0" err="1"/>
              <a:t>송석리</a:t>
            </a:r>
            <a:r>
              <a:rPr lang="en-US" altLang="ko-KR" dirty="0"/>
              <a:t>, </a:t>
            </a:r>
            <a:r>
              <a:rPr lang="ko-KR" altLang="en-US" dirty="0"/>
              <a:t>이현아</a:t>
            </a:r>
            <a:endParaRPr lang="en-US" altLang="ko-KR" dirty="0"/>
          </a:p>
          <a:p>
            <a:pPr lvl="1"/>
            <a:r>
              <a:rPr lang="ko-KR" altLang="en-US" dirty="0"/>
              <a:t>출판사</a:t>
            </a:r>
            <a:r>
              <a:rPr lang="en-US" altLang="ko-KR" dirty="0"/>
              <a:t>: </a:t>
            </a:r>
            <a:r>
              <a:rPr lang="ko-KR" altLang="en-US" dirty="0"/>
              <a:t>길벗</a:t>
            </a:r>
          </a:p>
        </p:txBody>
      </p:sp>
      <p:pic>
        <p:nvPicPr>
          <p:cNvPr id="1026" name="Picture 2" descr="모두의 데이터 분석 with 파이썬 대표 이미지">
            <a:extLst>
              <a:ext uri="{FF2B5EF4-FFF2-40B4-BE49-F238E27FC236}">
                <a16:creationId xmlns:a16="http://schemas.microsoft.com/office/drawing/2014/main" id="{BD3FA1F7-59FB-3947-212B-4F11436C8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36" y="1061011"/>
            <a:ext cx="3406201" cy="43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536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둘째 마당 </a:t>
            </a:r>
            <a:r>
              <a:rPr lang="en-US" altLang="ko-KR" dirty="0"/>
              <a:t>– </a:t>
            </a:r>
            <a:r>
              <a:rPr lang="ko-KR" altLang="en-US" dirty="0"/>
              <a:t>데이터 시각화 기초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기본 그래프 그리기</a:t>
            </a:r>
            <a:endParaRPr lang="en-US" altLang="ko-KR" dirty="0"/>
          </a:p>
          <a:p>
            <a:pPr lvl="1"/>
            <a:r>
              <a:rPr lang="ko-KR" altLang="en-US" dirty="0" err="1"/>
              <a:t>코랩</a:t>
            </a:r>
            <a:r>
              <a:rPr lang="ko-KR" altLang="en-US" dirty="0"/>
              <a:t> 파일로 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4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둘째 마당 </a:t>
            </a:r>
            <a:r>
              <a:rPr lang="en-US" altLang="ko-KR" dirty="0"/>
              <a:t>– </a:t>
            </a:r>
            <a:r>
              <a:rPr lang="ko-KR" altLang="en-US" dirty="0"/>
              <a:t>데이터 시각화 기초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누구냐 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모듈은 수학 계산을 고속으로 처리하기 위해 만들어진 모듈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80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둘째 마당 </a:t>
            </a:r>
            <a:r>
              <a:rPr lang="en-US" altLang="ko-KR" dirty="0"/>
              <a:t>– </a:t>
            </a:r>
            <a:r>
              <a:rPr lang="ko-KR" altLang="en-US" dirty="0"/>
              <a:t>데이터 시각화 기초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내 생일의 기온 변화를 그래프로 그리기</a:t>
            </a:r>
            <a:endParaRPr lang="en-US" altLang="ko-KR" dirty="0"/>
          </a:p>
          <a:p>
            <a:pPr lvl="1"/>
            <a:r>
              <a:rPr lang="ko-KR" altLang="en-US" dirty="0"/>
              <a:t>질문하기 </a:t>
            </a:r>
            <a:r>
              <a:rPr lang="en-US" altLang="ko-KR" dirty="0"/>
              <a:t>– “</a:t>
            </a:r>
            <a:r>
              <a:rPr lang="ko-KR" altLang="en-US" dirty="0"/>
              <a:t>매년 여러분의 생일 날 서울의 최고 기온은 몇 도였을까요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 읽어 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32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CA09A0-EEC0-9A71-BEB8-C759447F1760}"/>
              </a:ext>
            </a:extLst>
          </p:cNvPr>
          <p:cNvSpPr/>
          <p:nvPr/>
        </p:nvSpPr>
        <p:spPr>
          <a:xfrm>
            <a:off x="3055779" y="1727919"/>
            <a:ext cx="5400600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csv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 = 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서울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.csv'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encoding=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'cp949'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csv.reader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(f)</a:t>
            </a:r>
          </a:p>
          <a:p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b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data: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(row[</a:t>
            </a:r>
            <a:r>
              <a:rPr lang="en-US" altLang="ko-KR" sz="14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     </a:t>
            </a: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최고 </a:t>
            </a:r>
            <a:r>
              <a:rPr lang="ko-KR" altLang="en-US" sz="14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기온값만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출력</a:t>
            </a:r>
            <a:endParaRPr lang="ko-KR" alt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9034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둘째 마당 </a:t>
            </a:r>
            <a:r>
              <a:rPr lang="en-US" altLang="ko-KR" dirty="0"/>
              <a:t>– </a:t>
            </a:r>
            <a:r>
              <a:rPr lang="ko-KR" altLang="en-US" dirty="0"/>
              <a:t>데이터 시각화 기초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내 생일의 기온 변화를 그래프로 그리기</a:t>
            </a:r>
            <a:endParaRPr lang="en-US" altLang="ko-KR" dirty="0"/>
          </a:p>
          <a:p>
            <a:pPr lvl="1"/>
            <a:r>
              <a:rPr lang="ko-KR" altLang="en-US" dirty="0"/>
              <a:t>질문하기 </a:t>
            </a:r>
            <a:r>
              <a:rPr lang="en-US" altLang="ko-KR" dirty="0"/>
              <a:t>– “</a:t>
            </a:r>
            <a:r>
              <a:rPr lang="ko-KR" altLang="en-US" dirty="0"/>
              <a:t>매년 여러분의 생일 날 서울의 최고 기온은 몇 도였을까요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 읽어 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출력 결과가 의미하는 것은</a:t>
            </a:r>
            <a:r>
              <a:rPr lang="en-US" altLang="ko-KR" dirty="0"/>
              <a:t>?</a:t>
            </a:r>
          </a:p>
          <a:p>
            <a:pPr lvl="4"/>
            <a:r>
              <a:rPr lang="ko-KR" altLang="en-US" dirty="0"/>
              <a:t>최고 기온 데이터가 누락된 날을 제외하고 모든 날의 최고 기온 값을 리스트에 담았음</a:t>
            </a:r>
            <a:endParaRPr lang="en-US" altLang="ko-KR" dirty="0"/>
          </a:p>
          <a:p>
            <a:pPr lvl="4"/>
            <a:r>
              <a:rPr lang="ko-KR" altLang="en-US" dirty="0"/>
              <a:t>그 리스트의 길이가 </a:t>
            </a:r>
            <a:r>
              <a:rPr lang="en-US" altLang="ko-KR" dirty="0"/>
              <a:t>41047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41047</a:t>
            </a:r>
            <a:r>
              <a:rPr lang="ko-KR" altLang="en-US" dirty="0"/>
              <a:t>일에 대한 최고 기온 값을 갖고 있는 리스트</a:t>
            </a:r>
            <a:r>
              <a:rPr lang="en-US" altLang="ko-KR" dirty="0"/>
              <a:t>!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33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CA09A0-EEC0-9A71-BEB8-C759447F1760}"/>
              </a:ext>
            </a:extLst>
          </p:cNvPr>
          <p:cNvSpPr/>
          <p:nvPr/>
        </p:nvSpPr>
        <p:spPr>
          <a:xfrm>
            <a:off x="864492" y="1583903"/>
            <a:ext cx="8568953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csv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 = 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서울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.csv'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encoding=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'cp949'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csv.reader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(f)</a:t>
            </a:r>
          </a:p>
          <a:p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            </a:t>
            </a: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헤더 제거</a:t>
            </a:r>
            <a:br>
              <a:rPr lang="ko-KR" alt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max_temp_list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=[]     </a:t>
            </a: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최고 기온 데이터를 저장하기 위해 미리 빈 리스트 생성</a:t>
            </a:r>
            <a:endParaRPr lang="ko-KR" alt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data: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누락된 데이터가 아닐 경우</a:t>
            </a: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데이터가 있을 경우</a:t>
            </a: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row[</a:t>
            </a:r>
            <a:r>
              <a:rPr lang="en-US" altLang="ko-KR" sz="14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!= 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row[-1]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은 문자열 데이터임으로 </a:t>
            </a:r>
            <a:r>
              <a:rPr lang="en-US" altLang="ko-KR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float() </a:t>
            </a:r>
            <a:r>
              <a:rPr lang="ko-KR" alt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함수를 사용하여 숫자형 데이터로 변환 후 저장</a:t>
            </a:r>
            <a:endParaRPr lang="ko-KR" alt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max_temp_list.append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(row[</a:t>
            </a:r>
            <a:r>
              <a:rPr lang="en-US" altLang="ko-KR" sz="14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    </a:t>
            </a:r>
          </a:p>
          <a:p>
            <a:b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max_temp_list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 </a:t>
            </a:r>
            <a:r>
              <a:rPr lang="en-US" altLang="ko-KR" sz="1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max_temp_list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)</a:t>
            </a:r>
          </a:p>
        </p:txBody>
      </p:sp>
    </p:spTree>
    <p:extLst>
      <p:ext uri="{BB962C8B-B14F-4D97-AF65-F5344CB8AC3E}">
        <p14:creationId xmlns:p14="http://schemas.microsoft.com/office/powerpoint/2010/main" val="3195372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둘째 마당 </a:t>
            </a:r>
            <a:r>
              <a:rPr lang="en-US" altLang="ko-KR" dirty="0"/>
              <a:t>– </a:t>
            </a:r>
            <a:r>
              <a:rPr lang="ko-KR" altLang="en-US" dirty="0"/>
              <a:t>데이터 시각화 기초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내 생일의 기온 변화를 그래프로 그리기</a:t>
            </a:r>
            <a:endParaRPr lang="en-US" altLang="ko-KR" dirty="0"/>
          </a:p>
          <a:p>
            <a:pPr lvl="1"/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그래프를</a:t>
            </a:r>
            <a:r>
              <a:rPr lang="en-US" altLang="ko-KR" dirty="0"/>
              <a:t> </a:t>
            </a:r>
            <a:r>
              <a:rPr lang="ko-KR" altLang="en-US" dirty="0"/>
              <a:t>육안으로 봐서는 변화 추이 파악 불가능</a:t>
            </a:r>
            <a:endParaRPr lang="en-US" altLang="ko-KR" dirty="0"/>
          </a:p>
          <a:p>
            <a:pPr lvl="3"/>
            <a:r>
              <a:rPr lang="ko-KR" altLang="en-US" dirty="0"/>
              <a:t>따라서 이미지 그림</a:t>
            </a:r>
            <a:r>
              <a:rPr lang="en-US" altLang="ko-KR" dirty="0"/>
              <a:t>(figure) </a:t>
            </a:r>
            <a:r>
              <a:rPr lang="ko-KR" altLang="en-US" dirty="0"/>
              <a:t>크기를 키워 보겠음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34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CA09A0-EEC0-9A71-BEB8-C759447F1760}"/>
              </a:ext>
            </a:extLst>
          </p:cNvPr>
          <p:cNvSpPr/>
          <p:nvPr/>
        </p:nvSpPr>
        <p:spPr>
          <a:xfrm>
            <a:off x="936502" y="1295871"/>
            <a:ext cx="396044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max_temp_list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FC83DA-44B8-0652-EB62-AD0BD7401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189" y="1295871"/>
            <a:ext cx="4221480" cy="31470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93F1B6-D4D6-1793-9267-99EFA19BBBEE}"/>
              </a:ext>
            </a:extLst>
          </p:cNvPr>
          <p:cNvSpPr/>
          <p:nvPr/>
        </p:nvSpPr>
        <p:spPr>
          <a:xfrm>
            <a:off x="936502" y="2900261"/>
            <a:ext cx="396044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14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4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max_temp_list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BD38B13-2090-4ED7-794D-547967B60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5" y="2835579"/>
            <a:ext cx="10682042" cy="288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14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대중 교통 데이터 시각화</a:t>
            </a:r>
            <a:endParaRPr lang="en-US" altLang="ko-KR" dirty="0"/>
          </a:p>
          <a:p>
            <a:pPr lvl="1"/>
            <a:r>
              <a:rPr lang="ko-KR" altLang="en-US" dirty="0"/>
              <a:t>대중교통 데이터 내려 받기</a:t>
            </a:r>
            <a:endParaRPr lang="en-US" altLang="ko-KR" dirty="0"/>
          </a:p>
          <a:p>
            <a:pPr lvl="2"/>
            <a:r>
              <a:rPr lang="ko-KR" altLang="en-US" dirty="0">
                <a:hlinkClick r:id="rId3"/>
              </a:rPr>
              <a:t>티머니 홈페이지</a:t>
            </a:r>
            <a:r>
              <a:rPr lang="ko-KR" altLang="en-US" dirty="0"/>
              <a:t> 접속</a:t>
            </a:r>
            <a:endParaRPr lang="en-US" altLang="ko-KR" dirty="0"/>
          </a:p>
          <a:p>
            <a:pPr lvl="3"/>
            <a:r>
              <a:rPr lang="en-US" altLang="ko-KR" dirty="0"/>
              <a:t>“</a:t>
            </a:r>
            <a:r>
              <a:rPr lang="ko-KR" altLang="en-US" dirty="0"/>
              <a:t>이용 안내</a:t>
            </a:r>
            <a:r>
              <a:rPr lang="en-US" altLang="ko-KR" dirty="0"/>
              <a:t>“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“</a:t>
            </a:r>
            <a:r>
              <a:rPr lang="ko-KR" altLang="en-US" dirty="0"/>
              <a:t>대중교통 통계자료</a:t>
            </a:r>
            <a:r>
              <a:rPr lang="en-US" altLang="ko-KR" dirty="0"/>
              <a:t>”</a:t>
            </a:r>
            <a:r>
              <a:rPr lang="ko-KR" altLang="en-US" dirty="0"/>
              <a:t> 클릭</a:t>
            </a:r>
            <a:r>
              <a:rPr lang="en-US" altLang="ko-KR" dirty="0"/>
              <a:t>	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“2023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교통카드 통계자료</a:t>
            </a:r>
            <a:r>
              <a:rPr lang="en-US" altLang="ko-KR" dirty="0"/>
              <a:t>”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4"/>
            <a:r>
              <a:rPr lang="en-US" altLang="ko-KR" dirty="0"/>
              <a:t>“2023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교통카드 통계자료</a:t>
            </a:r>
            <a:r>
              <a:rPr lang="en-US" altLang="ko-KR" dirty="0"/>
              <a:t>.</a:t>
            </a:r>
            <a:r>
              <a:rPr lang="en-US" altLang="ko-KR" dirty="0" err="1"/>
              <a:t>xls</a:t>
            </a:r>
            <a:r>
              <a:rPr lang="en-US" altLang="ko-KR" dirty="0"/>
              <a:t>”</a:t>
            </a:r>
            <a:r>
              <a:rPr lang="ko-KR" altLang="en-US" dirty="0"/>
              <a:t>를 다운로드 받습니다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35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5DD4DE-82E5-F4F4-F422-BD094C4FD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019" y="1867446"/>
            <a:ext cx="9450119" cy="657317"/>
          </a:xfrm>
          <a:prstGeom prst="rect">
            <a:avLst/>
          </a:prstGeom>
        </p:spPr>
      </p:pic>
      <p:sp>
        <p:nvSpPr>
          <p:cNvPr id="9" name="번개 8">
            <a:extLst>
              <a:ext uri="{FF2B5EF4-FFF2-40B4-BE49-F238E27FC236}">
                <a16:creationId xmlns:a16="http://schemas.microsoft.com/office/drawing/2014/main" id="{D572B04F-13C6-86B6-2351-8CCC6756E781}"/>
              </a:ext>
            </a:extLst>
          </p:cNvPr>
          <p:cNvSpPr/>
          <p:nvPr/>
        </p:nvSpPr>
        <p:spPr>
          <a:xfrm>
            <a:off x="8713365" y="1908072"/>
            <a:ext cx="216024" cy="288032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97774C-DBCB-C28D-BB1A-D3015EA18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128" y="2973256"/>
            <a:ext cx="6927546" cy="1013602"/>
          </a:xfrm>
          <a:prstGeom prst="rect">
            <a:avLst/>
          </a:prstGeom>
        </p:spPr>
      </p:pic>
      <p:sp>
        <p:nvSpPr>
          <p:cNvPr id="12" name="번개 11">
            <a:extLst>
              <a:ext uri="{FF2B5EF4-FFF2-40B4-BE49-F238E27FC236}">
                <a16:creationId xmlns:a16="http://schemas.microsoft.com/office/drawing/2014/main" id="{B95DDF09-F81A-CA94-A2FD-48B99F0907A5}"/>
              </a:ext>
            </a:extLst>
          </p:cNvPr>
          <p:cNvSpPr/>
          <p:nvPr/>
        </p:nvSpPr>
        <p:spPr>
          <a:xfrm>
            <a:off x="7849269" y="2829240"/>
            <a:ext cx="216024" cy="288032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8F465C-EF3D-CA3A-2856-F2500D6A2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942" y="4372281"/>
            <a:ext cx="6905204" cy="811459"/>
          </a:xfrm>
          <a:prstGeom prst="rect">
            <a:avLst/>
          </a:prstGeom>
        </p:spPr>
      </p:pic>
      <p:sp>
        <p:nvSpPr>
          <p:cNvPr id="15" name="번개 14">
            <a:extLst>
              <a:ext uri="{FF2B5EF4-FFF2-40B4-BE49-F238E27FC236}">
                <a16:creationId xmlns:a16="http://schemas.microsoft.com/office/drawing/2014/main" id="{88DCA4FB-0C28-95CB-148A-5ED13421E162}"/>
              </a:ext>
            </a:extLst>
          </p:cNvPr>
          <p:cNvSpPr/>
          <p:nvPr/>
        </p:nvSpPr>
        <p:spPr>
          <a:xfrm>
            <a:off x="3096741" y="4633994"/>
            <a:ext cx="216024" cy="288032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30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대중 교통 데이터 시각화</a:t>
            </a:r>
            <a:endParaRPr lang="en-US" altLang="ko-KR" dirty="0"/>
          </a:p>
          <a:p>
            <a:pPr lvl="1"/>
            <a:r>
              <a:rPr lang="ko-KR" altLang="en-US" dirty="0"/>
              <a:t>대중교통 데이터 내려 받기</a:t>
            </a:r>
            <a:endParaRPr lang="en-US" altLang="ko-KR" dirty="0"/>
          </a:p>
          <a:p>
            <a:pPr lvl="2"/>
            <a:r>
              <a:rPr lang="ko-KR" altLang="en-US" dirty="0"/>
              <a:t>다운로드 받은 파일 확인</a:t>
            </a:r>
            <a:endParaRPr lang="en-US" altLang="ko-KR" dirty="0"/>
          </a:p>
          <a:p>
            <a:pPr lvl="3"/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sheet</a:t>
            </a:r>
            <a:r>
              <a:rPr lang="ko-KR" altLang="en-US" dirty="0"/>
              <a:t>가 있음 </a:t>
            </a:r>
            <a:r>
              <a:rPr lang="en-US" altLang="ko-KR" dirty="0"/>
              <a:t>– “</a:t>
            </a:r>
            <a:r>
              <a:rPr lang="ko-KR" altLang="en-US" dirty="0"/>
              <a:t>버스정류장별 이용현황</a:t>
            </a:r>
            <a:r>
              <a:rPr lang="en-US" altLang="ko-KR" dirty="0"/>
              <a:t>“, “</a:t>
            </a:r>
            <a:r>
              <a:rPr lang="ko-KR" altLang="en-US" dirty="0"/>
              <a:t>지하철 </a:t>
            </a:r>
            <a:r>
              <a:rPr lang="ko-KR" altLang="en-US" dirty="0" err="1"/>
              <a:t>노선별</a:t>
            </a:r>
            <a:r>
              <a:rPr lang="ko-KR" altLang="en-US" dirty="0"/>
              <a:t> </a:t>
            </a:r>
            <a:r>
              <a:rPr lang="ko-KR" altLang="en-US" dirty="0" err="1"/>
              <a:t>역별</a:t>
            </a:r>
            <a:r>
              <a:rPr lang="ko-KR" altLang="en-US" dirty="0"/>
              <a:t> 이용현황</a:t>
            </a:r>
            <a:r>
              <a:rPr lang="en-US" altLang="ko-KR" dirty="0"/>
              <a:t>“, “</a:t>
            </a:r>
            <a:r>
              <a:rPr lang="ko-KR" altLang="en-US" dirty="0"/>
              <a:t>지하철 </a:t>
            </a:r>
            <a:r>
              <a:rPr lang="ko-KR" altLang="en-US" dirty="0" err="1"/>
              <a:t>유무임별</a:t>
            </a:r>
            <a:r>
              <a:rPr lang="ko-KR" altLang="en-US" dirty="0"/>
              <a:t> 이용현황</a:t>
            </a:r>
            <a:r>
              <a:rPr lang="en-US" altLang="ko-KR" dirty="0"/>
              <a:t>“, “</a:t>
            </a:r>
            <a:r>
              <a:rPr lang="ko-KR" altLang="en-US" dirty="0"/>
              <a:t>지하철 시간대별 이용현황</a:t>
            </a:r>
            <a:r>
              <a:rPr lang="en-US" altLang="ko-KR" dirty="0"/>
              <a:t>“</a:t>
            </a:r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5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대중 교통 데이터 시각화</a:t>
            </a:r>
            <a:endParaRPr lang="en-US" altLang="ko-KR" dirty="0"/>
          </a:p>
          <a:p>
            <a:pPr lvl="1"/>
            <a:r>
              <a:rPr lang="ko-KR" altLang="en-US" dirty="0"/>
              <a:t>지하철 </a:t>
            </a:r>
            <a:r>
              <a:rPr lang="ko-KR" altLang="en-US" dirty="0" err="1"/>
              <a:t>유무임별</a:t>
            </a:r>
            <a:r>
              <a:rPr lang="ko-KR" altLang="en-US" dirty="0"/>
              <a:t> </a:t>
            </a:r>
            <a:r>
              <a:rPr lang="ko-KR" altLang="en-US" dirty="0" err="1"/>
              <a:t>이용현황와</a:t>
            </a:r>
            <a:r>
              <a:rPr lang="ko-KR" altLang="en-US" dirty="0"/>
              <a:t> 데이터 정제하기</a:t>
            </a:r>
            <a:r>
              <a:rPr lang="en-US" altLang="ko-KR" dirty="0"/>
              <a:t>(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0 : “</a:t>
            </a:r>
            <a:r>
              <a:rPr lang="ko-KR" altLang="en-US" dirty="0"/>
              <a:t>지하철 </a:t>
            </a:r>
            <a:r>
              <a:rPr lang="ko-KR" altLang="en-US" dirty="0" err="1"/>
              <a:t>유무임별</a:t>
            </a:r>
            <a:r>
              <a:rPr lang="ko-KR" altLang="en-US" dirty="0"/>
              <a:t> 이용현황</a:t>
            </a:r>
            <a:r>
              <a:rPr lang="en-US" altLang="ko-KR" dirty="0"/>
              <a:t>“ sheet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1 : ‘</a:t>
            </a:r>
            <a:r>
              <a:rPr lang="ko-KR" altLang="en-US" dirty="0"/>
              <a:t>파일</a:t>
            </a:r>
            <a:r>
              <a:rPr lang="en-US" altLang="ko-KR" dirty="0"/>
              <a:t>’</a:t>
            </a:r>
            <a:r>
              <a:rPr lang="ko-KR" altLang="en-US" dirty="0"/>
              <a:t> 메뉴 아래 </a:t>
            </a:r>
            <a:r>
              <a:rPr lang="en-US" altLang="ko-KR" dirty="0"/>
              <a:t>‘</a:t>
            </a:r>
            <a:r>
              <a:rPr lang="ko-KR" altLang="en-US" dirty="0"/>
              <a:t>다른 이름으로 저장</a:t>
            </a:r>
            <a:r>
              <a:rPr lang="en-US" altLang="ko-KR" dirty="0"/>
              <a:t>’</a:t>
            </a:r>
            <a:r>
              <a:rPr lang="ko-KR" altLang="en-US" dirty="0"/>
              <a:t>을 선택하고 파일명은 </a:t>
            </a:r>
            <a:r>
              <a:rPr lang="en-US" altLang="ko-KR" dirty="0" err="1"/>
              <a:t>subwary</a:t>
            </a:r>
            <a:r>
              <a:rPr lang="en-US" altLang="ko-KR" dirty="0"/>
              <a:t> </a:t>
            </a:r>
            <a:r>
              <a:rPr lang="ko-KR" altLang="en-US" dirty="0"/>
              <a:t>그리고 형식은 </a:t>
            </a:r>
            <a:r>
              <a:rPr lang="en-US" altLang="ko-KR" dirty="0"/>
              <a:t>CSV UTF-8(</a:t>
            </a:r>
            <a:r>
              <a:rPr lang="ko-KR" altLang="en-US" dirty="0"/>
              <a:t>쉼표로 분리</a:t>
            </a:r>
            <a:r>
              <a:rPr lang="en-US" altLang="ko-KR" dirty="0"/>
              <a:t>)(*.csv)</a:t>
            </a:r>
            <a:r>
              <a:rPr lang="ko-KR" altLang="en-US" dirty="0"/>
              <a:t>를 선택 후 저장 버튼 클릭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단계</a:t>
            </a:r>
            <a:r>
              <a:rPr lang="en-US" altLang="ko-KR" dirty="0"/>
              <a:t> 2 : ‘</a:t>
            </a:r>
            <a:r>
              <a:rPr lang="ko-KR" altLang="en-US" dirty="0"/>
              <a:t>작업 일시</a:t>
            </a:r>
            <a:r>
              <a:rPr lang="en-US" altLang="ko-KR" dirty="0"/>
              <a:t>＇</a:t>
            </a:r>
            <a:r>
              <a:rPr lang="ko-KR" altLang="en-US" dirty="0"/>
              <a:t>열을 삭제</a:t>
            </a:r>
            <a:r>
              <a:rPr lang="en-US" altLang="ko-KR" dirty="0"/>
              <a:t>(</a:t>
            </a:r>
            <a:r>
              <a:rPr lang="ko-KR" altLang="en-US" dirty="0"/>
              <a:t>이 열의 데이터를 사용하지 않을 것이기 때문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3 : ‘</a:t>
            </a:r>
            <a:r>
              <a:rPr lang="ko-KR" altLang="en-US" dirty="0"/>
              <a:t>유임승차</a:t>
            </a:r>
            <a:r>
              <a:rPr lang="en-US" altLang="ko-KR" dirty="0"/>
              <a:t>‘, ‘</a:t>
            </a:r>
            <a:r>
              <a:rPr lang="ko-KR" altLang="en-US" dirty="0"/>
              <a:t>유임하차</a:t>
            </a:r>
            <a:r>
              <a:rPr lang="en-US" altLang="ko-KR" dirty="0"/>
              <a:t>’, ‘</a:t>
            </a:r>
            <a:r>
              <a:rPr lang="ko-KR" altLang="en-US" dirty="0"/>
              <a:t>무임승차</a:t>
            </a:r>
            <a:r>
              <a:rPr lang="en-US" altLang="ko-KR" dirty="0"/>
              <a:t>‘, ‘</a:t>
            </a:r>
            <a:r>
              <a:rPr lang="ko-KR" altLang="en-US" dirty="0"/>
              <a:t>무임하차</a:t>
            </a:r>
            <a:r>
              <a:rPr lang="en-US" altLang="ko-KR" dirty="0"/>
              <a:t>＇</a:t>
            </a:r>
            <a:r>
              <a:rPr lang="ko-KR" altLang="en-US" dirty="0"/>
              <a:t>열에 해당하는 셀의 속성을 </a:t>
            </a:r>
            <a:r>
              <a:rPr lang="en-US" altLang="ko-KR" dirty="0"/>
              <a:t>‘</a:t>
            </a:r>
            <a:r>
              <a:rPr lang="ko-KR" altLang="en-US" dirty="0"/>
              <a:t>일반</a:t>
            </a:r>
            <a:r>
              <a:rPr lang="en-US" altLang="ko-KR" dirty="0"/>
              <a:t>＇</a:t>
            </a:r>
            <a:r>
              <a:rPr lang="ko-KR" altLang="en-US" dirty="0"/>
              <a:t>으로 변경 후 다시 저장</a:t>
            </a:r>
            <a:endParaRPr lang="en-US" altLang="ko-KR" dirty="0"/>
          </a:p>
          <a:p>
            <a:pPr lvl="3"/>
            <a:r>
              <a:rPr lang="ko-KR" altLang="en-US" dirty="0"/>
              <a:t>정수를 표현하면서 자릿수를 표시하는 쉼표</a:t>
            </a:r>
            <a:r>
              <a:rPr lang="en-US" altLang="ko-KR" dirty="0"/>
              <a:t>(,)</a:t>
            </a:r>
            <a:r>
              <a:rPr lang="ko-KR" altLang="en-US" dirty="0"/>
              <a:t>를 제거 하기 위함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4</a:t>
            </a:r>
          </a:p>
          <a:p>
            <a:pPr lvl="3"/>
            <a:r>
              <a:rPr lang="ko-KR" altLang="en-US" dirty="0" err="1"/>
              <a:t>코랩</a:t>
            </a:r>
            <a:r>
              <a:rPr lang="ko-KR" altLang="en-US" dirty="0"/>
              <a:t> 환경에서 사용할 수 있도록 준비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37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2A6F48-2AEB-45C5-CCC5-A33AF8C78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944" y="2121706"/>
            <a:ext cx="425826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18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대중 교통 데이터 시각화</a:t>
            </a:r>
            <a:endParaRPr lang="en-US" altLang="ko-KR" dirty="0"/>
          </a:p>
          <a:p>
            <a:pPr lvl="1"/>
            <a:r>
              <a:rPr lang="ko-KR" altLang="en-US" dirty="0"/>
              <a:t>지하철 </a:t>
            </a:r>
            <a:r>
              <a:rPr lang="ko-KR" altLang="en-US" dirty="0" err="1"/>
              <a:t>유무임별</a:t>
            </a:r>
            <a:r>
              <a:rPr lang="ko-KR" altLang="en-US" dirty="0"/>
              <a:t> </a:t>
            </a:r>
            <a:r>
              <a:rPr lang="ko-KR" altLang="en-US" dirty="0" err="1"/>
              <a:t>이용현황와</a:t>
            </a:r>
            <a:r>
              <a:rPr lang="ko-KR" altLang="en-US" dirty="0"/>
              <a:t> 데이터 정제하기</a:t>
            </a:r>
            <a:r>
              <a:rPr lang="en-US" altLang="ko-KR" dirty="0"/>
              <a:t>(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4</a:t>
            </a:r>
          </a:p>
          <a:p>
            <a:pPr lvl="3"/>
            <a:r>
              <a:rPr lang="ko-KR" altLang="en-US" dirty="0" err="1"/>
              <a:t>코랩</a:t>
            </a:r>
            <a:r>
              <a:rPr lang="ko-KR" altLang="en-US" dirty="0"/>
              <a:t> 환경에서 사용할 수 있도록 준비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subway.csv </a:t>
            </a:r>
            <a:r>
              <a:rPr lang="ko-KR" altLang="en-US" dirty="0"/>
              <a:t>파일일 위치 </a:t>
            </a:r>
            <a:r>
              <a:rPr lang="en-US" altLang="ko-KR" dirty="0"/>
              <a:t>: (</a:t>
            </a:r>
            <a:r>
              <a:rPr lang="ko-KR" altLang="en-US" dirty="0"/>
              <a:t>구글 드라이브</a:t>
            </a:r>
            <a:r>
              <a:rPr lang="en-US" altLang="ko-KR" dirty="0"/>
              <a:t>)</a:t>
            </a:r>
            <a:r>
              <a:rPr lang="ko-KR" altLang="en-US" dirty="0"/>
              <a:t>내 드라이브</a:t>
            </a:r>
            <a:r>
              <a:rPr lang="en-US" altLang="ko-KR" dirty="0"/>
              <a:t>/</a:t>
            </a:r>
            <a:r>
              <a:rPr lang="en-US" altLang="ko-KR" dirty="0" err="1"/>
              <a:t>data_files</a:t>
            </a:r>
            <a:r>
              <a:rPr lang="en-US" altLang="ko-KR" dirty="0"/>
              <a:t>/subway.csv</a:t>
            </a:r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38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E34CDA-DCA9-BFA2-74B3-BE4C72D90AC4}"/>
              </a:ext>
            </a:extLst>
          </p:cNvPr>
          <p:cNvSpPr/>
          <p:nvPr/>
        </p:nvSpPr>
        <p:spPr>
          <a:xfrm>
            <a:off x="2164176" y="1943943"/>
            <a:ext cx="7326621" cy="523220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google.colab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drive</a:t>
            </a:r>
          </a:p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drive.mount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'./drive'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BFE258-063D-AA5C-7466-EFAD3A997A31}"/>
              </a:ext>
            </a:extLst>
          </p:cNvPr>
          <p:cNvSpPr/>
          <p:nvPr/>
        </p:nvSpPr>
        <p:spPr>
          <a:xfrm>
            <a:off x="2160637" y="2978477"/>
            <a:ext cx="7330161" cy="2031325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csv</a:t>
            </a: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 =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'./drive/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data_files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/subway.csv'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encoding=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'cp949'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csv.reader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altLang="ko-KR" sz="1400" b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733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대중 교통 데이터 시각화</a:t>
            </a:r>
            <a:endParaRPr lang="en-US" altLang="ko-KR" dirty="0"/>
          </a:p>
          <a:p>
            <a:pPr lvl="1"/>
            <a:r>
              <a:rPr lang="ko-KR" altLang="en-US" dirty="0"/>
              <a:t>지하철 </a:t>
            </a:r>
            <a:r>
              <a:rPr lang="ko-KR" altLang="en-US" dirty="0" err="1"/>
              <a:t>유무임별</a:t>
            </a:r>
            <a:r>
              <a:rPr lang="ko-KR" altLang="en-US" dirty="0"/>
              <a:t> </a:t>
            </a:r>
            <a:r>
              <a:rPr lang="ko-KR" altLang="en-US" dirty="0" err="1"/>
              <a:t>이용현황와</a:t>
            </a:r>
            <a:r>
              <a:rPr lang="ko-KR" altLang="en-US" dirty="0"/>
              <a:t> 데이터 정제하기</a:t>
            </a:r>
            <a:r>
              <a:rPr lang="en-US" altLang="ko-KR" dirty="0"/>
              <a:t>(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단계</a:t>
            </a:r>
            <a:r>
              <a:rPr lang="en-US" altLang="ko-KR" dirty="0"/>
              <a:t> 5 : </a:t>
            </a:r>
            <a:r>
              <a:rPr lang="ko-KR" altLang="en-US" dirty="0"/>
              <a:t>전체 데이터에서 </a:t>
            </a:r>
            <a:r>
              <a:rPr lang="en-US" altLang="ko-KR" dirty="0"/>
              <a:t>header </a:t>
            </a:r>
            <a:r>
              <a:rPr lang="ko-KR" altLang="en-US" dirty="0"/>
              <a:t>분리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Header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['</a:t>
            </a:r>
            <a:r>
              <a:rPr lang="ko-KR" altLang="en-US" dirty="0" err="1"/>
              <a:t>사용월</a:t>
            </a:r>
            <a:r>
              <a:rPr lang="en-US" altLang="ko-KR" dirty="0"/>
              <a:t>', '</a:t>
            </a:r>
            <a:r>
              <a:rPr lang="ko-KR" altLang="en-US" dirty="0" err="1"/>
              <a:t>호선명</a:t>
            </a:r>
            <a:r>
              <a:rPr lang="en-US" altLang="ko-KR" dirty="0"/>
              <a:t>', '</a:t>
            </a:r>
            <a:r>
              <a:rPr lang="ko-KR" altLang="en-US" dirty="0"/>
              <a:t>역</a:t>
            </a:r>
            <a:r>
              <a:rPr lang="en-US" altLang="ko-KR" dirty="0"/>
              <a:t>ID', '</a:t>
            </a:r>
            <a:r>
              <a:rPr lang="ko-KR" altLang="en-US" dirty="0"/>
              <a:t>지하철역</a:t>
            </a:r>
            <a:r>
              <a:rPr lang="en-US" altLang="ko-KR" dirty="0"/>
              <a:t>', '</a:t>
            </a:r>
            <a:r>
              <a:rPr lang="ko-KR" altLang="en-US" dirty="0"/>
              <a:t>유임승차</a:t>
            </a:r>
            <a:r>
              <a:rPr lang="en-US" altLang="ko-KR" dirty="0"/>
              <a:t>', '</a:t>
            </a:r>
            <a:r>
              <a:rPr lang="ko-KR" altLang="en-US" dirty="0"/>
              <a:t>유임하차</a:t>
            </a:r>
            <a:r>
              <a:rPr lang="en-US" altLang="ko-KR" dirty="0"/>
              <a:t>', '</a:t>
            </a:r>
            <a:r>
              <a:rPr lang="ko-KR" altLang="en-US" dirty="0"/>
              <a:t>무임승차</a:t>
            </a:r>
            <a:r>
              <a:rPr lang="en-US" altLang="ko-KR" dirty="0"/>
              <a:t>', '</a:t>
            </a:r>
            <a:r>
              <a:rPr lang="ko-KR" altLang="en-US" dirty="0"/>
              <a:t>무임하차</a:t>
            </a:r>
            <a:r>
              <a:rPr lang="en-US" altLang="ko-KR" dirty="0"/>
              <a:t>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39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BFE258-063D-AA5C-7466-EFAD3A997A31}"/>
              </a:ext>
            </a:extLst>
          </p:cNvPr>
          <p:cNvSpPr/>
          <p:nvPr/>
        </p:nvSpPr>
        <p:spPr>
          <a:xfrm>
            <a:off x="2090998" y="1677353"/>
            <a:ext cx="7330161" cy="1600438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 =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'./drive/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data_files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/subway.csv'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encoding=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'cp949'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csv.reader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header 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분리</a:t>
            </a:r>
            <a:endParaRPr lang="ko-KR" alt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header =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data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를 리스트 형 데이터로 변경</a:t>
            </a:r>
            <a:endParaRPr lang="ko-KR" alt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altLang="ko-KR" sz="1400" b="1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1693" y="5831604"/>
            <a:ext cx="863221" cy="344876"/>
          </a:xfrm>
          <a:prstGeom prst="rect">
            <a:avLst/>
          </a:prstGeom>
        </p:spPr>
        <p:txBody>
          <a:bodyPr/>
          <a:lstStyle/>
          <a:p>
            <a:fld id="{F3FCAB0A-BC9B-42B7-90B0-C654A8C2960C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274" y="72486"/>
            <a:ext cx="10841253" cy="39998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10C1FC7-30D4-5C09-9864-B18DCCE663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5134597" cy="1745730"/>
          </a:xfrm>
        </p:spPr>
        <p:txBody>
          <a:bodyPr/>
          <a:lstStyle/>
          <a:p>
            <a:r>
              <a:rPr lang="ko-KR" altLang="en-US" dirty="0"/>
              <a:t>첫째 마당 </a:t>
            </a:r>
            <a:r>
              <a:rPr lang="en-US" altLang="ko-KR" dirty="0"/>
              <a:t>- </a:t>
            </a:r>
            <a:r>
              <a:rPr lang="ko-KR" altLang="en-US" dirty="0"/>
              <a:t>기온 공공 데이터</a:t>
            </a:r>
            <a:endParaRPr lang="en-US" altLang="ko-KR" dirty="0"/>
          </a:p>
          <a:p>
            <a:pPr lvl="1"/>
            <a:r>
              <a:rPr lang="ko-KR" altLang="en-US" dirty="0"/>
              <a:t>기온 데이터 분석 시작하기</a:t>
            </a:r>
            <a:endParaRPr lang="en-US" altLang="ko-KR" dirty="0"/>
          </a:p>
          <a:p>
            <a:pPr lvl="1"/>
            <a:r>
              <a:rPr lang="ko-KR" altLang="en-US" dirty="0"/>
              <a:t>서울 기온 데이터 분석하기</a:t>
            </a:r>
            <a:endParaRPr lang="en-US" altLang="ko-KR" dirty="0"/>
          </a:p>
          <a:p>
            <a:pPr lvl="1"/>
            <a:r>
              <a:rPr lang="ko-KR" altLang="en-US" dirty="0"/>
              <a:t>서울이 가장 더웠던 날은 </a:t>
            </a:r>
            <a:r>
              <a:rPr lang="ko-KR" altLang="en-US" dirty="0" err="1"/>
              <a:t>언제였을까요</a:t>
            </a:r>
            <a:endParaRPr lang="en-US" altLang="ko-KR" dirty="0"/>
          </a:p>
          <a:p>
            <a:r>
              <a:rPr lang="ko-KR" altLang="en-US" dirty="0"/>
              <a:t>둘째 마당 </a:t>
            </a:r>
            <a:r>
              <a:rPr lang="en-US" altLang="ko-KR" dirty="0"/>
              <a:t>- </a:t>
            </a:r>
            <a:r>
              <a:rPr lang="ko-KR" altLang="en-US" dirty="0"/>
              <a:t>데이터 시각화 기초</a:t>
            </a:r>
            <a:endParaRPr lang="en-US" altLang="ko-KR" dirty="0"/>
          </a:p>
          <a:p>
            <a:pPr lvl="1"/>
            <a:r>
              <a:rPr lang="ko-KR" altLang="en-US" dirty="0"/>
              <a:t>기본 그래프 그리기</a:t>
            </a:r>
            <a:endParaRPr lang="en-US" altLang="ko-KR" dirty="0"/>
          </a:p>
          <a:p>
            <a:pPr lvl="1"/>
            <a:r>
              <a:rPr lang="ko-KR" altLang="en-US" dirty="0"/>
              <a:t>내 생일의 기온 변화를 그래프로 그리기</a:t>
            </a:r>
            <a:endParaRPr lang="en-US" altLang="ko-KR" dirty="0"/>
          </a:p>
          <a:p>
            <a:pPr lvl="1"/>
            <a:r>
              <a:rPr lang="ko-KR" altLang="en-US" dirty="0"/>
              <a:t>기온 데이터를 다양하게 시각화 하기</a:t>
            </a:r>
            <a:endParaRPr lang="en-US" altLang="ko-KR" dirty="0"/>
          </a:p>
          <a:p>
            <a:r>
              <a:rPr lang="ko-KR" altLang="en-US" dirty="0"/>
              <a:t>셋째 마당 </a:t>
            </a:r>
            <a:r>
              <a:rPr lang="en-US" altLang="ko-KR" dirty="0"/>
              <a:t>- </a:t>
            </a:r>
            <a:r>
              <a:rPr lang="ko-KR" altLang="en-US" dirty="0"/>
              <a:t>인구 공공 데이터</a:t>
            </a:r>
            <a:endParaRPr lang="en-US" altLang="ko-KR" dirty="0"/>
          </a:p>
          <a:p>
            <a:pPr lvl="1"/>
            <a:r>
              <a:rPr lang="ko-KR" altLang="en-US" dirty="0"/>
              <a:t>우리 동네 인구 구조 시각화하기</a:t>
            </a:r>
            <a:endParaRPr lang="en-US" altLang="ko-KR" dirty="0"/>
          </a:p>
          <a:p>
            <a:pPr lvl="1"/>
            <a:r>
              <a:rPr lang="ko-KR" altLang="en-US" dirty="0"/>
              <a:t>인구 구조를 다양한 형태로 시각화 하기</a:t>
            </a:r>
            <a:endParaRPr lang="en-US" altLang="ko-KR" dirty="0"/>
          </a:p>
          <a:p>
            <a:pPr lvl="1"/>
            <a:r>
              <a:rPr lang="ko-KR" altLang="en-US" dirty="0"/>
              <a:t>우리 동네 인구 구조를 파이 차트로 나타내기</a:t>
            </a:r>
            <a:endParaRPr lang="en-US" altLang="ko-KR" dirty="0"/>
          </a:p>
          <a:p>
            <a:pPr lvl="1"/>
            <a:r>
              <a:rPr lang="ko-KR" altLang="en-US" dirty="0"/>
              <a:t>우리 동네 인구 구조를 </a:t>
            </a:r>
            <a:r>
              <a:rPr lang="ko-KR" altLang="en-US" dirty="0" err="1"/>
              <a:t>산점도로</a:t>
            </a:r>
            <a:r>
              <a:rPr lang="ko-KR" altLang="en-US" dirty="0"/>
              <a:t> 나타내기</a:t>
            </a:r>
            <a:endParaRPr lang="en-US" altLang="ko-KR" dirty="0"/>
          </a:p>
          <a:p>
            <a:pPr marL="342900" lvl="1" indent="0">
              <a:buNone/>
            </a:pPr>
            <a:endParaRPr lang="ko-KR" altLang="en-US" dirty="0"/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6D53D3A9-0AC5-9412-66D8-64B191F1F330}"/>
              </a:ext>
            </a:extLst>
          </p:cNvPr>
          <p:cNvSpPr txBox="1">
            <a:spLocks/>
          </p:cNvSpPr>
          <p:nvPr/>
        </p:nvSpPr>
        <p:spPr>
          <a:xfrm>
            <a:off x="5411128" y="578149"/>
            <a:ext cx="5844547" cy="1745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4000" indent="-324000" algn="l" defTabSz="913755" rtl="0" eaLnBrk="1" latinLnBrk="0" hangingPunct="1">
              <a:lnSpc>
                <a:spcPct val="100000"/>
              </a:lnSpc>
              <a:spcBef>
                <a:spcPts val="1400"/>
              </a:spcBef>
              <a:buClr>
                <a:srgbClr val="506EA5"/>
              </a:buClr>
              <a:buFont typeface="돋움" pitchFamily="50" charset="-127"/>
              <a:buChar char="▐"/>
              <a:defRPr kumimoji="1" lang="ko-KR" altLang="en-US" sz="18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33400" indent="-1905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Wingdings 3" pitchFamily="18" charset="2"/>
              <a:buChar char=""/>
              <a:defRPr kumimoji="1" lang="ko-KR" altLang="en-US" sz="16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04850" indent="-161925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Arial" pitchFamily="34" charset="0"/>
              <a:buChar char="•"/>
              <a:defRPr kumimoji="1" lang="ko-KR" altLang="en-US" sz="14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900000" indent="-1980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돋움" pitchFamily="50" charset="-127"/>
              <a:buChar char="-"/>
              <a:defRPr kumimoji="1" lang="ko-KR" altLang="en-US" sz="12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104900" indent="-1905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Arial" pitchFamily="34" charset="0"/>
              <a:buChar char="»"/>
              <a:defRPr kumimoji="1"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2835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721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601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480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데이터 프로젝트</a:t>
            </a:r>
            <a:endParaRPr lang="en-US" altLang="ko-KR" dirty="0"/>
          </a:p>
          <a:p>
            <a:pPr lvl="1" fontAlgn="auto">
              <a:spcAft>
                <a:spcPts val="0"/>
              </a:spcAft>
            </a:pPr>
            <a:r>
              <a:rPr lang="ko-KR" altLang="en-US" dirty="0"/>
              <a:t>대중교통 데이터 시각화하기</a:t>
            </a:r>
            <a:endParaRPr lang="en-US" altLang="ko-KR" dirty="0"/>
          </a:p>
          <a:p>
            <a:pPr lvl="1" fontAlgn="auto">
              <a:spcAft>
                <a:spcPts val="0"/>
              </a:spcAft>
            </a:pPr>
            <a:r>
              <a:rPr lang="ko-KR" altLang="en-US" dirty="0"/>
              <a:t>지하철 시간대별 데이터 시각화하기</a:t>
            </a:r>
            <a:endParaRPr lang="en-US" altLang="ko-KR" dirty="0"/>
          </a:p>
          <a:p>
            <a:pPr fontAlgn="auto">
              <a:spcAft>
                <a:spcPts val="0"/>
              </a:spcAft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다섯째 마당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파이썬 데이터 분석 라이브러리를 활용한 프로젝트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639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대중 교통 데이터 시각화</a:t>
            </a:r>
            <a:endParaRPr lang="en-US" altLang="ko-KR" dirty="0"/>
          </a:p>
          <a:p>
            <a:pPr lvl="1"/>
            <a:r>
              <a:rPr lang="ko-KR" altLang="en-US" dirty="0"/>
              <a:t>지하철 </a:t>
            </a:r>
            <a:r>
              <a:rPr lang="ko-KR" altLang="en-US" dirty="0" err="1"/>
              <a:t>유무임별</a:t>
            </a:r>
            <a:r>
              <a:rPr lang="ko-KR" altLang="en-US" dirty="0"/>
              <a:t> </a:t>
            </a:r>
            <a:r>
              <a:rPr lang="ko-KR" altLang="en-US" dirty="0" err="1"/>
              <a:t>이용현황와</a:t>
            </a:r>
            <a:r>
              <a:rPr lang="ko-KR" altLang="en-US" dirty="0"/>
              <a:t> 데이터 정제하기</a:t>
            </a:r>
            <a:r>
              <a:rPr lang="en-US" altLang="ko-KR" dirty="0"/>
              <a:t>(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단계</a:t>
            </a:r>
            <a:r>
              <a:rPr lang="en-US" altLang="ko-KR" dirty="0"/>
              <a:t> 6 : ‘</a:t>
            </a:r>
            <a:r>
              <a:rPr lang="ko-KR" altLang="en-US" dirty="0"/>
              <a:t>유임승차</a:t>
            </a:r>
            <a:r>
              <a:rPr lang="en-US" altLang="ko-KR" dirty="0"/>
              <a:t>’, ‘</a:t>
            </a:r>
            <a:r>
              <a:rPr lang="ko-KR" altLang="en-US" dirty="0"/>
              <a:t>유임하차</a:t>
            </a:r>
            <a:r>
              <a:rPr lang="en-US" altLang="ko-KR" dirty="0"/>
              <a:t>’, ‘</a:t>
            </a:r>
            <a:r>
              <a:rPr lang="ko-KR" altLang="en-US" dirty="0"/>
              <a:t>무임승차</a:t>
            </a:r>
            <a:r>
              <a:rPr lang="en-US" altLang="ko-KR" dirty="0"/>
              <a:t>‘, ‘</a:t>
            </a:r>
            <a:r>
              <a:rPr lang="ko-KR" altLang="en-US" dirty="0"/>
              <a:t>무임하차</a:t>
            </a:r>
            <a:r>
              <a:rPr lang="en-US" altLang="ko-KR" dirty="0"/>
              <a:t>‘ </a:t>
            </a:r>
            <a:r>
              <a:rPr lang="ko-KR" altLang="en-US" dirty="0"/>
              <a:t>열 데이터를 정수로 변경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40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BFE258-063D-AA5C-7466-EFAD3A997A31}"/>
              </a:ext>
            </a:extLst>
          </p:cNvPr>
          <p:cNvSpPr/>
          <p:nvPr/>
        </p:nvSpPr>
        <p:spPr>
          <a:xfrm>
            <a:off x="2232645" y="1602424"/>
            <a:ext cx="7330161" cy="738664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altLang="ko-KR" sz="1400" b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1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97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대중 교통 데이터 시각화</a:t>
            </a:r>
            <a:endParaRPr lang="en-US" altLang="ko-KR" dirty="0"/>
          </a:p>
          <a:p>
            <a:pPr lvl="1"/>
            <a:r>
              <a:rPr lang="ko-KR" altLang="en-US" dirty="0"/>
              <a:t>유임승차 비율이 가장 높은 역은 어디일까요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유임 승차 인원의 비율 </a:t>
            </a:r>
            <a:r>
              <a:rPr lang="en-US" altLang="ko-KR" dirty="0"/>
              <a:t>= </a:t>
            </a:r>
            <a:r>
              <a:rPr lang="ko-KR" altLang="en-US" dirty="0"/>
              <a:t>유임승차인원</a:t>
            </a:r>
            <a:r>
              <a:rPr lang="en-US" altLang="ko-KR" dirty="0"/>
              <a:t> / </a:t>
            </a:r>
            <a:r>
              <a:rPr lang="ko-KR" altLang="en-US" dirty="0"/>
              <a:t>무임승차인원</a:t>
            </a:r>
            <a:endParaRPr lang="en-US" altLang="ko-KR" dirty="0"/>
          </a:p>
          <a:p>
            <a:pPr lvl="2"/>
            <a:r>
              <a:rPr lang="ko-KR" altLang="en-US" dirty="0"/>
              <a:t>작업 순서</a:t>
            </a:r>
            <a:endParaRPr lang="en-US" altLang="ko-KR" dirty="0"/>
          </a:p>
          <a:p>
            <a:pPr lvl="3"/>
            <a:r>
              <a:rPr lang="ko-KR" altLang="en-US" dirty="0"/>
              <a:t>데이터를 읽어 온다</a:t>
            </a:r>
            <a:endParaRPr lang="en-US" altLang="ko-KR" dirty="0"/>
          </a:p>
          <a:p>
            <a:pPr lvl="3"/>
            <a:r>
              <a:rPr lang="ko-KR" altLang="en-US" dirty="0"/>
              <a:t>필요시 데이터 정제</a:t>
            </a:r>
            <a:r>
              <a:rPr lang="en-US" altLang="ko-KR" dirty="0"/>
              <a:t>(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)</a:t>
            </a:r>
            <a:r>
              <a:rPr lang="ko-KR" altLang="en-US" dirty="0"/>
              <a:t>를 한다</a:t>
            </a:r>
            <a:endParaRPr lang="en-US" altLang="ko-KR" dirty="0"/>
          </a:p>
          <a:p>
            <a:pPr lvl="3"/>
            <a:r>
              <a:rPr lang="ko-KR" altLang="en-US" dirty="0"/>
              <a:t>모든 역의 데이터를 바탕으로 각 역의 유임승차인원의 비율을 구한다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유임승차인원의 비율이 가장 높은 역의 이름과 비율을 출력 한다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41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대중 교통 데이터 시각화</a:t>
            </a:r>
            <a:endParaRPr lang="en-US" altLang="ko-KR" dirty="0"/>
          </a:p>
          <a:p>
            <a:pPr lvl="1"/>
            <a:r>
              <a:rPr lang="ko-KR" altLang="en-US" dirty="0"/>
              <a:t>유임승차 비율이 가장 높은 역은 어디일까요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유임 승차 인원의 비율 </a:t>
            </a:r>
            <a:r>
              <a:rPr lang="en-US" altLang="ko-KR" dirty="0"/>
              <a:t>= </a:t>
            </a:r>
            <a:r>
              <a:rPr lang="ko-KR" altLang="en-US" dirty="0"/>
              <a:t>유임승차인원</a:t>
            </a:r>
            <a:r>
              <a:rPr lang="en-US" altLang="ko-KR" dirty="0"/>
              <a:t> / </a:t>
            </a:r>
            <a:r>
              <a:rPr lang="ko-KR" altLang="en-US" dirty="0"/>
              <a:t>무임승차인원</a:t>
            </a:r>
            <a:endParaRPr lang="en-US" altLang="ko-KR" dirty="0"/>
          </a:p>
          <a:p>
            <a:pPr lvl="2"/>
            <a:r>
              <a:rPr lang="ko-KR" altLang="en-US" dirty="0"/>
              <a:t>작업 순서</a:t>
            </a:r>
            <a:endParaRPr lang="en-US" altLang="ko-KR" dirty="0"/>
          </a:p>
          <a:p>
            <a:pPr lvl="3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데이터를 읽어 온다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필요시 데이터 정제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데이터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전처리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를 한다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ko-KR" altLang="en-US" dirty="0"/>
              <a:t>모든 역의 데이터를 바탕으로 각 역의 유임승차인원의 비율을 구한다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유임승차인원의 비율이 가장 높은 역의 이름과 비율을 출력 한다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42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82C2AD-1C6D-642A-4ED8-C3E79430A1FC}"/>
              </a:ext>
            </a:extLst>
          </p:cNvPr>
          <p:cNvSpPr/>
          <p:nvPr/>
        </p:nvSpPr>
        <p:spPr>
          <a:xfrm>
            <a:off x="3096741" y="3096071"/>
            <a:ext cx="5782482" cy="738664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rate =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altLang="ko-KR" sz="1400" b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rate.append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A85FED-F91C-A22F-D67A-CBDC41ED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740" y="4032175"/>
            <a:ext cx="5782482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5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대중 교통 데이터 시각화</a:t>
            </a:r>
            <a:endParaRPr lang="en-US" altLang="ko-KR" dirty="0"/>
          </a:p>
          <a:p>
            <a:pPr lvl="1"/>
            <a:r>
              <a:rPr lang="ko-KR" altLang="en-US" dirty="0"/>
              <a:t>유임승차 비율이 가장 높은 역은 어디일까요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유임 승차 인원의 비율 </a:t>
            </a:r>
            <a:r>
              <a:rPr lang="en-US" altLang="ko-KR" dirty="0"/>
              <a:t>= </a:t>
            </a:r>
            <a:r>
              <a:rPr lang="ko-KR" altLang="en-US" dirty="0"/>
              <a:t>유임승차인원</a:t>
            </a:r>
            <a:r>
              <a:rPr lang="en-US" altLang="ko-KR" dirty="0"/>
              <a:t> / </a:t>
            </a:r>
            <a:r>
              <a:rPr lang="ko-KR" altLang="en-US" dirty="0"/>
              <a:t>무임승차인원</a:t>
            </a:r>
            <a:endParaRPr lang="en-US" altLang="ko-KR" dirty="0"/>
          </a:p>
          <a:p>
            <a:pPr lvl="2"/>
            <a:r>
              <a:rPr lang="ko-KR" altLang="en-US" dirty="0"/>
              <a:t>작업 순서</a:t>
            </a:r>
            <a:endParaRPr lang="en-US" altLang="ko-KR" dirty="0"/>
          </a:p>
          <a:p>
            <a:pPr lvl="3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데이터를 읽어 온다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필요시 데이터 정제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데이터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전처리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를 한다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ko-KR" altLang="en-US" dirty="0"/>
              <a:t>모든 역의 데이터를 바탕으로 각 역의 유임승차인원의 비율을 구한다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유임승차인원의 비율이 가장 높은 역의 이름과 비율을 출력 한다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43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82C2AD-1C6D-642A-4ED8-C3E79430A1FC}"/>
              </a:ext>
            </a:extLst>
          </p:cNvPr>
          <p:cNvSpPr/>
          <p:nvPr/>
        </p:nvSpPr>
        <p:spPr>
          <a:xfrm>
            <a:off x="2232645" y="3024063"/>
            <a:ext cx="7416824" cy="1815882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rate =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name_station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altLang="ko-KR" sz="1400" b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rate.append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name_station.append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ZeroDivisionError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'Exception(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ZeroDivisionError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) - 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':'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39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대중 교통 데이터 시각화</a:t>
            </a:r>
            <a:endParaRPr lang="en-US" altLang="ko-KR" dirty="0"/>
          </a:p>
          <a:p>
            <a:pPr lvl="1"/>
            <a:r>
              <a:rPr lang="ko-KR" altLang="en-US" dirty="0"/>
              <a:t>유임승차 비율이 가장 높은 역은 어디일까요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유임 승차 인원의 비율 </a:t>
            </a:r>
            <a:r>
              <a:rPr lang="en-US" altLang="ko-KR" dirty="0"/>
              <a:t>= </a:t>
            </a:r>
            <a:r>
              <a:rPr lang="ko-KR" altLang="en-US" dirty="0"/>
              <a:t>유임승차인원</a:t>
            </a:r>
            <a:r>
              <a:rPr lang="en-US" altLang="ko-KR" dirty="0"/>
              <a:t> / </a:t>
            </a:r>
            <a:r>
              <a:rPr lang="ko-KR" altLang="en-US" dirty="0"/>
              <a:t>무임승차인원</a:t>
            </a:r>
            <a:endParaRPr lang="en-US" altLang="ko-KR" dirty="0"/>
          </a:p>
          <a:p>
            <a:pPr lvl="2"/>
            <a:r>
              <a:rPr lang="ko-KR" altLang="en-US" dirty="0"/>
              <a:t>작업 순서</a:t>
            </a:r>
            <a:endParaRPr lang="en-US" altLang="ko-KR" dirty="0"/>
          </a:p>
          <a:p>
            <a:pPr lvl="3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데이터를 읽어 온다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필요시 데이터 정제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데이터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전처리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를 한다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모든 역의 데이터를 바탕으로 각 역의 유임승차인원의 비율을 구한다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lvl="3"/>
            <a:r>
              <a:rPr lang="ko-KR" altLang="en-US" dirty="0"/>
              <a:t>유임승차인원의 비율이 가장 높은 역의 이름과 비율을 출력 한다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44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82C2AD-1C6D-642A-4ED8-C3E79430A1FC}"/>
              </a:ext>
            </a:extLst>
          </p:cNvPr>
          <p:cNvSpPr/>
          <p:nvPr/>
        </p:nvSpPr>
        <p:spPr>
          <a:xfrm>
            <a:off x="1872605" y="3123902"/>
            <a:ext cx="8352928" cy="954107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max_rate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rate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 =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name_station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rate.index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max_rate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)]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유임승차인원의 비율이 가장 높은 역은 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이고 비율은 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max_rate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입니다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.'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67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대중 교통 데이터 시각화</a:t>
            </a:r>
            <a:endParaRPr lang="en-US" altLang="ko-KR" dirty="0"/>
          </a:p>
          <a:p>
            <a:pPr lvl="1"/>
            <a:r>
              <a:rPr lang="ko-KR" altLang="en-US" dirty="0"/>
              <a:t>유임승차 인원의 비율을 재정의</a:t>
            </a:r>
            <a:endParaRPr lang="en-US" altLang="ko-KR" dirty="0"/>
          </a:p>
          <a:p>
            <a:pPr lvl="2"/>
            <a:r>
              <a:rPr lang="ko-KR" altLang="en-US" dirty="0"/>
              <a:t>유임 승차 인원의 비율 </a:t>
            </a:r>
            <a:r>
              <a:rPr lang="en-US" altLang="ko-KR" dirty="0"/>
              <a:t>= </a:t>
            </a:r>
            <a:r>
              <a:rPr lang="ko-KR" altLang="en-US" dirty="0"/>
              <a:t>유임 승차 인원</a:t>
            </a:r>
            <a:r>
              <a:rPr lang="en-US" altLang="ko-KR" dirty="0"/>
              <a:t> / </a:t>
            </a:r>
            <a:r>
              <a:rPr lang="ko-KR" altLang="en-US" dirty="0"/>
              <a:t>전체</a:t>
            </a:r>
            <a:r>
              <a:rPr lang="en-US" altLang="ko-KR" dirty="0"/>
              <a:t>(</a:t>
            </a:r>
            <a:r>
              <a:rPr lang="ko-KR" altLang="en-US" dirty="0"/>
              <a:t>무임</a:t>
            </a:r>
            <a:r>
              <a:rPr lang="en-US" altLang="ko-KR" dirty="0"/>
              <a:t>+</a:t>
            </a:r>
            <a:r>
              <a:rPr lang="ko-KR" altLang="en-US" dirty="0"/>
              <a:t>유임</a:t>
            </a:r>
            <a:r>
              <a:rPr lang="en-US" altLang="ko-KR" dirty="0"/>
              <a:t>) </a:t>
            </a:r>
            <a:r>
              <a:rPr lang="ko-KR" altLang="en-US" dirty="0"/>
              <a:t>승차 인원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ko-KR" altLang="en-US" i="0" dirty="0">
                <a:effectLst/>
                <a:latin typeface="맑은고딕"/>
              </a:rPr>
              <a:t>유임승차인원의 비율이 가장 높은 역은 </a:t>
            </a:r>
            <a:r>
              <a:rPr lang="ko-KR" altLang="en-US" i="0" dirty="0">
                <a:solidFill>
                  <a:schemeClr val="accent6"/>
                </a:solidFill>
                <a:effectLst/>
                <a:latin typeface="맑은고딕"/>
              </a:rPr>
              <a:t>충무로</a:t>
            </a:r>
            <a:r>
              <a:rPr lang="ko-KR" altLang="en-US" i="0" dirty="0">
                <a:effectLst/>
                <a:latin typeface="맑은고딕"/>
              </a:rPr>
              <a:t>이고 비율은 </a:t>
            </a:r>
            <a:r>
              <a:rPr lang="en-US" altLang="ko-KR" i="0" dirty="0">
                <a:solidFill>
                  <a:schemeClr val="accent6"/>
                </a:solidFill>
                <a:effectLst/>
                <a:latin typeface="맑은고딕"/>
              </a:rPr>
              <a:t>0.97</a:t>
            </a:r>
            <a:r>
              <a:rPr lang="en-US" altLang="ko-KR" i="0" dirty="0">
                <a:effectLst/>
                <a:latin typeface="맑은고딕"/>
              </a:rPr>
              <a:t>01492537313433</a:t>
            </a:r>
            <a:r>
              <a:rPr lang="ko-KR" altLang="en-US" i="0" dirty="0">
                <a:effectLst/>
                <a:latin typeface="맑은고딕"/>
              </a:rPr>
              <a:t>입니다</a:t>
            </a:r>
            <a:r>
              <a:rPr lang="en-US" altLang="ko-KR" i="0" dirty="0">
                <a:effectLst/>
                <a:latin typeface="맑은고딕"/>
              </a:rPr>
              <a:t>.</a:t>
            </a:r>
            <a:endParaRPr lang="en-US" altLang="ko-KR" dirty="0">
              <a:latin typeface="맑은고딕"/>
            </a:endParaRPr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45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82C2AD-1C6D-642A-4ED8-C3E79430A1FC}"/>
              </a:ext>
            </a:extLst>
          </p:cNvPr>
          <p:cNvSpPr/>
          <p:nvPr/>
        </p:nvSpPr>
        <p:spPr>
          <a:xfrm>
            <a:off x="1800597" y="1615796"/>
            <a:ext cx="8352928" cy="2462213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rate =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name_station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altLang="ko-KR" sz="1400" b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!=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rate.append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 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name_station.append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max_rate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rate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 =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name_station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rate.index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max_rate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)]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유임승차인원의 비율이 가장 높은 역은 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이고 비율은 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max_rate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입니다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.'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25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대중 교통 데이터 시각화</a:t>
            </a:r>
            <a:endParaRPr lang="en-US" altLang="ko-KR" dirty="0"/>
          </a:p>
          <a:p>
            <a:pPr lvl="1"/>
            <a:r>
              <a:rPr lang="ko-KR" altLang="en-US" dirty="0"/>
              <a:t>유임승차 인원의 비율을 재정의</a:t>
            </a:r>
            <a:endParaRPr lang="en-US" altLang="ko-KR" dirty="0"/>
          </a:p>
          <a:p>
            <a:pPr lvl="2"/>
            <a:r>
              <a:rPr lang="ko-KR" altLang="en-US" dirty="0"/>
              <a:t>유임 승차 인원의 비율 </a:t>
            </a:r>
            <a:r>
              <a:rPr lang="en-US" altLang="ko-KR" dirty="0"/>
              <a:t>= </a:t>
            </a:r>
            <a:r>
              <a:rPr lang="ko-KR" altLang="en-US" dirty="0"/>
              <a:t>유임 승차 인원</a:t>
            </a:r>
            <a:r>
              <a:rPr lang="en-US" altLang="ko-KR" dirty="0"/>
              <a:t> / </a:t>
            </a:r>
            <a:r>
              <a:rPr lang="ko-KR" altLang="en-US" dirty="0"/>
              <a:t>전체</a:t>
            </a:r>
            <a:r>
              <a:rPr lang="en-US" altLang="ko-KR" dirty="0"/>
              <a:t>(</a:t>
            </a:r>
            <a:r>
              <a:rPr lang="ko-KR" altLang="en-US" dirty="0"/>
              <a:t>무임</a:t>
            </a:r>
            <a:r>
              <a:rPr lang="en-US" altLang="ko-KR" dirty="0"/>
              <a:t>+</a:t>
            </a:r>
            <a:r>
              <a:rPr lang="ko-KR" altLang="en-US" dirty="0"/>
              <a:t>유임</a:t>
            </a:r>
            <a:r>
              <a:rPr lang="en-US" altLang="ko-KR" dirty="0"/>
              <a:t>) </a:t>
            </a:r>
            <a:r>
              <a:rPr lang="ko-KR" altLang="en-US" dirty="0"/>
              <a:t>승차 인원</a:t>
            </a:r>
            <a:endParaRPr lang="en-US" altLang="ko-KR" dirty="0"/>
          </a:p>
          <a:p>
            <a:pPr lvl="1"/>
            <a:r>
              <a:rPr lang="ko-KR" altLang="en-US" dirty="0"/>
              <a:t>유임 승차 인원의 비율이 </a:t>
            </a:r>
            <a:r>
              <a:rPr lang="en-US" altLang="ko-KR" dirty="0"/>
              <a:t>94% </a:t>
            </a:r>
            <a:r>
              <a:rPr lang="ko-KR" altLang="en-US" dirty="0"/>
              <a:t>이상인 역의 이름과 비율을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46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82C2AD-1C6D-642A-4ED8-C3E79430A1FC}"/>
              </a:ext>
            </a:extLst>
          </p:cNvPr>
          <p:cNvSpPr/>
          <p:nvPr/>
        </p:nvSpPr>
        <p:spPr>
          <a:xfrm>
            <a:off x="1872605" y="2008980"/>
            <a:ext cx="8352928" cy="738664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rate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name </a:t>
            </a:r>
            <a:r>
              <a:rPr lang="en-US" altLang="ko-KR" sz="1400" b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rate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name_station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rate &gt;=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0.94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'{}(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역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의 유임 승차 인원의 비율은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{:.2}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입니다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rate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AA9516-1872-C7FE-E08A-3FC5777C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05" y="2952055"/>
            <a:ext cx="4734586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94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대중 교통 데이터 시각화</a:t>
            </a:r>
            <a:endParaRPr lang="en-US" altLang="ko-KR" dirty="0"/>
          </a:p>
          <a:p>
            <a:pPr lvl="1"/>
            <a:r>
              <a:rPr lang="ko-KR" altLang="en-US" dirty="0"/>
              <a:t>유임 승차 인원의 비율이 </a:t>
            </a:r>
            <a:r>
              <a:rPr lang="en-US" altLang="ko-KR" dirty="0"/>
              <a:t>94% </a:t>
            </a:r>
            <a:r>
              <a:rPr lang="ko-KR" altLang="en-US" dirty="0"/>
              <a:t>이상인 역에 대해 </a:t>
            </a:r>
            <a:r>
              <a:rPr lang="en-US" altLang="ko-KR" dirty="0"/>
              <a:t>‘</a:t>
            </a:r>
            <a:r>
              <a:rPr lang="ko-KR" altLang="en-US" dirty="0"/>
              <a:t>유임승차</a:t>
            </a:r>
            <a:r>
              <a:rPr lang="en-US" altLang="ko-KR" dirty="0"/>
              <a:t>‘, ‘</a:t>
            </a:r>
            <a:r>
              <a:rPr lang="ko-KR" altLang="en-US" dirty="0"/>
              <a:t>유임하차</a:t>
            </a:r>
            <a:r>
              <a:rPr lang="en-US" altLang="ko-KR" dirty="0"/>
              <a:t>’, ‘</a:t>
            </a:r>
            <a:r>
              <a:rPr lang="ko-KR" altLang="en-US" dirty="0"/>
              <a:t>무임승차</a:t>
            </a:r>
            <a:r>
              <a:rPr lang="en-US" altLang="ko-KR" dirty="0"/>
              <a:t>‘, ‘</a:t>
            </a:r>
            <a:r>
              <a:rPr lang="ko-KR" altLang="en-US" dirty="0"/>
              <a:t>무임하차</a:t>
            </a:r>
            <a:r>
              <a:rPr lang="en-US" altLang="ko-KR" dirty="0"/>
              <a:t>’ </a:t>
            </a:r>
            <a:r>
              <a:rPr lang="ko-KR" altLang="en-US" dirty="0"/>
              <a:t>비율을 파이 차트로 표현</a:t>
            </a:r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47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82C2AD-1C6D-642A-4ED8-C3E79430A1FC}"/>
              </a:ext>
            </a:extLst>
          </p:cNvPr>
          <p:cNvSpPr/>
          <p:nvPr/>
        </p:nvSpPr>
        <p:spPr>
          <a:xfrm>
            <a:off x="1512565" y="1583903"/>
            <a:ext cx="9001000" cy="3970318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koreanize_matplotlib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plot_pie_chart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line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label = 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유임승차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유임하차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무임승차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무임하차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ko-KR" alt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dpi=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name+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+line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plt.pie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labels=label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autopct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'%1.f%%'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plt.axis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'equal'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plt.savefig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name+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+line +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'.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png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['</a:t>
            </a:r>
            <a:r>
              <a:rPr lang="ko-KR" altLang="en-US" sz="1400" b="1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사용월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호선명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역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ID',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지하철역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유임승차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유임하차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무임승차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무임하차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']</a:t>
            </a:r>
            <a:endParaRPr lang="ko-KR" alt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altLang="ko-KR" sz="1400" b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!=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rate = 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 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rate &gt;=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0.94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plot_pie_chart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:])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83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지하철 시간대별 데이터 시각화하기</a:t>
            </a:r>
            <a:endParaRPr lang="en-US" altLang="ko-KR" dirty="0"/>
          </a:p>
          <a:p>
            <a:pPr lvl="1"/>
            <a:r>
              <a:rPr lang="ko-KR" altLang="en-US" dirty="0"/>
              <a:t>지하철 시간대별 데이터를 바탕으로 </a:t>
            </a:r>
            <a:endParaRPr lang="en-US" altLang="ko-KR" dirty="0"/>
          </a:p>
          <a:p>
            <a:pPr lvl="2"/>
            <a:r>
              <a:rPr lang="ko-KR" altLang="en-US" dirty="0"/>
              <a:t>출근 시간대 사람들이 가장 많이 타고 내리는 역은 어디일까요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지하철 시간대별로 가장 많은 사람이 </a:t>
            </a:r>
            <a:r>
              <a:rPr lang="ko-KR" altLang="en-US" dirty="0" err="1"/>
              <a:t>승하차하는</a:t>
            </a:r>
            <a:r>
              <a:rPr lang="ko-KR" altLang="en-US" dirty="0"/>
              <a:t> 역은 어디일까요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지하철 시간대별 이용 현황 데이터 정제하기</a:t>
            </a:r>
            <a:endParaRPr lang="en-US" altLang="ko-KR" dirty="0"/>
          </a:p>
          <a:p>
            <a:pPr lvl="2"/>
            <a:r>
              <a:rPr lang="en-US" altLang="ko-KR" dirty="0"/>
              <a:t>‘2023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ko-KR" altLang="en-US" dirty="0" err="1"/>
              <a:t>쿄통카드</a:t>
            </a:r>
            <a:r>
              <a:rPr lang="ko-KR" altLang="en-US" dirty="0"/>
              <a:t> </a:t>
            </a:r>
            <a:r>
              <a:rPr lang="ko-KR" altLang="en-US" dirty="0" err="1"/>
              <a:t>통게자료</a:t>
            </a:r>
            <a:r>
              <a:rPr lang="en-US" altLang="ko-KR" dirty="0"/>
              <a:t>.</a:t>
            </a:r>
            <a:r>
              <a:rPr lang="en-US" altLang="ko-KR" dirty="0" err="1"/>
              <a:t>xls</a:t>
            </a:r>
            <a:r>
              <a:rPr lang="en-US" altLang="ko-KR" dirty="0"/>
              <a:t>’ </a:t>
            </a:r>
            <a:r>
              <a:rPr lang="ko-KR" altLang="en-US" dirty="0"/>
              <a:t>파일을 다시 오픈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지하철 시간대별 이용현황</a:t>
            </a:r>
            <a:r>
              <a:rPr lang="en-US" altLang="ko-KR" dirty="0"/>
              <a:t>‘ sheet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lvl="2"/>
            <a:r>
              <a:rPr lang="ko-KR" altLang="en-US" dirty="0"/>
              <a:t>다름 이름</a:t>
            </a:r>
            <a:r>
              <a:rPr lang="en-US" altLang="ko-KR" dirty="0"/>
              <a:t>(subwaytime.csv)</a:t>
            </a:r>
            <a:r>
              <a:rPr lang="ko-KR" altLang="en-US" dirty="0"/>
              <a:t>으로 저장</a:t>
            </a:r>
            <a:endParaRPr lang="en-US" altLang="ko-KR" dirty="0"/>
          </a:p>
          <a:p>
            <a:pPr lvl="2"/>
            <a:r>
              <a:rPr lang="ko-KR" altLang="en-US" dirty="0" err="1"/>
              <a:t>마직막</a:t>
            </a:r>
            <a:r>
              <a:rPr lang="ko-KR" altLang="en-US" dirty="0"/>
              <a:t> 열</a:t>
            </a:r>
            <a:r>
              <a:rPr lang="en-US" altLang="ko-KR" dirty="0"/>
              <a:t>, ‘</a:t>
            </a:r>
            <a:r>
              <a:rPr lang="ko-KR" altLang="en-US" dirty="0"/>
              <a:t>작업일시</a:t>
            </a:r>
            <a:r>
              <a:rPr lang="en-US" altLang="ko-KR" dirty="0"/>
              <a:t>’ </a:t>
            </a:r>
            <a:r>
              <a:rPr lang="ko-KR" altLang="en-US" dirty="0"/>
              <a:t>열을 삭제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행 </a:t>
            </a:r>
            <a:r>
              <a:rPr lang="en-US" altLang="ko-KR" dirty="0"/>
              <a:t>~ </a:t>
            </a:r>
            <a:r>
              <a:rPr lang="ko-KR" altLang="en-US" dirty="0"/>
              <a:t>끝까지</a:t>
            </a:r>
            <a:r>
              <a:rPr lang="en-US" altLang="ko-KR" dirty="0"/>
              <a:t>, E</a:t>
            </a:r>
            <a:r>
              <a:rPr lang="ko-KR" altLang="en-US" dirty="0"/>
              <a:t>열 </a:t>
            </a:r>
            <a:r>
              <a:rPr lang="en-US" altLang="ko-KR" dirty="0"/>
              <a:t>~ AZ</a:t>
            </a:r>
            <a:r>
              <a:rPr lang="ko-KR" altLang="en-US" dirty="0"/>
              <a:t>열까지 선택 후 셀 타입을 </a:t>
            </a:r>
            <a:r>
              <a:rPr lang="en-US" altLang="ko-KR" dirty="0"/>
              <a:t>‘</a:t>
            </a:r>
            <a:r>
              <a:rPr lang="ko-KR" altLang="en-US" dirty="0"/>
              <a:t>일반</a:t>
            </a:r>
            <a:r>
              <a:rPr lang="en-US" altLang="ko-KR" dirty="0"/>
              <a:t>＇</a:t>
            </a:r>
            <a:r>
              <a:rPr lang="ko-KR" altLang="en-US" dirty="0"/>
              <a:t>으로 변경</a:t>
            </a:r>
            <a:r>
              <a:rPr lang="en-US" altLang="ko-KR" dirty="0"/>
              <a:t>(</a:t>
            </a:r>
            <a:r>
              <a:rPr lang="ko-KR" altLang="en-US" dirty="0"/>
              <a:t>숫자 표현에 쉼표를 제거하기 위해</a:t>
            </a:r>
            <a:r>
              <a:rPr lang="en-US" altLang="ko-KR" dirty="0"/>
              <a:t>) </a:t>
            </a:r>
            <a:r>
              <a:rPr lang="ko-KR" altLang="en-US" dirty="0"/>
              <a:t>후 저장</a:t>
            </a:r>
            <a:endParaRPr lang="en-US" altLang="ko-KR" dirty="0"/>
          </a:p>
          <a:p>
            <a:pPr lvl="2"/>
            <a:r>
              <a:rPr lang="ko-KR" altLang="en-US" dirty="0"/>
              <a:t>위 </a:t>
            </a:r>
            <a:r>
              <a:rPr lang="en-US" altLang="ko-KR" dirty="0"/>
              <a:t>subwaytime.csv </a:t>
            </a:r>
            <a:r>
              <a:rPr lang="ko-KR" altLang="en-US" dirty="0"/>
              <a:t>파일을 </a:t>
            </a:r>
            <a:r>
              <a:rPr lang="ko-KR" altLang="en-US" dirty="0" err="1"/>
              <a:t>코랩</a:t>
            </a:r>
            <a:r>
              <a:rPr lang="ko-KR" altLang="en-US" dirty="0"/>
              <a:t> 환경에서 사용할 수 있도록 준비</a:t>
            </a:r>
            <a:endParaRPr lang="en-US" altLang="ko-KR" dirty="0"/>
          </a:p>
          <a:p>
            <a:pPr lvl="4"/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48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988345-4E6A-CB5E-B339-64A2FAE51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09" y="2808039"/>
            <a:ext cx="422016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39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지하철 시간대별 데이터 시각화하기</a:t>
            </a:r>
            <a:endParaRPr lang="en-US" altLang="ko-KR" dirty="0"/>
          </a:p>
          <a:p>
            <a:pPr lvl="1"/>
            <a:r>
              <a:rPr lang="ko-KR" altLang="en-US" dirty="0"/>
              <a:t>지하철 시간대별 이용 현황 데이터 정제하기</a:t>
            </a:r>
            <a:endParaRPr lang="en-US" altLang="ko-KR" dirty="0"/>
          </a:p>
          <a:p>
            <a:pPr lvl="2"/>
            <a:r>
              <a:rPr lang="ko-KR" altLang="en-US" dirty="0"/>
              <a:t>데이터 읽어 오기 그리고 헤더 제거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subwaytime.csv </a:t>
            </a:r>
            <a:r>
              <a:rPr lang="ko-KR" altLang="en-US" dirty="0"/>
              <a:t>파일을 보면 헤더가 두 줄인 것을 확인할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49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0DCA44-398F-AA8A-AF92-C7AE12252D8E}"/>
              </a:ext>
            </a:extLst>
          </p:cNvPr>
          <p:cNvSpPr/>
          <p:nvPr/>
        </p:nvSpPr>
        <p:spPr>
          <a:xfrm>
            <a:off x="1512565" y="1613090"/>
            <a:ext cx="9001000" cy="2246769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파일에서 데이터 읽어 오기</a:t>
            </a:r>
            <a:endParaRPr lang="ko-KR" alt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 =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'./drive/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data_files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/subwaytime.csv'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csv.reader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header 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분리</a:t>
            </a:r>
            <a:endParaRPr lang="ko-KR" alt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header =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data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를 리스트 형 데이터로 변경</a:t>
            </a:r>
            <a:endParaRPr lang="ko-KR" alt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altLang="ko-KR" sz="1400" b="1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47F636-75C4-AC9D-DB5A-B4F22AA54CA2}"/>
              </a:ext>
            </a:extLst>
          </p:cNvPr>
          <p:cNvSpPr/>
          <p:nvPr/>
        </p:nvSpPr>
        <p:spPr>
          <a:xfrm>
            <a:off x="1512565" y="4013011"/>
            <a:ext cx="9001000" cy="523220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header 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확인</a:t>
            </a:r>
            <a:endParaRPr lang="ko-KR" alt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header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DFA964-E665-1757-5FAD-EA576722A52A}"/>
              </a:ext>
            </a:extLst>
          </p:cNvPr>
          <p:cNvSpPr/>
          <p:nvPr/>
        </p:nvSpPr>
        <p:spPr>
          <a:xfrm>
            <a:off x="1512565" y="4894392"/>
            <a:ext cx="9001000" cy="307777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 = 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:]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/>
          <p:cNvSpPr>
            <a:spLocks noGrp="1"/>
          </p:cNvSpPr>
          <p:nvPr>
            <p:ph sz="quarter" idx="11"/>
          </p:nvPr>
        </p:nvSpPr>
        <p:spPr>
          <a:xfrm>
            <a:off x="180417" y="719807"/>
            <a:ext cx="10909212" cy="1745730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파이썬 홈 페이지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www.python.org</a:t>
            </a:r>
            <a:r>
              <a:rPr lang="en-US" altLang="ko-KR" dirty="0"/>
              <a:t>)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5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13" y="179747"/>
            <a:ext cx="10842913" cy="400049"/>
          </a:xfrm>
        </p:spPr>
        <p:txBody>
          <a:bodyPr/>
          <a:lstStyle/>
          <a:p>
            <a:r>
              <a:rPr lang="ko-KR" altLang="en-US" dirty="0"/>
              <a:t>개발 환경 구축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06883C-6093-4D62-8266-21EC51FA6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784" y="1565746"/>
            <a:ext cx="8620506" cy="41353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E63BA53-0A1C-4A15-A092-2078739C1E53}"/>
                  </a:ext>
                </a:extLst>
              </p14:cNvPr>
              <p14:cNvContentPartPr/>
              <p14:nvPr/>
            </p14:nvContentPartPr>
            <p14:xfrm>
              <a:off x="5582944" y="401929"/>
              <a:ext cx="42480" cy="414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E63BA53-0A1C-4A15-A092-2078739C1E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3944" y="393289"/>
                <a:ext cx="6012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164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지하철 시간대별 데이터 시각화하기</a:t>
            </a:r>
            <a:endParaRPr lang="en-US" altLang="ko-KR" dirty="0"/>
          </a:p>
          <a:p>
            <a:pPr lvl="1"/>
            <a:r>
              <a:rPr lang="ko-KR" altLang="en-US" dirty="0"/>
              <a:t>지하철 시간대별 이용 현황 데이터 정제하기</a:t>
            </a:r>
            <a:endParaRPr lang="en-US" altLang="ko-KR" dirty="0"/>
          </a:p>
          <a:p>
            <a:pPr lvl="2"/>
            <a:r>
              <a:rPr lang="ko-KR" altLang="en-US" dirty="0"/>
              <a:t>데이터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승차</a:t>
            </a:r>
            <a:r>
              <a:rPr lang="en-US" altLang="ko-KR" dirty="0"/>
              <a:t>, </a:t>
            </a:r>
            <a:r>
              <a:rPr lang="ko-KR" altLang="en-US" dirty="0"/>
              <a:t>하차 인원이 문자열로 기록되어 있음</a:t>
            </a:r>
            <a:r>
              <a:rPr lang="en-US" altLang="ko-KR" dirty="0"/>
              <a:t>. </a:t>
            </a:r>
            <a:r>
              <a:rPr lang="ko-KR" altLang="en-US" dirty="0"/>
              <a:t>따라서 정수로 변경 필요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4"/>
            <a:r>
              <a:rPr lang="en-US" altLang="ko-KR" dirty="0"/>
              <a:t>map( ) </a:t>
            </a:r>
            <a:r>
              <a:rPr lang="ko-KR" altLang="en-US" dirty="0"/>
              <a:t>함수는 </a:t>
            </a:r>
            <a:r>
              <a:rPr lang="en-US" altLang="ko-KR" dirty="0"/>
              <a:t>Python </a:t>
            </a:r>
            <a:r>
              <a:rPr lang="ko-KR" altLang="en-US" dirty="0"/>
              <a:t>기본 문법</a:t>
            </a:r>
            <a:r>
              <a:rPr lang="en-US" altLang="ko-KR" dirty="0"/>
              <a:t>(5</a:t>
            </a:r>
            <a:r>
              <a:rPr lang="ko-KR" altLang="en-US" dirty="0"/>
              <a:t>장에서</a:t>
            </a:r>
            <a:r>
              <a:rPr lang="en-US" altLang="ko-KR" dirty="0"/>
              <a:t>)</a:t>
            </a:r>
            <a:r>
              <a:rPr lang="ko-KR" altLang="en-US" dirty="0"/>
              <a:t> 시간에 다룬 적이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50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0DCA44-398F-AA8A-AF92-C7AE12252D8E}"/>
              </a:ext>
            </a:extLst>
          </p:cNvPr>
          <p:cNvSpPr/>
          <p:nvPr/>
        </p:nvSpPr>
        <p:spPr>
          <a:xfrm>
            <a:off x="1512565" y="1571526"/>
            <a:ext cx="9001000" cy="307777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8F2A4B-DA16-BDA3-0016-08E0944211ED}"/>
              </a:ext>
            </a:extLst>
          </p:cNvPr>
          <p:cNvSpPr/>
          <p:nvPr/>
        </p:nvSpPr>
        <p:spPr>
          <a:xfrm>
            <a:off x="1512565" y="2186646"/>
            <a:ext cx="9001000" cy="523220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altLang="ko-KR" sz="1400" b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:])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125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지하철 시간대별 데이터 시각화하기</a:t>
            </a:r>
            <a:endParaRPr lang="en-US" altLang="ko-KR" dirty="0"/>
          </a:p>
          <a:p>
            <a:pPr lvl="1"/>
            <a:r>
              <a:rPr lang="ko-KR" altLang="en-US" dirty="0"/>
              <a:t>지하철 시간대별 데이터를 바탕으로 </a:t>
            </a:r>
            <a:endParaRPr lang="en-US" altLang="ko-KR" dirty="0"/>
          </a:p>
          <a:p>
            <a:pPr lvl="2"/>
            <a:r>
              <a:rPr lang="ko-KR" altLang="en-US" dirty="0"/>
              <a:t>출근 시간대 사람들이 가장 많이 타고 내리는 역은 어디일까요</a:t>
            </a:r>
            <a:r>
              <a:rPr lang="en-US" altLang="ko-KR" dirty="0"/>
              <a:t>? </a:t>
            </a:r>
          </a:p>
          <a:p>
            <a:pPr lvl="3"/>
            <a:r>
              <a:rPr lang="ko-KR" altLang="en-US" dirty="0"/>
              <a:t>먼저 아침 </a:t>
            </a:r>
            <a:r>
              <a:rPr lang="en-US" altLang="ko-KR" dirty="0"/>
              <a:t>7</a:t>
            </a:r>
            <a:r>
              <a:rPr lang="ko-KR" altLang="en-US" dirty="0"/>
              <a:t>시대</a:t>
            </a:r>
            <a:r>
              <a:rPr lang="en-US" altLang="ko-KR" dirty="0"/>
              <a:t>(07:00:00~07:59:59)</a:t>
            </a:r>
            <a:r>
              <a:rPr lang="ko-KR" altLang="en-US" dirty="0"/>
              <a:t>의 승차 인원 정보는 </a:t>
            </a:r>
            <a:r>
              <a:rPr lang="en-US" altLang="ko-KR" dirty="0"/>
              <a:t>11</a:t>
            </a:r>
            <a:r>
              <a:rPr lang="ko-KR" altLang="en-US" dirty="0"/>
              <a:t>번째</a:t>
            </a:r>
            <a:r>
              <a:rPr lang="en-US" altLang="ko-KR" dirty="0"/>
              <a:t>(</a:t>
            </a:r>
            <a:r>
              <a:rPr lang="ko-KR" altLang="en-US" dirty="0"/>
              <a:t>인덱스 </a:t>
            </a:r>
            <a:r>
              <a:rPr lang="en-US" altLang="ko-KR" dirty="0"/>
              <a:t>10)</a:t>
            </a:r>
            <a:r>
              <a:rPr lang="ko-KR" altLang="en-US" dirty="0"/>
              <a:t> 열에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51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BA1EF-0997-11B0-990E-A9742B8A2C31}"/>
              </a:ext>
            </a:extLst>
          </p:cNvPr>
          <p:cNvSpPr/>
          <p:nvPr/>
        </p:nvSpPr>
        <p:spPr>
          <a:xfrm>
            <a:off x="720477" y="1893802"/>
            <a:ext cx="5760640" cy="2031325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npeople_get_on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altLang="ko-KR" sz="1400" b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npeople_get_on.append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npeople_get_on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npeople_get_on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710DCB-2674-C7E9-A59A-A326F17BA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896" y="1893802"/>
            <a:ext cx="4424241" cy="316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50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지하철 시간대별 데이터 시각화하기</a:t>
            </a:r>
            <a:endParaRPr lang="en-US" altLang="ko-KR" dirty="0"/>
          </a:p>
          <a:p>
            <a:pPr lvl="1"/>
            <a:r>
              <a:rPr lang="ko-KR" altLang="en-US" dirty="0"/>
              <a:t>지하철 시간대별 데이터를 바탕으로 </a:t>
            </a:r>
            <a:endParaRPr lang="en-US" altLang="ko-KR" dirty="0"/>
          </a:p>
          <a:p>
            <a:pPr lvl="2"/>
            <a:r>
              <a:rPr lang="ko-KR" altLang="en-US" dirty="0"/>
              <a:t>출근 시간대 사람들이 가장 많이 타고 내리는 역은 어디일까요</a:t>
            </a:r>
            <a:r>
              <a:rPr lang="en-US" altLang="ko-KR" dirty="0"/>
              <a:t>? </a:t>
            </a:r>
          </a:p>
          <a:p>
            <a:pPr lvl="3"/>
            <a:r>
              <a:rPr lang="ko-KR" altLang="en-US" dirty="0"/>
              <a:t>먼저 아침 </a:t>
            </a:r>
            <a:r>
              <a:rPr lang="en-US" altLang="ko-KR" dirty="0"/>
              <a:t>7</a:t>
            </a:r>
            <a:r>
              <a:rPr lang="ko-KR" altLang="en-US" dirty="0"/>
              <a:t>시대</a:t>
            </a:r>
            <a:r>
              <a:rPr lang="en-US" altLang="ko-KR" dirty="0"/>
              <a:t>(07:00:00~07:59:59)</a:t>
            </a:r>
            <a:r>
              <a:rPr lang="ko-KR" altLang="en-US" dirty="0"/>
              <a:t>의 승차 인원 정보는 </a:t>
            </a:r>
            <a:r>
              <a:rPr lang="en-US" altLang="ko-KR" dirty="0"/>
              <a:t>11</a:t>
            </a:r>
            <a:r>
              <a:rPr lang="ko-KR" altLang="en-US" dirty="0"/>
              <a:t>번째</a:t>
            </a:r>
            <a:r>
              <a:rPr lang="en-US" altLang="ko-KR" dirty="0"/>
              <a:t>(</a:t>
            </a:r>
            <a:r>
              <a:rPr lang="ko-KR" altLang="en-US" dirty="0"/>
              <a:t>인덱스 </a:t>
            </a:r>
            <a:r>
              <a:rPr lang="en-US" altLang="ko-KR" dirty="0"/>
              <a:t>10)</a:t>
            </a:r>
            <a:r>
              <a:rPr lang="ko-KR" altLang="en-US" dirty="0"/>
              <a:t> 열에 있음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아침 </a:t>
            </a:r>
            <a:r>
              <a:rPr lang="en-US" altLang="ko-KR" dirty="0"/>
              <a:t>7</a:t>
            </a:r>
            <a:r>
              <a:rPr lang="ko-KR" altLang="en-US" dirty="0"/>
              <a:t>대대에 </a:t>
            </a:r>
            <a:r>
              <a:rPr lang="en-US" altLang="ko-KR" dirty="0"/>
              <a:t>40,000</a:t>
            </a:r>
            <a:r>
              <a:rPr lang="ko-KR" altLang="en-US" dirty="0"/>
              <a:t>명 이상이 탑승하는 역도 </a:t>
            </a:r>
            <a:r>
              <a:rPr lang="en-US" altLang="ko-KR" dirty="0"/>
              <a:t>100</a:t>
            </a:r>
            <a:r>
              <a:rPr lang="ko-KR" altLang="en-US" dirty="0"/>
              <a:t>군데 이상임</a:t>
            </a:r>
            <a:endParaRPr lang="en-US" altLang="ko-KR" dirty="0"/>
          </a:p>
          <a:p>
            <a:pPr lvl="3"/>
            <a:r>
              <a:rPr lang="ko-KR" altLang="en-US" dirty="0"/>
              <a:t>그래프를 육안으로 봤을 때 </a:t>
            </a:r>
            <a:endParaRPr lang="en-US" altLang="ko-KR" dirty="0"/>
          </a:p>
          <a:p>
            <a:pPr lvl="4"/>
            <a:r>
              <a:rPr lang="ko-KR" altLang="en-US" dirty="0"/>
              <a:t>아침 </a:t>
            </a:r>
            <a:r>
              <a:rPr lang="en-US" altLang="ko-KR" dirty="0"/>
              <a:t>7</a:t>
            </a:r>
            <a:r>
              <a:rPr lang="ko-KR" altLang="en-US" dirty="0"/>
              <a:t>시대에 유독 한 역의 탑승객 수가 </a:t>
            </a:r>
            <a:r>
              <a:rPr lang="en-US" altLang="ko-KR" dirty="0"/>
              <a:t>160,000</a:t>
            </a:r>
            <a:r>
              <a:rPr lang="ko-KR" altLang="en-US" dirty="0"/>
              <a:t>명 이상임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52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BA1EF-0997-11B0-990E-A9742B8A2C31}"/>
              </a:ext>
            </a:extLst>
          </p:cNvPr>
          <p:cNvSpPr/>
          <p:nvPr/>
        </p:nvSpPr>
        <p:spPr>
          <a:xfrm>
            <a:off x="720477" y="1893802"/>
            <a:ext cx="5760640" cy="1169551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npeople_get_on.sort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npeople_get_on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npeople_get_on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BDF9A4-31A1-FD7E-772B-EC8F6A75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87" y="1893802"/>
            <a:ext cx="4424241" cy="316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604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스스로 해보기</a:t>
            </a:r>
            <a:endParaRPr lang="en-US" altLang="ko-KR" dirty="0"/>
          </a:p>
          <a:p>
            <a:pPr lvl="1"/>
            <a:r>
              <a:rPr lang="ko-KR" altLang="en-US" dirty="0"/>
              <a:t>아침 </a:t>
            </a:r>
            <a:r>
              <a:rPr lang="en-US" altLang="ko-KR" dirty="0"/>
              <a:t>07:00:00~08:59:59</a:t>
            </a:r>
            <a:r>
              <a:rPr lang="ko-KR" altLang="en-US" dirty="0"/>
              <a:t> 시간대에 역 별로 지하철 탑승 객의 수를 </a:t>
            </a:r>
            <a:r>
              <a:rPr lang="en-US" altLang="ko-KR" dirty="0"/>
              <a:t>bar </a:t>
            </a:r>
            <a:r>
              <a:rPr lang="ko-KR" altLang="en-US" dirty="0"/>
              <a:t>차트로 </a:t>
            </a:r>
            <a:r>
              <a:rPr lang="ko-KR" altLang="en-US" dirty="0" err="1"/>
              <a:t>그리시요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30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스스로 해보기</a:t>
            </a:r>
            <a:endParaRPr lang="en-US" altLang="ko-KR" dirty="0"/>
          </a:p>
          <a:p>
            <a:pPr lvl="1"/>
            <a:r>
              <a:rPr lang="ko-KR" altLang="en-US" dirty="0"/>
              <a:t>아침 </a:t>
            </a:r>
            <a:r>
              <a:rPr lang="en-US" altLang="ko-KR" dirty="0"/>
              <a:t>07:00:00~08:59:59</a:t>
            </a:r>
            <a:r>
              <a:rPr lang="ko-KR" altLang="en-US" dirty="0"/>
              <a:t> 시간대에 역 별로 지하철 탑승 객의 수를 </a:t>
            </a:r>
            <a:r>
              <a:rPr lang="en-US" altLang="ko-KR" dirty="0"/>
              <a:t>bar </a:t>
            </a:r>
            <a:r>
              <a:rPr lang="ko-KR" altLang="en-US" dirty="0"/>
              <a:t>차트로 </a:t>
            </a:r>
            <a:r>
              <a:rPr lang="ko-KR" altLang="en-US" dirty="0" err="1"/>
              <a:t>그리시요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54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F3AE35-3A31-7C60-1340-027C53522A87}"/>
              </a:ext>
            </a:extLst>
          </p:cNvPr>
          <p:cNvSpPr/>
          <p:nvPr/>
        </p:nvSpPr>
        <p:spPr>
          <a:xfrm>
            <a:off x="864493" y="1451288"/>
            <a:ext cx="5760640" cy="738664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npeople_get_on =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altLang="ko-KR" sz="1400" b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npeople_get_on.append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3F7760-DDA0-87E0-47C2-D34604AE0769}"/>
              </a:ext>
            </a:extLst>
          </p:cNvPr>
          <p:cNvSpPr/>
          <p:nvPr/>
        </p:nvSpPr>
        <p:spPr>
          <a:xfrm>
            <a:off x="864493" y="2401656"/>
            <a:ext cx="5760640" cy="738664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npeople_get_on.sort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npeople_get_on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npeople_get_on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9107C5-6D4E-0952-B29D-E3E09E540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904" y="1401683"/>
            <a:ext cx="4424241" cy="317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562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스스로 해보기</a:t>
            </a:r>
            <a:endParaRPr lang="en-US" altLang="ko-KR" dirty="0"/>
          </a:p>
          <a:p>
            <a:pPr lvl="1"/>
            <a:r>
              <a:rPr lang="ko-KR" altLang="en-US" dirty="0"/>
              <a:t>아침 </a:t>
            </a:r>
            <a:r>
              <a:rPr lang="en-US" altLang="ko-KR" dirty="0"/>
              <a:t>07:00:00~08:59:59</a:t>
            </a:r>
            <a:r>
              <a:rPr lang="ko-KR" altLang="en-US" dirty="0"/>
              <a:t> 시간대에 역 별로 지하철 탑승 객의 수가 </a:t>
            </a:r>
            <a:r>
              <a:rPr lang="en-US" altLang="ko-KR" dirty="0"/>
              <a:t>300,000</a:t>
            </a:r>
            <a:r>
              <a:rPr lang="ko-KR" altLang="en-US" dirty="0"/>
              <a:t>명 이상인 역 이름과 인원 수 출력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55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9107C5-6D4E-0952-B29D-E3E09E540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58" y="1295871"/>
            <a:ext cx="4424241" cy="317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239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스스로 해보기</a:t>
            </a:r>
            <a:endParaRPr lang="en-US" altLang="ko-KR" dirty="0"/>
          </a:p>
          <a:p>
            <a:pPr lvl="1"/>
            <a:r>
              <a:rPr lang="ko-KR" altLang="en-US" dirty="0"/>
              <a:t>아침 </a:t>
            </a:r>
            <a:r>
              <a:rPr lang="en-US" altLang="ko-KR" dirty="0"/>
              <a:t>07:00:00~08:59:59</a:t>
            </a:r>
            <a:r>
              <a:rPr lang="ko-KR" altLang="en-US" dirty="0"/>
              <a:t> 시간대에 역 별로 지하철 탑승 객의 수가 </a:t>
            </a:r>
            <a:r>
              <a:rPr lang="en-US" altLang="ko-KR" dirty="0"/>
              <a:t>300,000</a:t>
            </a:r>
            <a:r>
              <a:rPr lang="ko-KR" altLang="en-US" dirty="0"/>
              <a:t>명 이상인 역 이름과 인원 수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이 역들의 특징</a:t>
            </a:r>
            <a:r>
              <a:rPr lang="en-US" altLang="ko-KR" dirty="0"/>
              <a:t>(</a:t>
            </a:r>
            <a:r>
              <a:rPr lang="ko-KR" altLang="en-US" dirty="0"/>
              <a:t>혹은 공통점</a:t>
            </a:r>
            <a:r>
              <a:rPr lang="en-US" altLang="ko-KR" dirty="0"/>
              <a:t>)</a:t>
            </a:r>
            <a:r>
              <a:rPr lang="ko-KR" altLang="en-US" dirty="0"/>
              <a:t>은 무엇일까요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56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77282-FFA1-9FA8-FA33-38AEDBB50862}"/>
              </a:ext>
            </a:extLst>
          </p:cNvPr>
          <p:cNvSpPr/>
          <p:nvPr/>
        </p:nvSpPr>
        <p:spPr>
          <a:xfrm>
            <a:off x="864493" y="1271035"/>
            <a:ext cx="9001000" cy="2893100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['</a:t>
            </a:r>
            <a:r>
              <a:rPr lang="ko-KR" altLang="en-US" sz="1400" b="1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사용월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호선명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역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ID',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지하철역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유임승차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유임하차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무임승차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무임하차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']</a:t>
            </a:r>
            <a:endParaRPr lang="ko-KR" alt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names =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altLang="ko-KR" sz="1400" b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total =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total &gt;=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300000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names.append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npeople.append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total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 </a:t>
            </a:r>
            <a:r>
              <a:rPr lang="en-US" altLang="ko-KR" sz="1400" b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names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name+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':'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6EB41F-6DA3-1263-3676-2269CA305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125" y="3170453"/>
            <a:ext cx="287695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88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아침 출근 시간대에 가장 많은 사람이 하차하는 역은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아침 </a:t>
            </a:r>
            <a:r>
              <a:rPr lang="en-US" altLang="ko-KR" dirty="0"/>
              <a:t>07:00:00~08:59:59</a:t>
            </a:r>
            <a:r>
              <a:rPr lang="ko-KR" altLang="en-US" dirty="0"/>
              <a:t> 시간대에 역 별로 하차하는 승객의 수가 많은 역은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57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77282-FFA1-9FA8-FA33-38AEDBB50862}"/>
              </a:ext>
            </a:extLst>
          </p:cNvPr>
          <p:cNvSpPr/>
          <p:nvPr/>
        </p:nvSpPr>
        <p:spPr>
          <a:xfrm>
            <a:off x="864493" y="1271035"/>
            <a:ext cx="9001000" cy="2677656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['</a:t>
            </a:r>
            <a:r>
              <a:rPr lang="ko-KR" altLang="en-US" sz="1400" b="1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사용월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호선명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역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ID',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지하철역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유임승차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유임하차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무임승차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무임하차</a:t>
            </a:r>
            <a:r>
              <a:rPr lang="en-US" altLang="ko-KR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']</a:t>
            </a:r>
            <a:endParaRPr lang="ko-KR" alt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names =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altLang="ko-KR" sz="1400" b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total =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total &gt;=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400000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names.append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'\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n'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+row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npeople.append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total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 </a:t>
            </a:r>
            <a:r>
              <a:rPr lang="en-US" altLang="ko-KR" sz="1400" b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names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name+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':'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3F4FD5-B9E8-9962-F8D9-E945A2989B55}"/>
              </a:ext>
            </a:extLst>
          </p:cNvPr>
          <p:cNvSpPr/>
          <p:nvPr/>
        </p:nvSpPr>
        <p:spPr>
          <a:xfrm>
            <a:off x="864493" y="4032175"/>
            <a:ext cx="9001000" cy="954107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24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names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npeople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376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아침 출근 시간대에 가장 많은 사람이 하차하는 역은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아침 </a:t>
            </a:r>
            <a:r>
              <a:rPr lang="en-US" altLang="ko-KR" dirty="0"/>
              <a:t>07:00:00~08:59:59</a:t>
            </a:r>
            <a:r>
              <a:rPr lang="ko-KR" altLang="en-US" dirty="0"/>
              <a:t> 시간대에 역 별로 하차하는 승객의 수가 많은 역은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이 역들의 특징</a:t>
            </a:r>
            <a:r>
              <a:rPr lang="en-US" altLang="ko-KR" dirty="0"/>
              <a:t>(</a:t>
            </a:r>
            <a:r>
              <a:rPr lang="ko-KR" altLang="en-US" dirty="0"/>
              <a:t>혹은 공통점</a:t>
            </a:r>
            <a:r>
              <a:rPr lang="en-US" altLang="ko-KR" dirty="0"/>
              <a:t>)</a:t>
            </a:r>
            <a:r>
              <a:rPr lang="ko-KR" altLang="en-US" dirty="0"/>
              <a:t>은 무엇일까요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58</a:t>
            </a:fld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4C57AD3-6CDB-483B-0DF9-E015DAF5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60" y="1458437"/>
            <a:ext cx="10643637" cy="200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017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넷째 마당 </a:t>
            </a:r>
            <a:r>
              <a:rPr lang="en-US" altLang="ko-KR" dirty="0"/>
              <a:t>– </a:t>
            </a:r>
            <a:r>
              <a:rPr lang="ko-KR" altLang="en-US" dirty="0"/>
              <a:t>대중교통 데이트 프로젝트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ko-KR" altLang="en-US" dirty="0"/>
              <a:t>스스로 해보기</a:t>
            </a:r>
            <a:endParaRPr lang="en-US" altLang="ko-KR" dirty="0"/>
          </a:p>
          <a:p>
            <a:pPr lvl="1"/>
            <a:r>
              <a:rPr lang="ko-KR" altLang="en-US" dirty="0"/>
              <a:t>밤 </a:t>
            </a:r>
            <a:r>
              <a:rPr lang="en-US" altLang="ko-KR" dirty="0"/>
              <a:t>11</a:t>
            </a:r>
            <a:r>
              <a:rPr lang="ko-KR" altLang="en-US" dirty="0"/>
              <a:t>시대에 역 별로 승차하는 승객의 수가 많은 역은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그리고 이 역들의 특징</a:t>
            </a:r>
            <a:r>
              <a:rPr lang="en-US" altLang="ko-KR" dirty="0"/>
              <a:t>(</a:t>
            </a:r>
            <a:r>
              <a:rPr lang="ko-KR" altLang="en-US" dirty="0"/>
              <a:t>혹은 공통점</a:t>
            </a:r>
            <a:r>
              <a:rPr lang="en-US" altLang="ko-KR" dirty="0"/>
              <a:t>)</a:t>
            </a:r>
            <a:r>
              <a:rPr lang="ko-KR" altLang="en-US" dirty="0"/>
              <a:t>은 무엇일까요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3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/>
          <p:cNvSpPr>
            <a:spLocks noGrp="1"/>
          </p:cNvSpPr>
          <p:nvPr>
            <p:ph sz="quarter" idx="11"/>
          </p:nvPr>
        </p:nvSpPr>
        <p:spPr>
          <a:xfrm>
            <a:off x="180417" y="719807"/>
            <a:ext cx="10909212" cy="1745730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파이썬 홈 페이지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www.python.org</a:t>
            </a:r>
            <a:r>
              <a:rPr lang="en-US" altLang="ko-KR" dirty="0"/>
              <a:t>)</a:t>
            </a:r>
            <a:r>
              <a:rPr lang="ko-KR" altLang="en-US" dirty="0"/>
              <a:t>의 메인 메뉴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(Python)</a:t>
            </a:r>
            <a:r>
              <a:rPr lang="en-US" altLang="ko-KR" dirty="0"/>
              <a:t> Downloads / Python 3.9.x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6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13" y="179747"/>
            <a:ext cx="10842913" cy="400049"/>
          </a:xfrm>
        </p:spPr>
        <p:txBody>
          <a:bodyPr/>
          <a:lstStyle/>
          <a:p>
            <a:r>
              <a:rPr lang="ko-KR" altLang="en-US" dirty="0"/>
              <a:t>개발 환경 구축</a:t>
            </a:r>
          </a:p>
        </p:txBody>
      </p:sp>
      <p:pic>
        <p:nvPicPr>
          <p:cNvPr id="7" name="그림 6" descr="텍스트, 스크린샷, 모니터, 은색이(가) 표시된 사진&#10;&#10;자동 생성된 설명">
            <a:extLst>
              <a:ext uri="{FF2B5EF4-FFF2-40B4-BE49-F238E27FC236}">
                <a16:creationId xmlns:a16="http://schemas.microsoft.com/office/drawing/2014/main" id="{8572C114-5AE3-4C5B-9FEF-5D1D3833F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33" y="1801517"/>
            <a:ext cx="8497341" cy="4102866"/>
          </a:xfrm>
          <a:prstGeom prst="rect">
            <a:avLst/>
          </a:prstGeom>
        </p:spPr>
      </p:pic>
      <p:sp>
        <p:nvSpPr>
          <p:cNvPr id="8" name="번개 7">
            <a:extLst>
              <a:ext uri="{FF2B5EF4-FFF2-40B4-BE49-F238E27FC236}">
                <a16:creationId xmlns:a16="http://schemas.microsoft.com/office/drawing/2014/main" id="{261D360A-606D-4099-882F-915AC15E7447}"/>
              </a:ext>
            </a:extLst>
          </p:cNvPr>
          <p:cNvSpPr/>
          <p:nvPr/>
        </p:nvSpPr>
        <p:spPr>
          <a:xfrm>
            <a:off x="4716921" y="3547247"/>
            <a:ext cx="216024" cy="21602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500"/>
              </a:spcAft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번개 10">
            <a:extLst>
              <a:ext uri="{FF2B5EF4-FFF2-40B4-BE49-F238E27FC236}">
                <a16:creationId xmlns:a16="http://schemas.microsoft.com/office/drawing/2014/main" id="{A41AE895-3B51-434A-80B3-A5DFD0A02A20}"/>
              </a:ext>
            </a:extLst>
          </p:cNvPr>
          <p:cNvSpPr/>
          <p:nvPr/>
        </p:nvSpPr>
        <p:spPr>
          <a:xfrm>
            <a:off x="3312765" y="2790368"/>
            <a:ext cx="216024" cy="21602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500"/>
              </a:spcAft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CE0A2DF-3EFF-4FDC-9BD9-096A1E175DA1}"/>
              </a:ext>
            </a:extLst>
          </p:cNvPr>
          <p:cNvSpPr/>
          <p:nvPr/>
        </p:nvSpPr>
        <p:spPr>
          <a:xfrm>
            <a:off x="3132765" y="2718380"/>
            <a:ext cx="180000" cy="1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500"/>
              </a:spcAft>
            </a:pP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CEDFE73-1E5B-4617-A029-AF40F92C5015}"/>
              </a:ext>
            </a:extLst>
          </p:cNvPr>
          <p:cNvSpPr/>
          <p:nvPr/>
        </p:nvSpPr>
        <p:spPr>
          <a:xfrm>
            <a:off x="4536921" y="3487762"/>
            <a:ext cx="180000" cy="1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500"/>
              </a:spcAft>
            </a:pP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87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67D5295-F0BF-4FAD-B132-56E56DAD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709" y="2035137"/>
            <a:ext cx="6343650" cy="3905250"/>
          </a:xfrm>
          <a:prstGeom prst="rect">
            <a:avLst/>
          </a:prstGeom>
        </p:spPr>
      </p:pic>
      <p:sp>
        <p:nvSpPr>
          <p:cNvPr id="16" name="내용 개체 틀 15"/>
          <p:cNvSpPr>
            <a:spLocks noGrp="1"/>
          </p:cNvSpPr>
          <p:nvPr>
            <p:ph sz="quarter" idx="11"/>
          </p:nvPr>
        </p:nvSpPr>
        <p:spPr>
          <a:xfrm>
            <a:off x="180417" y="719807"/>
            <a:ext cx="10909212" cy="1745730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다운 로드 받은 파일 실행</a:t>
            </a:r>
            <a:endParaRPr lang="en-US" altLang="ko-KR" dirty="0"/>
          </a:p>
          <a:p>
            <a:pPr lvl="2"/>
            <a:r>
              <a:rPr lang="ko-KR" altLang="en-US" dirty="0"/>
              <a:t>클릭</a:t>
            </a:r>
            <a:r>
              <a:rPr lang="en-US" altLang="ko-KR" dirty="0"/>
              <a:t> “Add Python 3.9 to PATH“</a:t>
            </a:r>
          </a:p>
          <a:p>
            <a:pPr lvl="2"/>
            <a:r>
              <a:rPr lang="ko-KR" altLang="en-US" dirty="0"/>
              <a:t>클릭 </a:t>
            </a:r>
            <a:r>
              <a:rPr lang="en-US" altLang="ko-KR" dirty="0"/>
              <a:t>“Install Now”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7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13" y="179747"/>
            <a:ext cx="10842913" cy="400049"/>
          </a:xfrm>
        </p:spPr>
        <p:txBody>
          <a:bodyPr/>
          <a:lstStyle/>
          <a:p>
            <a:r>
              <a:rPr lang="ko-KR" altLang="en-US" dirty="0"/>
              <a:t>개발 환경 구축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E25E89-4A99-47BD-BC9F-DA584D95A167}"/>
              </a:ext>
            </a:extLst>
          </p:cNvPr>
          <p:cNvSpPr/>
          <p:nvPr/>
        </p:nvSpPr>
        <p:spPr>
          <a:xfrm>
            <a:off x="4540374" y="5579927"/>
            <a:ext cx="1728192" cy="2353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500"/>
              </a:spcAft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번개 10">
            <a:extLst>
              <a:ext uri="{FF2B5EF4-FFF2-40B4-BE49-F238E27FC236}">
                <a16:creationId xmlns:a16="http://schemas.microsoft.com/office/drawing/2014/main" id="{DD051976-421A-4279-982F-90AF18113948}"/>
              </a:ext>
            </a:extLst>
          </p:cNvPr>
          <p:cNvSpPr/>
          <p:nvPr/>
        </p:nvSpPr>
        <p:spPr>
          <a:xfrm>
            <a:off x="4424639" y="5332731"/>
            <a:ext cx="219631" cy="235326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500"/>
              </a:spcAft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B432740-7815-4D64-8B60-1B4990139FDC}"/>
              </a:ext>
            </a:extLst>
          </p:cNvPr>
          <p:cNvSpPr/>
          <p:nvPr/>
        </p:nvSpPr>
        <p:spPr>
          <a:xfrm>
            <a:off x="4413214" y="5112007"/>
            <a:ext cx="216024" cy="2160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500"/>
              </a:spcAft>
            </a:pP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번개 12">
            <a:extLst>
              <a:ext uri="{FF2B5EF4-FFF2-40B4-BE49-F238E27FC236}">
                <a16:creationId xmlns:a16="http://schemas.microsoft.com/office/drawing/2014/main" id="{BBE8B4F0-1634-43A4-95BD-9671A14E91DA}"/>
              </a:ext>
            </a:extLst>
          </p:cNvPr>
          <p:cNvSpPr/>
          <p:nvPr/>
        </p:nvSpPr>
        <p:spPr>
          <a:xfrm>
            <a:off x="4489620" y="3211664"/>
            <a:ext cx="219631" cy="235326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500"/>
              </a:spcAft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27B0215-43BC-4D3C-8475-02E64DDF2A32}"/>
              </a:ext>
            </a:extLst>
          </p:cNvPr>
          <p:cNvSpPr/>
          <p:nvPr/>
        </p:nvSpPr>
        <p:spPr>
          <a:xfrm>
            <a:off x="4424639" y="2976582"/>
            <a:ext cx="216024" cy="2160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500"/>
              </a:spcAft>
            </a:pP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4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/>
          <p:cNvSpPr>
            <a:spLocks noGrp="1"/>
          </p:cNvSpPr>
          <p:nvPr>
            <p:ph sz="quarter" idx="11"/>
          </p:nvPr>
        </p:nvSpPr>
        <p:spPr>
          <a:xfrm>
            <a:off x="180417" y="719807"/>
            <a:ext cx="10909212" cy="1745730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 완료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8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13" y="179747"/>
            <a:ext cx="10842913" cy="400049"/>
          </a:xfrm>
        </p:spPr>
        <p:txBody>
          <a:bodyPr/>
          <a:lstStyle/>
          <a:p>
            <a:r>
              <a:rPr lang="ko-KR" altLang="en-US" dirty="0"/>
              <a:t>개발 환경 구축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637B4F-7722-4244-B663-93CF4C62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511895"/>
            <a:ext cx="6343650" cy="3905250"/>
          </a:xfrm>
          <a:prstGeom prst="rect">
            <a:avLst/>
          </a:prstGeom>
        </p:spPr>
      </p:pic>
      <p:sp>
        <p:nvSpPr>
          <p:cNvPr id="15" name="번개 14">
            <a:extLst>
              <a:ext uri="{FF2B5EF4-FFF2-40B4-BE49-F238E27FC236}">
                <a16:creationId xmlns:a16="http://schemas.microsoft.com/office/drawing/2014/main" id="{486C1A4B-77FC-44A7-B565-78057DF07078}"/>
              </a:ext>
            </a:extLst>
          </p:cNvPr>
          <p:cNvSpPr/>
          <p:nvPr/>
        </p:nvSpPr>
        <p:spPr>
          <a:xfrm>
            <a:off x="7849269" y="4850617"/>
            <a:ext cx="219631" cy="235326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500"/>
              </a:spcAft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7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275" y="85506"/>
            <a:ext cx="10841253" cy="400049"/>
          </a:xfrm>
        </p:spPr>
        <p:txBody>
          <a:bodyPr/>
          <a:lstStyle/>
          <a:p>
            <a:r>
              <a:rPr lang="ko-KR" altLang="en-US" dirty="0"/>
              <a:t>개발 환경 구축 </a:t>
            </a:r>
            <a:r>
              <a:rPr lang="en-US" altLang="ko-KR" dirty="0"/>
              <a:t>– </a:t>
            </a:r>
            <a:r>
              <a:rPr lang="ko-KR" altLang="en-US" dirty="0" err="1"/>
              <a:t>코랩</a:t>
            </a:r>
            <a:r>
              <a:rPr lang="en-US" altLang="ko-KR" dirty="0"/>
              <a:t>(</a:t>
            </a:r>
            <a:r>
              <a:rPr lang="en-US" altLang="ko-KR" dirty="0" err="1"/>
              <a:t>Colab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7243" y="578557"/>
            <a:ext cx="10977673" cy="1745463"/>
          </a:xfrm>
        </p:spPr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 err="1"/>
              <a:t>파이썬</a:t>
            </a:r>
            <a:r>
              <a:rPr lang="en-US" altLang="ko-KR" dirty="0"/>
              <a:t>(Python)</a:t>
            </a:r>
            <a:r>
              <a:rPr lang="ko-KR" altLang="en-US" dirty="0"/>
              <a:t>을 배우기 위해 준비해야할 것들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개발환경 구축</a:t>
            </a:r>
            <a:endParaRPr lang="en-US" altLang="ko-KR" dirty="0"/>
          </a:p>
          <a:p>
            <a:pPr lvl="2"/>
            <a:r>
              <a:rPr lang="en-US" altLang="ko-KR" dirty="0"/>
              <a:t>(3) </a:t>
            </a:r>
            <a:r>
              <a:rPr lang="ko-KR" altLang="en-US" dirty="0"/>
              <a:t>구글 </a:t>
            </a:r>
            <a:r>
              <a:rPr lang="ko-KR" altLang="en-US" dirty="0" err="1"/>
              <a:t>코랩</a:t>
            </a:r>
            <a:endParaRPr lang="en-US" altLang="ko-KR" dirty="0"/>
          </a:p>
          <a:p>
            <a:pPr lvl="3"/>
            <a:r>
              <a:rPr lang="ko-KR" altLang="en-US" dirty="0"/>
              <a:t>단계 </a:t>
            </a:r>
            <a:r>
              <a:rPr lang="en-US" altLang="ko-KR" dirty="0"/>
              <a:t>1. </a:t>
            </a:r>
            <a:r>
              <a:rPr lang="ko-KR" altLang="en-US" dirty="0"/>
              <a:t>구글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https://www.google.com/</a:t>
            </a:r>
            <a:r>
              <a:rPr lang="en-US" altLang="ko-KR" dirty="0"/>
              <a:t>)</a:t>
            </a:r>
            <a:r>
              <a:rPr lang="ko-KR" altLang="en-US" dirty="0"/>
              <a:t>에 가입</a:t>
            </a:r>
            <a:endParaRPr lang="en-US" altLang="ko-KR" dirty="0"/>
          </a:p>
          <a:p>
            <a:pPr lvl="3"/>
            <a:r>
              <a:rPr lang="ko-KR" altLang="en-US" dirty="0"/>
              <a:t>단계 </a:t>
            </a:r>
            <a:r>
              <a:rPr lang="en-US" altLang="ko-KR" dirty="0"/>
              <a:t>2. </a:t>
            </a:r>
            <a:r>
              <a:rPr lang="ko-KR" altLang="en-US" dirty="0">
                <a:hlinkClick r:id="rId4"/>
              </a:rPr>
              <a:t>구글 드라이브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lvl="3"/>
            <a:r>
              <a:rPr lang="ko-KR" altLang="en-US" dirty="0"/>
              <a:t>단계 </a:t>
            </a:r>
            <a:r>
              <a:rPr lang="en-US" altLang="ko-KR" dirty="0"/>
              <a:t>3. </a:t>
            </a:r>
            <a:r>
              <a:rPr lang="ko-KR" altLang="en-US" dirty="0"/>
              <a:t>신규</a:t>
            </a:r>
            <a:r>
              <a:rPr lang="en-US" altLang="ko-KR" dirty="0"/>
              <a:t>/</a:t>
            </a:r>
            <a:r>
              <a:rPr lang="ko-KR" altLang="en-US" dirty="0" err="1"/>
              <a:t>더보기</a:t>
            </a:r>
            <a:r>
              <a:rPr lang="en-US" altLang="ko-KR" dirty="0"/>
              <a:t>/Google </a:t>
            </a:r>
            <a:r>
              <a:rPr lang="en-US" altLang="ko-KR" dirty="0" err="1"/>
              <a:t>Colaboratory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en-US" altLang="ko-KR" dirty="0"/>
              <a:t>“Google </a:t>
            </a:r>
            <a:r>
              <a:rPr lang="en-US" altLang="ko-KR" dirty="0" err="1"/>
              <a:t>Colaboratory</a:t>
            </a:r>
            <a:r>
              <a:rPr lang="en-US" altLang="ko-KR" dirty="0"/>
              <a:t>” </a:t>
            </a:r>
            <a:r>
              <a:rPr lang="ko-KR" altLang="en-US" dirty="0"/>
              <a:t>메뉴가 보이지 않을 경우</a:t>
            </a:r>
            <a:endParaRPr lang="en-US" altLang="ko-KR" dirty="0"/>
          </a:p>
          <a:p>
            <a:pPr lvl="5"/>
            <a:r>
              <a:rPr lang="ko-KR" altLang="en-US" dirty="0"/>
              <a:t>연결할 앱 </a:t>
            </a: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colab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검색 후 설치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9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364" y="858656"/>
            <a:ext cx="4429286" cy="23622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7955" y="3376169"/>
            <a:ext cx="4354617" cy="23083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339" y="2339944"/>
            <a:ext cx="1227084" cy="30245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4870" y="2773460"/>
            <a:ext cx="1866551" cy="17858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2332" y="3784279"/>
            <a:ext cx="1826223" cy="1492088"/>
          </a:xfrm>
          <a:prstGeom prst="rect">
            <a:avLst/>
          </a:prstGeom>
        </p:spPr>
      </p:pic>
      <p:sp>
        <p:nvSpPr>
          <p:cNvPr id="13" name="번개 12"/>
          <p:cNvSpPr/>
          <p:nvPr/>
        </p:nvSpPr>
        <p:spPr>
          <a:xfrm>
            <a:off x="1168277" y="2676229"/>
            <a:ext cx="204123" cy="194463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39" dirty="0">
              <a:solidFill>
                <a:schemeClr val="tx1"/>
              </a:solidFill>
            </a:endParaRPr>
          </a:p>
        </p:txBody>
      </p:sp>
      <p:sp>
        <p:nvSpPr>
          <p:cNvPr id="14" name="번개 13"/>
          <p:cNvSpPr/>
          <p:nvPr/>
        </p:nvSpPr>
        <p:spPr>
          <a:xfrm>
            <a:off x="2154870" y="4192660"/>
            <a:ext cx="204123" cy="194463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39" dirty="0">
              <a:solidFill>
                <a:schemeClr val="tx1"/>
              </a:solidFill>
            </a:endParaRPr>
          </a:p>
        </p:txBody>
      </p:sp>
      <p:sp>
        <p:nvSpPr>
          <p:cNvPr id="15" name="번개 14"/>
          <p:cNvSpPr/>
          <p:nvPr/>
        </p:nvSpPr>
        <p:spPr>
          <a:xfrm>
            <a:off x="3855892" y="4522042"/>
            <a:ext cx="204123" cy="194463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39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17942" y="2591187"/>
            <a:ext cx="170083" cy="170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39" dirty="0">
                <a:solidFill>
                  <a:schemeClr val="tx1"/>
                </a:solidFill>
              </a:rPr>
              <a:t>1</a:t>
            </a:r>
            <a:endParaRPr lang="ko-KR" altLang="en-US" sz="1039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84787" y="4123958"/>
            <a:ext cx="170083" cy="170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39" dirty="0">
                <a:solidFill>
                  <a:schemeClr val="tx1"/>
                </a:solidFill>
              </a:rPr>
              <a:t>2</a:t>
            </a:r>
            <a:endParaRPr lang="ko-KR" altLang="en-US" sz="1039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719810" y="4566903"/>
            <a:ext cx="170083" cy="170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39" dirty="0">
                <a:solidFill>
                  <a:schemeClr val="tx1"/>
                </a:solidFill>
              </a:rPr>
              <a:t>3</a:t>
            </a:r>
            <a:endParaRPr lang="ko-KR" altLang="en-US" sz="103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46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4f7c8514ecab08232b64392df256eeeb4d7bf6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YCU 표준 폰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solidFill>
            <a:srgbClr val="FF0000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7840</TotalTime>
  <Words>5346</Words>
  <Application>Microsoft Office PowerPoint</Application>
  <PresentationFormat>사용자 지정</PresentationFormat>
  <Paragraphs>1050</Paragraphs>
  <Slides>59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굴림</vt:lpstr>
      <vt:lpstr>돋움</vt:lpstr>
      <vt:lpstr>맑은 고딕</vt:lpstr>
      <vt:lpstr>맑은고딕</vt:lpstr>
      <vt:lpstr>Arial</vt:lpstr>
      <vt:lpstr>Courier New</vt:lpstr>
      <vt:lpstr>Wingdings</vt:lpstr>
      <vt:lpstr>Wingdings 3</vt:lpstr>
      <vt:lpstr>1_Office 테마</vt:lpstr>
      <vt:lpstr>모두의 데이터 분석</vt:lpstr>
      <vt:lpstr>김성필 박사 프로필</vt:lpstr>
      <vt:lpstr>교재</vt:lpstr>
      <vt:lpstr>목차</vt:lpstr>
      <vt:lpstr>개발 환경 구축</vt:lpstr>
      <vt:lpstr>개발 환경 구축</vt:lpstr>
      <vt:lpstr>개발 환경 구축</vt:lpstr>
      <vt:lpstr>개발 환경 구축</vt:lpstr>
      <vt:lpstr>개발 환경 구축 – 코랩(Colab)</vt:lpstr>
      <vt:lpstr>개발 환경 구축 – 코랩(Colab)</vt:lpstr>
      <vt:lpstr>개발 환경 구축 – 코랩(Colab)</vt:lpstr>
      <vt:lpstr>개발 환경 구축 – 코랩(Colab)</vt:lpstr>
      <vt:lpstr>개발 환경 구축 – 코랩(Colab)</vt:lpstr>
      <vt:lpstr>개발 환경 구축 – 코랩(Colab)</vt:lpstr>
      <vt:lpstr>개발 환경 구축 – 코랩(Colab)</vt:lpstr>
      <vt:lpstr>첫째 마당 – 기온 공공데이터</vt:lpstr>
      <vt:lpstr>첫째 마당 – 기온 공공데이터</vt:lpstr>
      <vt:lpstr>첫째 마당 – 기온 공공데이터</vt:lpstr>
      <vt:lpstr>첫째 마당 – 기온 공공데이터</vt:lpstr>
      <vt:lpstr>첫째 마당 – 기온 공공데이터</vt:lpstr>
      <vt:lpstr>첫째 마당 – 기온 공공데이터</vt:lpstr>
      <vt:lpstr>첫째 마당 – 기온 공공데이터</vt:lpstr>
      <vt:lpstr>Quiz</vt:lpstr>
      <vt:lpstr>첫째 마당 – 기온 공공데이터</vt:lpstr>
      <vt:lpstr>첫째 마당 – 기온 공공데이터</vt:lpstr>
      <vt:lpstr>첫째 마당 – 기온 공공데이터</vt:lpstr>
      <vt:lpstr>Quiz 첫째 마당 – 기온 공공데이터</vt:lpstr>
      <vt:lpstr>둘째 마당 – 데이터 시각화 기초</vt:lpstr>
      <vt:lpstr>둘째 마당 – 데이터 시각화 기초</vt:lpstr>
      <vt:lpstr>둘째 마당 – 데이터 시각화 기초</vt:lpstr>
      <vt:lpstr>둘째 마당 – 데이터 시각화 기초</vt:lpstr>
      <vt:lpstr>둘째 마당 – 데이터 시각화 기초</vt:lpstr>
      <vt:lpstr>둘째 마당 – 데이터 시각화 기초</vt:lpstr>
      <vt:lpstr>둘째 마당 – 데이터 시각화 기초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  <vt:lpstr>넷째 마당 – 대중교통 데이트 프로젝트</vt:lpstr>
    </vt:vector>
  </TitlesOfParts>
  <Company>JEMM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webdesign</dc:creator>
  <cp:lastModifiedBy>성필 김</cp:lastModifiedBy>
  <cp:revision>5380</cp:revision>
  <dcterms:created xsi:type="dcterms:W3CDTF">2006-05-09T06:23:44Z</dcterms:created>
  <dcterms:modified xsi:type="dcterms:W3CDTF">2024-01-24T11:28:03Z</dcterms:modified>
</cp:coreProperties>
</file>