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92"/>
  </p:notesMasterIdLst>
  <p:handoutMasterIdLst>
    <p:handoutMasterId r:id="rId93"/>
  </p:handoutMasterIdLst>
  <p:sldIdLst>
    <p:sldId id="786" r:id="rId2"/>
    <p:sldId id="744" r:id="rId3"/>
    <p:sldId id="950" r:id="rId4"/>
    <p:sldId id="869" r:id="rId5"/>
    <p:sldId id="870" r:id="rId6"/>
    <p:sldId id="953" r:id="rId7"/>
    <p:sldId id="954" r:id="rId8"/>
    <p:sldId id="871" r:id="rId9"/>
    <p:sldId id="872" r:id="rId10"/>
    <p:sldId id="955" r:id="rId11"/>
    <p:sldId id="952" r:id="rId12"/>
    <p:sldId id="956" r:id="rId13"/>
    <p:sldId id="957" r:id="rId14"/>
    <p:sldId id="958" r:id="rId15"/>
    <p:sldId id="959" r:id="rId16"/>
    <p:sldId id="960" r:id="rId17"/>
    <p:sldId id="961" r:id="rId18"/>
    <p:sldId id="962" r:id="rId19"/>
    <p:sldId id="873" r:id="rId20"/>
    <p:sldId id="963" r:id="rId21"/>
    <p:sldId id="964" r:id="rId22"/>
    <p:sldId id="965" r:id="rId23"/>
    <p:sldId id="966" r:id="rId24"/>
    <p:sldId id="967" r:id="rId25"/>
    <p:sldId id="968" r:id="rId26"/>
    <p:sldId id="969" r:id="rId27"/>
    <p:sldId id="970" r:id="rId28"/>
    <p:sldId id="971" r:id="rId29"/>
    <p:sldId id="972" r:id="rId30"/>
    <p:sldId id="973" r:id="rId31"/>
    <p:sldId id="974" r:id="rId32"/>
    <p:sldId id="975" r:id="rId33"/>
    <p:sldId id="976" r:id="rId34"/>
    <p:sldId id="977" r:id="rId35"/>
    <p:sldId id="978" r:id="rId36"/>
    <p:sldId id="979" r:id="rId37"/>
    <p:sldId id="980" r:id="rId38"/>
    <p:sldId id="981" r:id="rId39"/>
    <p:sldId id="874" r:id="rId40"/>
    <p:sldId id="875" r:id="rId41"/>
    <p:sldId id="982" r:id="rId42"/>
    <p:sldId id="983" r:id="rId43"/>
    <p:sldId id="984" r:id="rId44"/>
    <p:sldId id="985" r:id="rId45"/>
    <p:sldId id="986" r:id="rId46"/>
    <p:sldId id="987" r:id="rId47"/>
    <p:sldId id="988" r:id="rId48"/>
    <p:sldId id="989" r:id="rId49"/>
    <p:sldId id="990" r:id="rId50"/>
    <p:sldId id="991" r:id="rId51"/>
    <p:sldId id="992" r:id="rId52"/>
    <p:sldId id="995" r:id="rId53"/>
    <p:sldId id="993" r:id="rId54"/>
    <p:sldId id="994" r:id="rId55"/>
    <p:sldId id="996" r:id="rId56"/>
    <p:sldId id="997" r:id="rId57"/>
    <p:sldId id="998" r:id="rId58"/>
    <p:sldId id="999" r:id="rId59"/>
    <p:sldId id="1000" r:id="rId60"/>
    <p:sldId id="1001" r:id="rId61"/>
    <p:sldId id="1002" r:id="rId62"/>
    <p:sldId id="1003" r:id="rId63"/>
    <p:sldId id="1004" r:id="rId64"/>
    <p:sldId id="1005" r:id="rId65"/>
    <p:sldId id="1006" r:id="rId66"/>
    <p:sldId id="1007" r:id="rId67"/>
    <p:sldId id="1008" r:id="rId68"/>
    <p:sldId id="1009" r:id="rId69"/>
    <p:sldId id="1010" r:id="rId70"/>
    <p:sldId id="1011" r:id="rId71"/>
    <p:sldId id="1012" r:id="rId72"/>
    <p:sldId id="1013" r:id="rId73"/>
    <p:sldId id="1014" r:id="rId74"/>
    <p:sldId id="1022" r:id="rId75"/>
    <p:sldId id="1015" r:id="rId76"/>
    <p:sldId id="1016" r:id="rId77"/>
    <p:sldId id="1017" r:id="rId78"/>
    <p:sldId id="1018" r:id="rId79"/>
    <p:sldId id="1019" r:id="rId80"/>
    <p:sldId id="1020" r:id="rId81"/>
    <p:sldId id="1021" r:id="rId82"/>
    <p:sldId id="1023" r:id="rId83"/>
    <p:sldId id="1024" r:id="rId84"/>
    <p:sldId id="1025" r:id="rId85"/>
    <p:sldId id="1026" r:id="rId86"/>
    <p:sldId id="1027" r:id="rId87"/>
    <p:sldId id="1028" r:id="rId88"/>
    <p:sldId id="1029" r:id="rId89"/>
    <p:sldId id="1030" r:id="rId90"/>
    <p:sldId id="1031" r:id="rId91"/>
  </p:sldIdLst>
  <p:sldSz cx="11522075" cy="6480175"/>
  <p:notesSz cx="6797675" cy="9874250"/>
  <p:custDataLst>
    <p:tags r:id="rId94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05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11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16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272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2327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199383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6438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orient="horz" pos="3720" userDrawn="1">
          <p15:clr>
            <a:srgbClr val="A4A3A4"/>
          </p15:clr>
        </p15:guide>
        <p15:guide id="3" orient="horz" pos="690" userDrawn="1">
          <p15:clr>
            <a:srgbClr val="A4A3A4"/>
          </p15:clr>
        </p15:guide>
        <p15:guide id="4" pos="485">
          <p15:clr>
            <a:srgbClr val="A4A3A4"/>
          </p15:clr>
        </p15:guide>
        <p15:guide id="5" pos="7058">
          <p15:clr>
            <a:srgbClr val="A4A3A4"/>
          </p15:clr>
        </p15:guide>
        <p15:guide id="7" pos="282" userDrawn="1">
          <p15:clr>
            <a:srgbClr val="A4A3A4"/>
          </p15:clr>
        </p15:guide>
        <p15:guide id="8" pos="6940" userDrawn="1">
          <p15:clr>
            <a:srgbClr val="A4A3A4"/>
          </p15:clr>
        </p15:guide>
        <p15:guide id="9" pos="635" userDrawn="1">
          <p15:clr>
            <a:srgbClr val="A4A3A4"/>
          </p15:clr>
        </p15:guide>
        <p15:guide id="10" pos="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EAA"/>
    <a:srgbClr val="00529C"/>
    <a:srgbClr val="F4D170"/>
    <a:srgbClr val="80ABE0"/>
    <a:srgbClr val="F2CA58"/>
    <a:srgbClr val="399AB5"/>
    <a:srgbClr val="5D829E"/>
    <a:srgbClr val="EFF3F6"/>
    <a:srgbClr val="EFF3FF"/>
    <a:srgbClr val="E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2964" autoAdjust="0"/>
  </p:normalViewPr>
  <p:slideViewPr>
    <p:cSldViewPr>
      <p:cViewPr varScale="1">
        <p:scale>
          <a:sx n="112" d="100"/>
          <a:sy n="112" d="100"/>
        </p:scale>
        <p:origin x="426" y="108"/>
      </p:cViewPr>
      <p:guideLst>
        <p:guide orient="horz" pos="414"/>
        <p:guide orient="horz" pos="3720"/>
        <p:guide orient="horz" pos="690"/>
        <p:guide pos="485"/>
        <p:guide pos="7058"/>
        <p:guide pos="282"/>
        <p:guide pos="6940"/>
        <p:guide pos="635"/>
        <p:guide pos="74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-5160" y="-102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7.xml"/><Relationship Id="rId21" Type="http://schemas.openxmlformats.org/officeDocument/2006/relationships/slide" Target="slides/slide22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63" Type="http://schemas.openxmlformats.org/officeDocument/2006/relationships/slide" Target="slides/slide64.xml"/><Relationship Id="rId68" Type="http://schemas.openxmlformats.org/officeDocument/2006/relationships/slide" Target="slides/slide69.xml"/><Relationship Id="rId84" Type="http://schemas.openxmlformats.org/officeDocument/2006/relationships/slide" Target="slides/slide85.xml"/><Relationship Id="rId89" Type="http://schemas.openxmlformats.org/officeDocument/2006/relationships/slide" Target="slides/slide90.xml"/><Relationship Id="rId16" Type="http://schemas.openxmlformats.org/officeDocument/2006/relationships/slide" Target="slides/slide17.xml"/><Relationship Id="rId11" Type="http://schemas.openxmlformats.org/officeDocument/2006/relationships/slide" Target="slides/slide12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53" Type="http://schemas.openxmlformats.org/officeDocument/2006/relationships/slide" Target="slides/slide54.xml"/><Relationship Id="rId58" Type="http://schemas.openxmlformats.org/officeDocument/2006/relationships/slide" Target="slides/slide59.xml"/><Relationship Id="rId74" Type="http://schemas.openxmlformats.org/officeDocument/2006/relationships/slide" Target="slides/slide75.xml"/><Relationship Id="rId79" Type="http://schemas.openxmlformats.org/officeDocument/2006/relationships/slide" Target="slides/slide80.xml"/><Relationship Id="rId5" Type="http://schemas.openxmlformats.org/officeDocument/2006/relationships/slide" Target="slides/slide6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56" Type="http://schemas.openxmlformats.org/officeDocument/2006/relationships/slide" Target="slides/slide57.xml"/><Relationship Id="rId64" Type="http://schemas.openxmlformats.org/officeDocument/2006/relationships/slide" Target="slides/slide65.xml"/><Relationship Id="rId69" Type="http://schemas.openxmlformats.org/officeDocument/2006/relationships/slide" Target="slides/slide70.xml"/><Relationship Id="rId77" Type="http://schemas.openxmlformats.org/officeDocument/2006/relationships/slide" Target="slides/slide78.xml"/><Relationship Id="rId8" Type="http://schemas.openxmlformats.org/officeDocument/2006/relationships/slide" Target="slides/slide9.xml"/><Relationship Id="rId51" Type="http://schemas.openxmlformats.org/officeDocument/2006/relationships/slide" Target="slides/slide52.xml"/><Relationship Id="rId72" Type="http://schemas.openxmlformats.org/officeDocument/2006/relationships/slide" Target="slides/slide73.xml"/><Relationship Id="rId80" Type="http://schemas.openxmlformats.org/officeDocument/2006/relationships/slide" Target="slides/slide81.xml"/><Relationship Id="rId85" Type="http://schemas.openxmlformats.org/officeDocument/2006/relationships/slide" Target="slides/slide86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59" Type="http://schemas.openxmlformats.org/officeDocument/2006/relationships/slide" Target="slides/slide60.xml"/><Relationship Id="rId67" Type="http://schemas.openxmlformats.org/officeDocument/2006/relationships/slide" Target="slides/slide68.xml"/><Relationship Id="rId20" Type="http://schemas.openxmlformats.org/officeDocument/2006/relationships/slide" Target="slides/slide21.xml"/><Relationship Id="rId41" Type="http://schemas.openxmlformats.org/officeDocument/2006/relationships/slide" Target="slides/slide42.xml"/><Relationship Id="rId54" Type="http://schemas.openxmlformats.org/officeDocument/2006/relationships/slide" Target="slides/slide55.xml"/><Relationship Id="rId62" Type="http://schemas.openxmlformats.org/officeDocument/2006/relationships/slide" Target="slides/slide63.xml"/><Relationship Id="rId70" Type="http://schemas.openxmlformats.org/officeDocument/2006/relationships/slide" Target="slides/slide71.xml"/><Relationship Id="rId75" Type="http://schemas.openxmlformats.org/officeDocument/2006/relationships/slide" Target="slides/slide76.xml"/><Relationship Id="rId83" Type="http://schemas.openxmlformats.org/officeDocument/2006/relationships/slide" Target="slides/slide84.xml"/><Relationship Id="rId88" Type="http://schemas.openxmlformats.org/officeDocument/2006/relationships/slide" Target="slides/slide89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57" Type="http://schemas.openxmlformats.org/officeDocument/2006/relationships/slide" Target="slides/slide58.xml"/><Relationship Id="rId10" Type="http://schemas.openxmlformats.org/officeDocument/2006/relationships/slide" Target="slides/slide11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60" Type="http://schemas.openxmlformats.org/officeDocument/2006/relationships/slide" Target="slides/slide61.xml"/><Relationship Id="rId65" Type="http://schemas.openxmlformats.org/officeDocument/2006/relationships/slide" Target="slides/slide66.xml"/><Relationship Id="rId73" Type="http://schemas.openxmlformats.org/officeDocument/2006/relationships/slide" Target="slides/slide74.xml"/><Relationship Id="rId78" Type="http://schemas.openxmlformats.org/officeDocument/2006/relationships/slide" Target="slides/slide79.xml"/><Relationship Id="rId81" Type="http://schemas.openxmlformats.org/officeDocument/2006/relationships/slide" Target="slides/slide82.xml"/><Relationship Id="rId86" Type="http://schemas.openxmlformats.org/officeDocument/2006/relationships/slide" Target="slides/slide87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9" Type="http://schemas.openxmlformats.org/officeDocument/2006/relationships/slide" Target="slides/slide40.xml"/><Relationship Id="rId34" Type="http://schemas.openxmlformats.org/officeDocument/2006/relationships/slide" Target="slides/slide35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76" Type="http://schemas.openxmlformats.org/officeDocument/2006/relationships/slide" Target="slides/slide77.xml"/><Relationship Id="rId7" Type="http://schemas.openxmlformats.org/officeDocument/2006/relationships/slide" Target="slides/slide8.xml"/><Relationship Id="rId71" Type="http://schemas.openxmlformats.org/officeDocument/2006/relationships/slide" Target="slides/slide72.xml"/><Relationship Id="rId2" Type="http://schemas.openxmlformats.org/officeDocument/2006/relationships/slide" Target="slides/slide3.xml"/><Relationship Id="rId29" Type="http://schemas.openxmlformats.org/officeDocument/2006/relationships/slide" Target="slides/slide30.xml"/><Relationship Id="rId24" Type="http://schemas.openxmlformats.org/officeDocument/2006/relationships/slide" Target="slides/slide25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66" Type="http://schemas.openxmlformats.org/officeDocument/2006/relationships/slide" Target="slides/slide67.xml"/><Relationship Id="rId87" Type="http://schemas.openxmlformats.org/officeDocument/2006/relationships/slide" Target="slides/slide88.xml"/><Relationship Id="rId61" Type="http://schemas.openxmlformats.org/officeDocument/2006/relationships/slide" Target="slides/slide62.xml"/><Relationship Id="rId82" Type="http://schemas.openxmlformats.org/officeDocument/2006/relationships/slide" Target="slides/slide83.xml"/><Relationship Id="rId19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FF4D35C-A5FB-48C7-8B8B-150FDEF29C3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24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8495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1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05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11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16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21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5272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7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83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38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170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 [본문] (장) - 절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74573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/>
            </a:lvl1pPr>
            <a:lvl2pPr>
              <a:lnSpc>
                <a:spcPct val="100000"/>
              </a:lnSpc>
              <a:buClr>
                <a:srgbClr val="506EA5"/>
              </a:buClr>
              <a:defRPr/>
            </a:lvl2pPr>
            <a:lvl3pPr>
              <a:lnSpc>
                <a:spcPct val="100000"/>
              </a:lnSpc>
              <a:buClr>
                <a:srgbClr val="506EA5"/>
              </a:buClr>
              <a:defRPr/>
            </a:lvl3pPr>
            <a:lvl4pPr>
              <a:lnSpc>
                <a:spcPct val="100000"/>
              </a:lnSpc>
              <a:buClr>
                <a:srgbClr val="506EA5"/>
              </a:buClr>
              <a:defRPr/>
            </a:lvl4pPr>
            <a:lvl5pPr>
              <a:lnSpc>
                <a:spcPct val="100000"/>
              </a:lnSpc>
              <a:buClr>
                <a:srgbClr val="506EA5"/>
              </a:buClr>
              <a:defRPr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338400" y="560216"/>
            <a:ext cx="10568527" cy="442429"/>
          </a:xfrm>
          <a:prstGeom prst="rect">
            <a:avLst/>
          </a:prstGeo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>
              <a:lnSpc>
                <a:spcPct val="100000"/>
              </a:lnSpc>
              <a:buFontTx/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50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 [본문] 장 - (절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0"/>
          <p:cNvSpPr>
            <a:spLocks noGrp="1"/>
          </p:cNvSpPr>
          <p:nvPr>
            <p:ph sz="quarter" idx="10" hasCustomPrompt="1"/>
          </p:nvPr>
        </p:nvSpPr>
        <p:spPr>
          <a:xfrm>
            <a:off x="181421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847942"/>
          </a:xfr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38400" y="561146"/>
            <a:ext cx="10568526" cy="442429"/>
          </a:xfr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 marL="0" marR="0" indent="0" defTabSz="91380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. [본문] (장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266400" y="578149"/>
            <a:ext cx="10704880" cy="2733946"/>
          </a:xfrm>
          <a:prstGeom prst="rect">
            <a:avLst/>
          </a:prstGeom>
        </p:spPr>
        <p:txBody>
          <a:bodyPr/>
          <a:lstStyle>
            <a:lvl1pPr>
              <a:buClr>
                <a:srgbClr val="506EA5"/>
              </a:buClr>
              <a:defRPr sz="1600"/>
            </a:lvl1pPr>
            <a:lvl2pPr>
              <a:buClr>
                <a:srgbClr val="506EA5"/>
              </a:buClr>
              <a:defRPr sz="1400"/>
            </a:lvl2pPr>
            <a:lvl3pPr>
              <a:buClr>
                <a:srgbClr val="506EA5"/>
              </a:buClr>
              <a:defRPr sz="1200"/>
            </a:lvl3pPr>
            <a:lvl4pPr>
              <a:buClr>
                <a:srgbClr val="506EA5"/>
              </a:buClr>
              <a:defRPr sz="1100"/>
            </a:lvl4pPr>
            <a:lvl5pPr>
              <a:buClr>
                <a:srgbClr val="506EA5"/>
              </a:buClr>
              <a:defRPr sz="1000"/>
            </a:lvl5pPr>
            <a:lvl6pPr marL="1440000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900" b="1">
                <a:solidFill>
                  <a:schemeClr val="bg1">
                    <a:lumMod val="50000"/>
                  </a:schemeClr>
                </a:solidFill>
                <a:latin typeface="맑은고딕"/>
              </a:defRPr>
            </a:lvl6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다섯째</a:t>
            </a:r>
            <a:endParaRPr lang="en-US" altLang="ko-KR" dirty="0"/>
          </a:p>
          <a:p>
            <a:pPr lvl="5"/>
            <a:r>
              <a:rPr lang="ko-KR" altLang="en-US" dirty="0"/>
              <a:t>여섯째</a:t>
            </a:r>
            <a:endParaRPr lang="en-US" altLang="ko-KR" dirty="0"/>
          </a:p>
          <a:p>
            <a:pPr lvl="4"/>
            <a:r>
              <a:rPr lang="en-US" altLang="ko-KR" dirty="0" err="1"/>
              <a:t>dkdkdk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. [빈화면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1522075" cy="64801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20902" y="96032"/>
            <a:ext cx="11272924" cy="629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9A9A-E38C-4CEE-A0DA-86EB830AA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260" y="2351899"/>
            <a:ext cx="8641556" cy="96469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48FE3-66D1-48B2-8166-490BF852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7FEAC6-AB39-463E-93D5-E1E088C11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69" y="5372038"/>
            <a:ext cx="2629537" cy="621268"/>
          </a:xfrm>
          <a:prstGeom prst="rect">
            <a:avLst/>
          </a:prstGeom>
        </p:spPr>
      </p:pic>
      <p:sp>
        <p:nvSpPr>
          <p:cNvPr id="9" name="1/2 액자 8">
            <a:extLst>
              <a:ext uri="{FF2B5EF4-FFF2-40B4-BE49-F238E27FC236}">
                <a16:creationId xmlns:a16="http://schemas.microsoft.com/office/drawing/2014/main" id="{EC4D9EEF-6729-4ABB-BD7F-83498D0DE502}"/>
              </a:ext>
            </a:extLst>
          </p:cNvPr>
          <p:cNvSpPr/>
          <p:nvPr userDrawn="1"/>
        </p:nvSpPr>
        <p:spPr>
          <a:xfrm>
            <a:off x="0" y="1"/>
            <a:ext cx="792143" cy="85616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E4F06146-FA1B-461E-8999-EC0C0EAEB226}"/>
              </a:ext>
            </a:extLst>
          </p:cNvPr>
          <p:cNvSpPr/>
          <p:nvPr userDrawn="1"/>
        </p:nvSpPr>
        <p:spPr>
          <a:xfrm rot="5400000">
            <a:off x="10697915" y="-32139"/>
            <a:ext cx="792021" cy="85629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0"/>
          <p:cNvSpPr>
            <a:spLocks noGrp="1"/>
          </p:cNvSpPr>
          <p:nvPr>
            <p:ph type="title"/>
          </p:nvPr>
        </p:nvSpPr>
        <p:spPr>
          <a:xfrm>
            <a:off x="181418" y="85023"/>
            <a:ext cx="11025039" cy="430827"/>
          </a:xfrm>
          <a:prstGeom prst="rect">
            <a:avLst/>
          </a:prstGeom>
          <a:noFill/>
        </p:spPr>
        <p:txBody>
          <a:bodyPr vert="horz" wrap="square" lIns="91380" tIns="45690" rIns="91380" bIns="45690" rtlCol="0" anchor="t" anchorCtr="0">
            <a:spAutoFit/>
          </a:bodyPr>
          <a:lstStyle/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700"/>
              </a:spcBef>
              <a:def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76004" y="1511691"/>
            <a:ext cx="10370068" cy="427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03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3" r:id="rId4"/>
    <p:sldLayoutId id="2147483874" r:id="rId5"/>
  </p:sldLayoutIdLst>
  <p:hf hdr="0" ftr="0" dt="0"/>
  <p:txStyles>
    <p:titleStyle>
      <a:lvl1pPr algn="l" defTabSz="913755" rtl="0" eaLnBrk="1" latinLnBrk="0" hangingPunct="1">
        <a:lnSpc>
          <a:spcPct val="100000"/>
        </a:lnSpc>
        <a:spcBef>
          <a:spcPct val="0"/>
        </a:spcBef>
        <a:buNone/>
        <a:defRPr kumimoji="1" lang="ko-KR" altLang="en-US" sz="2000" b="1" i="0" u="none" strike="noStrike" kern="1200" cap="none" spc="0" normalizeH="0" baseline="0" noProof="0" dirty="0">
          <a:ln>
            <a:noFill/>
          </a:ln>
          <a:solidFill>
            <a:srgbClr val="36918B"/>
          </a:solidFill>
          <a:effectLst/>
          <a:uLnTx/>
          <a:uFillTx/>
          <a:latin typeface="맑은 고딕" pitchFamily="50" charset="-127"/>
          <a:ea typeface="맑은 고딕" pitchFamily="50" charset="-127"/>
          <a:cs typeface="+mn-cs"/>
        </a:defRPr>
      </a:lvl1pPr>
    </p:titleStyle>
    <p:bodyStyle>
      <a:lvl1pPr marL="324000" indent="-324000" algn="l" defTabSz="913755" rtl="0" eaLnBrk="1" latinLnBrk="0" hangingPunct="1">
        <a:lnSpc>
          <a:spcPct val="100000"/>
        </a:lnSpc>
        <a:spcBef>
          <a:spcPts val="1400"/>
        </a:spcBef>
        <a:buClr>
          <a:srgbClr val="5ABEC3"/>
        </a:buClr>
        <a:buFont typeface="돋움" pitchFamily="50" charset="-127"/>
        <a:buChar char="▐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34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Wingdings 3" pitchFamily="18" charset="2"/>
        <a:buChar char="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704850" indent="-161925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•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900000" indent="-1980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돋움" pitchFamily="50" charset="-127"/>
        <a:buChar char="-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049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»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2835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72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60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480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6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55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19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78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3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doit_python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hyperlink" Target="https://bit.ly/doit_pyth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FE86-204B-42D7-A6A2-902432BA6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61" y="719808"/>
            <a:ext cx="10383098" cy="2232248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accent1">
                    <a:lumMod val="75000"/>
                  </a:schemeClr>
                </a:solidFill>
              </a:rPr>
              <a:t>Do it </a:t>
            </a:r>
            <a:r>
              <a:rPr lang="ko-KR" altLang="en-US" sz="4800" dirty="0">
                <a:solidFill>
                  <a:schemeClr val="accent1">
                    <a:lumMod val="75000"/>
                  </a:schemeClr>
                </a:solidFill>
              </a:rPr>
              <a:t>쉽게</a:t>
            </a:r>
            <a:r>
              <a:rPr lang="en-US" altLang="ko-KR" sz="4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4800" dirty="0">
                <a:solidFill>
                  <a:schemeClr val="accent1">
                    <a:lumMod val="75000"/>
                  </a:schemeClr>
                </a:solidFill>
              </a:rPr>
              <a:t>배우는</a:t>
            </a:r>
            <a:r>
              <a:rPr lang="en-US" altLang="ko-KR" sz="4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6000" dirty="0">
                <a:solidFill>
                  <a:schemeClr val="accent1">
                    <a:lumMod val="75000"/>
                  </a:schemeClr>
                </a:solidFill>
              </a:rPr>
              <a:t>파이썬</a:t>
            </a:r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6000" dirty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6000" dirty="0">
                <a:solidFill>
                  <a:schemeClr val="accent1">
                    <a:lumMod val="75000"/>
                  </a:schemeClr>
                </a:solidFill>
              </a:rPr>
              <a:t>분석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7E79A3-F9E9-4970-BF0B-355F88C83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921" y="4392215"/>
            <a:ext cx="8640233" cy="156454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김 성 필</a:t>
            </a:r>
          </a:p>
        </p:txBody>
      </p:sp>
    </p:spTree>
    <p:extLst>
      <p:ext uri="{BB962C8B-B14F-4D97-AF65-F5344CB8AC3E}">
        <p14:creationId xmlns:p14="http://schemas.microsoft.com/office/powerpoint/2010/main" val="412235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679213" cy="2733946"/>
          </a:xfrm>
        </p:spPr>
        <p:txBody>
          <a:bodyPr/>
          <a:lstStyle/>
          <a:p>
            <a:r>
              <a:rPr lang="ko-KR" altLang="en-US" dirty="0"/>
              <a:t>데이터프레임 이해하기 </a:t>
            </a:r>
            <a:r>
              <a:rPr lang="en-US" altLang="ko-KR" dirty="0"/>
              <a:t>– </a:t>
            </a:r>
            <a:r>
              <a:rPr lang="ko-KR" altLang="en-US" dirty="0"/>
              <a:t>데이터는 어떻게 생겼나</a:t>
            </a:r>
            <a:endParaRPr lang="en-US" altLang="ko-KR" dirty="0"/>
          </a:p>
          <a:p>
            <a:pPr lvl="1"/>
            <a:r>
              <a:rPr lang="ko-KR" altLang="en-US" dirty="0"/>
              <a:t>데이터가 크다 </a:t>
            </a:r>
            <a:r>
              <a:rPr lang="en-US" altLang="ko-KR" dirty="0"/>
              <a:t>= </a:t>
            </a:r>
            <a:r>
              <a:rPr lang="ko-KR" altLang="en-US" dirty="0"/>
              <a:t>행이 많다</a:t>
            </a:r>
            <a:r>
              <a:rPr lang="en-US" altLang="ko-KR" dirty="0"/>
              <a:t>? </a:t>
            </a:r>
            <a:r>
              <a:rPr lang="ko-KR" altLang="en-US" dirty="0"/>
              <a:t>또는 열이 많다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행이 많아도 데이터가 크다고 할 수 있으며 열이 많아도 데이터가 크다고 할 수 있음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데이터의 행</a:t>
            </a:r>
            <a:r>
              <a:rPr lang="en-US" altLang="ko-KR" dirty="0"/>
              <a:t>(</a:t>
            </a:r>
            <a:r>
              <a:rPr lang="ko-KR" altLang="en-US" dirty="0"/>
              <a:t>샘플</a:t>
            </a:r>
            <a:r>
              <a:rPr lang="en-US" altLang="ko-KR" dirty="0"/>
              <a:t>) </a:t>
            </a:r>
            <a:r>
              <a:rPr lang="ko-KR" altLang="en-US" dirty="0"/>
              <a:t>많은 것도 중요하지만 </a:t>
            </a:r>
            <a:r>
              <a:rPr lang="ko-KR" altLang="en-US" dirty="0">
                <a:solidFill>
                  <a:srgbClr val="00B050"/>
                </a:solidFill>
              </a:rPr>
              <a:t>열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속성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이 많은 것이 데이터 분석에 더 긍정적</a:t>
            </a:r>
            <a:r>
              <a:rPr lang="ko-KR" altLang="en-US" dirty="0"/>
              <a:t>일 수 있음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5"/>
            <a:r>
              <a:rPr lang="en-US" altLang="ko-KR" dirty="0"/>
              <a:t>‘</a:t>
            </a:r>
            <a:r>
              <a:rPr lang="ko-KR" altLang="en-US" dirty="0"/>
              <a:t>신용카드 결제 내역 </a:t>
            </a:r>
            <a:r>
              <a:rPr lang="en-US" altLang="ko-KR" dirty="0"/>
              <a:t>1,000</a:t>
            </a:r>
            <a:r>
              <a:rPr lang="ko-KR" altLang="en-US" dirty="0"/>
              <a:t>만 건을 분석한 결과</a:t>
            </a:r>
            <a:r>
              <a:rPr lang="en-US" altLang="ko-KR" dirty="0"/>
              <a:t>, </a:t>
            </a:r>
            <a:r>
              <a:rPr lang="ko-KR" altLang="en-US" dirty="0"/>
              <a:t>치킨을 가장 많이 사먹은 것으로 나타났다</a:t>
            </a:r>
            <a:r>
              <a:rPr lang="en-US" altLang="ko-KR" dirty="0"/>
              <a:t>‘, ‘</a:t>
            </a:r>
            <a:r>
              <a:rPr lang="ko-KR" altLang="en-US" dirty="0"/>
              <a:t>전국 </a:t>
            </a:r>
            <a:r>
              <a:rPr lang="en-US" altLang="ko-KR" dirty="0"/>
              <a:t>10</a:t>
            </a:r>
            <a:r>
              <a:rPr lang="ko-KR" altLang="en-US" dirty="0"/>
              <a:t>년치 교통사고 빅데이터를 분석한 결과</a:t>
            </a:r>
            <a:r>
              <a:rPr lang="en-US" altLang="ko-KR" dirty="0"/>
              <a:t>, </a:t>
            </a:r>
            <a:r>
              <a:rPr lang="ko-KR" altLang="en-US" dirty="0"/>
              <a:t>서울에서 교통사고가 가장 많이 발생한 것으로 나타났다</a:t>
            </a:r>
            <a:r>
              <a:rPr lang="en-US" altLang="ko-KR" dirty="0"/>
              <a:t>‘ </a:t>
            </a:r>
            <a:r>
              <a:rPr lang="ko-KR" altLang="en-US" dirty="0" err="1"/>
              <a:t>이런식의</a:t>
            </a:r>
            <a:r>
              <a:rPr lang="ko-KR" altLang="en-US" dirty="0"/>
              <a:t> 분석이 과연 큰 의미가 있을까요</a:t>
            </a:r>
            <a:r>
              <a:rPr lang="en-US" altLang="ko-KR" dirty="0"/>
              <a:t>? </a:t>
            </a:r>
            <a:r>
              <a:rPr lang="ko-KR" altLang="en-US" dirty="0"/>
              <a:t>다량의 데이터를 단순히 집계하는 식으로 분석하면 너무 당연한 결과를 보여주기 때문에 큰 의미가 없음</a:t>
            </a:r>
            <a:r>
              <a:rPr lang="en-US" altLang="ko-KR" dirty="0"/>
              <a:t>.</a:t>
            </a:r>
          </a:p>
          <a:p>
            <a:pPr lvl="5"/>
            <a:r>
              <a:rPr lang="ko-KR" altLang="en-US" dirty="0"/>
              <a:t>데이터 분석의 가치는 어떤 현상이 조건에 따라 달라진다는 사실을 발견했을 때 생겨남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‘</a:t>
            </a:r>
            <a:r>
              <a:rPr lang="ko-KR" altLang="en-US" dirty="0"/>
              <a:t>특정 날씨에 어떤 음식이 다 많이 팔린다</a:t>
            </a:r>
            <a:r>
              <a:rPr lang="en-US" altLang="ko-KR" dirty="0"/>
              <a:t>＇</a:t>
            </a:r>
            <a:r>
              <a:rPr lang="ko-KR" altLang="en-US" dirty="0"/>
              <a:t>는 분석 결과는 식재료가 남거나 모자라지 않도록 주문량을 적절하게 정하는데 활용할 수 있음</a:t>
            </a:r>
            <a:r>
              <a:rPr lang="en-US" altLang="ko-KR" dirty="0"/>
              <a:t>. </a:t>
            </a:r>
            <a:r>
              <a:rPr lang="ko-KR" altLang="en-US" dirty="0"/>
              <a:t>조건과 현상의 관계를 파악했을 때 유용한 데이터 분석이라고 할 수 있음</a:t>
            </a:r>
            <a:endParaRPr lang="en-US" altLang="ko-KR" dirty="0"/>
          </a:p>
          <a:p>
            <a:pPr lvl="5"/>
            <a:r>
              <a:rPr lang="ko-KR" altLang="en-US" dirty="0"/>
              <a:t>이렇게 분석할 수 있으려면 데이터가 다양한 속성으로 구성되어야 함</a:t>
            </a:r>
            <a:r>
              <a:rPr lang="en-US" altLang="ko-KR" dirty="0"/>
              <a:t>. </a:t>
            </a:r>
            <a:r>
              <a:rPr lang="ko-KR" altLang="en-US" dirty="0"/>
              <a:t>데이터가 아무리 많더라도 다양한 속성을 가지고 있지 않으면 속성 간의 관계를 분석할 수 없으므로 의미 있는 정보를 찾을 수 없음</a:t>
            </a:r>
            <a:r>
              <a:rPr lang="en-US" altLang="ko-KR" dirty="0"/>
              <a:t>. </a:t>
            </a:r>
            <a:r>
              <a:rPr lang="ko-KR" altLang="en-US" dirty="0"/>
              <a:t>따라서 단순히 데이터 양이 많은 것보다는 </a:t>
            </a:r>
            <a:r>
              <a:rPr lang="en-US" altLang="ko-KR" dirty="0"/>
              <a:t>‘</a:t>
            </a:r>
            <a:r>
              <a:rPr lang="ko-KR" altLang="en-US" dirty="0"/>
              <a:t>다양한 속성을 갖는 데이터</a:t>
            </a:r>
            <a:r>
              <a:rPr lang="en-US" altLang="ko-KR" dirty="0"/>
              <a:t>＇</a:t>
            </a:r>
            <a:r>
              <a:rPr lang="ko-KR" altLang="en-US" dirty="0"/>
              <a:t>가 필요함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데이터프레임의 세계로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C6B898E-C06D-881A-DECE-605B850CE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0866"/>
              </p:ext>
            </p:extLst>
          </p:nvPr>
        </p:nvGraphicFramePr>
        <p:xfrm>
          <a:off x="1920345" y="1799927"/>
          <a:ext cx="768138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46">
                  <a:extLst>
                    <a:ext uri="{9D8B030D-6E8A-4147-A177-3AD203B41FA5}">
                      <a16:colId xmlns:a16="http://schemas.microsoft.com/office/drawing/2014/main" val="2027469997"/>
                    </a:ext>
                  </a:extLst>
                </a:gridCol>
                <a:gridCol w="1920346">
                  <a:extLst>
                    <a:ext uri="{9D8B030D-6E8A-4147-A177-3AD203B41FA5}">
                      <a16:colId xmlns:a16="http://schemas.microsoft.com/office/drawing/2014/main" val="2957284912"/>
                    </a:ext>
                  </a:extLst>
                </a:gridCol>
                <a:gridCol w="1920346">
                  <a:extLst>
                    <a:ext uri="{9D8B030D-6E8A-4147-A177-3AD203B41FA5}">
                      <a16:colId xmlns:a16="http://schemas.microsoft.com/office/drawing/2014/main" val="1786234325"/>
                    </a:ext>
                  </a:extLst>
                </a:gridCol>
                <a:gridCol w="1920346">
                  <a:extLst>
                    <a:ext uri="{9D8B030D-6E8A-4147-A177-3AD203B41FA5}">
                      <a16:colId xmlns:a16="http://schemas.microsoft.com/office/drawing/2014/main" val="781767590"/>
                    </a:ext>
                  </a:extLst>
                </a:gridCol>
              </a:tblGrid>
              <a:tr h="190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연봉</a:t>
                      </a:r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단위 만원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67536"/>
                  </a:ext>
                </a:extLst>
              </a:tr>
              <a:tr h="171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2700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79697"/>
                  </a:ext>
                </a:extLst>
              </a:tr>
              <a:tr h="171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27073"/>
                  </a:ext>
                </a:extLst>
              </a:tr>
              <a:tr h="1713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533695"/>
                  </a:ext>
                </a:extLst>
              </a:tr>
              <a:tr h="171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1,000,000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14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B5A16D-5E6A-B4FA-AD4C-CD1DD3981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11576"/>
              </p:ext>
            </p:extLst>
          </p:nvPr>
        </p:nvGraphicFramePr>
        <p:xfrm>
          <a:off x="1920349" y="3272557"/>
          <a:ext cx="7681380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38">
                  <a:extLst>
                    <a:ext uri="{9D8B030D-6E8A-4147-A177-3AD203B41FA5}">
                      <a16:colId xmlns:a16="http://schemas.microsoft.com/office/drawing/2014/main" val="636499674"/>
                    </a:ext>
                  </a:extLst>
                </a:gridCol>
                <a:gridCol w="768138">
                  <a:extLst>
                    <a:ext uri="{9D8B030D-6E8A-4147-A177-3AD203B41FA5}">
                      <a16:colId xmlns:a16="http://schemas.microsoft.com/office/drawing/2014/main" val="2379657220"/>
                    </a:ext>
                  </a:extLst>
                </a:gridCol>
                <a:gridCol w="768138">
                  <a:extLst>
                    <a:ext uri="{9D8B030D-6E8A-4147-A177-3AD203B41FA5}">
                      <a16:colId xmlns:a16="http://schemas.microsoft.com/office/drawing/2014/main" val="1049543139"/>
                    </a:ext>
                  </a:extLst>
                </a:gridCol>
                <a:gridCol w="768138">
                  <a:extLst>
                    <a:ext uri="{9D8B030D-6E8A-4147-A177-3AD203B41FA5}">
                      <a16:colId xmlns:a16="http://schemas.microsoft.com/office/drawing/2014/main" val="387068264"/>
                    </a:ext>
                  </a:extLst>
                </a:gridCol>
                <a:gridCol w="768138">
                  <a:extLst>
                    <a:ext uri="{9D8B030D-6E8A-4147-A177-3AD203B41FA5}">
                      <a16:colId xmlns:a16="http://schemas.microsoft.com/office/drawing/2014/main" val="2881808256"/>
                    </a:ext>
                  </a:extLst>
                </a:gridCol>
                <a:gridCol w="768138">
                  <a:extLst>
                    <a:ext uri="{9D8B030D-6E8A-4147-A177-3AD203B41FA5}">
                      <a16:colId xmlns:a16="http://schemas.microsoft.com/office/drawing/2014/main" val="508414142"/>
                    </a:ext>
                  </a:extLst>
                </a:gridCol>
                <a:gridCol w="768138">
                  <a:extLst>
                    <a:ext uri="{9D8B030D-6E8A-4147-A177-3AD203B41FA5}">
                      <a16:colId xmlns:a16="http://schemas.microsoft.com/office/drawing/2014/main" val="381496851"/>
                    </a:ext>
                  </a:extLst>
                </a:gridCol>
                <a:gridCol w="768138">
                  <a:extLst>
                    <a:ext uri="{9D8B030D-6E8A-4147-A177-3AD203B41FA5}">
                      <a16:colId xmlns:a16="http://schemas.microsoft.com/office/drawing/2014/main" val="2892077421"/>
                    </a:ext>
                  </a:extLst>
                </a:gridCol>
                <a:gridCol w="768138">
                  <a:extLst>
                    <a:ext uri="{9D8B030D-6E8A-4147-A177-3AD203B41FA5}">
                      <a16:colId xmlns:a16="http://schemas.microsoft.com/office/drawing/2014/main" val="3460170317"/>
                    </a:ext>
                  </a:extLst>
                </a:gridCol>
                <a:gridCol w="768138">
                  <a:extLst>
                    <a:ext uri="{9D8B030D-6E8A-4147-A177-3AD203B41FA5}">
                      <a16:colId xmlns:a16="http://schemas.microsoft.com/office/drawing/2014/main" val="2982950172"/>
                    </a:ext>
                  </a:extLst>
                </a:gridCol>
              </a:tblGrid>
              <a:tr h="21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학점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결혼유무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자녀수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병역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641842"/>
                  </a:ext>
                </a:extLst>
              </a:tr>
              <a:tr h="214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2700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경영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41604"/>
                  </a:ext>
                </a:extLst>
              </a:tr>
              <a:tr h="214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심리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89707"/>
                  </a:ext>
                </a:extLst>
              </a:tr>
              <a:tr h="2140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97207"/>
                  </a:ext>
                </a:extLst>
              </a:tr>
              <a:tr h="214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2700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안동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14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1039253" cy="2733946"/>
          </a:xfrm>
        </p:spPr>
        <p:txBody>
          <a:bodyPr/>
          <a:lstStyle/>
          <a:p>
            <a:r>
              <a:rPr lang="ko-KR" altLang="en-US" dirty="0"/>
              <a:t>데이터프레임 만들기 </a:t>
            </a:r>
            <a:r>
              <a:rPr lang="en-US" altLang="ko-KR" dirty="0"/>
              <a:t>– </a:t>
            </a:r>
            <a:r>
              <a:rPr lang="ko-KR" altLang="en-US" dirty="0"/>
              <a:t>시험 성적 데이터를 만들어 보자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데이터를 입력해 데이터프레임 만들기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데이터프레임의 세계로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5A3411-02A8-23F2-B194-997690ED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42" y="1331895"/>
            <a:ext cx="6906589" cy="400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857D31-CAAF-AB17-BA4E-7DF315B73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42" y="1793956"/>
            <a:ext cx="6906589" cy="32484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1E02BE-4117-B91E-9296-C10069B40BDA}"/>
              </a:ext>
            </a:extLst>
          </p:cNvPr>
          <p:cNvSpPr/>
          <p:nvPr/>
        </p:nvSpPr>
        <p:spPr>
          <a:xfrm>
            <a:off x="2326153" y="4032175"/>
            <a:ext cx="284943" cy="101025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A31EE-E157-2322-4E0E-972AF94C5CEC}"/>
              </a:ext>
            </a:extLst>
          </p:cNvPr>
          <p:cNvSpPr txBox="1"/>
          <p:nvPr/>
        </p:nvSpPr>
        <p:spPr>
          <a:xfrm>
            <a:off x="2376661" y="5472335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데이터프레임에서 각 행의 인덱스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1F3A664-56AC-28AF-4D92-A8EAAADE4D09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2326153" y="4537306"/>
            <a:ext cx="50508" cy="1088919"/>
          </a:xfrm>
          <a:prstGeom prst="curvedConnector3">
            <a:avLst>
              <a:gd name="adj1" fmla="val 552602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2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1039253" cy="2733946"/>
          </a:xfrm>
        </p:spPr>
        <p:txBody>
          <a:bodyPr/>
          <a:lstStyle/>
          <a:p>
            <a:r>
              <a:rPr lang="ko-KR" altLang="en-US" dirty="0"/>
              <a:t>데이터프레임 만들기 </a:t>
            </a:r>
            <a:r>
              <a:rPr lang="en-US" altLang="ko-KR" dirty="0"/>
              <a:t>– </a:t>
            </a:r>
            <a:r>
              <a:rPr lang="ko-KR" altLang="en-US" dirty="0"/>
              <a:t>시험 성적 데이터를 만들어 보자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데이터를 입력해 데이터프레임 만들기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데이터프레임의 세계로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5A3411-02A8-23F2-B194-997690ED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42" y="1331895"/>
            <a:ext cx="6906589" cy="400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857D31-CAAF-AB17-BA4E-7DF315B73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42" y="1793956"/>
            <a:ext cx="6906589" cy="32484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1E02BE-4117-B91E-9296-C10069B40BDA}"/>
              </a:ext>
            </a:extLst>
          </p:cNvPr>
          <p:cNvSpPr/>
          <p:nvPr/>
        </p:nvSpPr>
        <p:spPr>
          <a:xfrm>
            <a:off x="2326153" y="4032175"/>
            <a:ext cx="284943" cy="101025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A31EE-E157-2322-4E0E-972AF94C5CEC}"/>
              </a:ext>
            </a:extLst>
          </p:cNvPr>
          <p:cNvSpPr txBox="1"/>
          <p:nvPr/>
        </p:nvSpPr>
        <p:spPr>
          <a:xfrm>
            <a:off x="2376661" y="5472335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데이터프레임에서 각 행의 인덱스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1F3A664-56AC-28AF-4D92-A8EAAADE4D09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2326153" y="4537306"/>
            <a:ext cx="50508" cy="1088919"/>
          </a:xfrm>
          <a:prstGeom prst="curvedConnector3">
            <a:avLst>
              <a:gd name="adj1" fmla="val 552602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D78FA7-4E74-4BEB-90CF-A000B7AFEE08}"/>
              </a:ext>
            </a:extLst>
          </p:cNvPr>
          <p:cNvSpPr/>
          <p:nvPr/>
        </p:nvSpPr>
        <p:spPr>
          <a:xfrm>
            <a:off x="2724427" y="2100233"/>
            <a:ext cx="3600400" cy="1008112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A5E7A-6A2F-B484-4AED-A3A66FFE0838}"/>
              </a:ext>
            </a:extLst>
          </p:cNvPr>
          <p:cNvSpPr txBox="1"/>
          <p:nvPr/>
        </p:nvSpPr>
        <p:spPr>
          <a:xfrm>
            <a:off x="6825412" y="2100233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딕셔너리</a:t>
            </a:r>
            <a:r>
              <a:rPr lang="ko-KR" altLang="en-US" sz="1400" b="1" dirty="0"/>
              <a:t> 형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AA30D99D-B3BA-D794-6397-23118C463BEC}"/>
              </a:ext>
            </a:extLst>
          </p:cNvPr>
          <p:cNvCxnSpPr>
            <a:stCxn id="11" idx="1"/>
            <a:endCxn id="3" idx="3"/>
          </p:cNvCxnSpPr>
          <p:nvPr/>
        </p:nvCxnSpPr>
        <p:spPr>
          <a:xfrm rot="10800000" flipV="1">
            <a:off x="6324828" y="2254121"/>
            <a:ext cx="500585" cy="350167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2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7738992-AE2A-C24B-BA95-864CBF6B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32" y="1794874"/>
            <a:ext cx="6887536" cy="322942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1039253" cy="2733946"/>
          </a:xfrm>
        </p:spPr>
        <p:txBody>
          <a:bodyPr/>
          <a:lstStyle/>
          <a:p>
            <a:r>
              <a:rPr lang="ko-KR" altLang="en-US" dirty="0"/>
              <a:t>데이터프레임 만들기 </a:t>
            </a:r>
            <a:r>
              <a:rPr lang="en-US" altLang="ko-KR" dirty="0"/>
              <a:t>– </a:t>
            </a:r>
            <a:r>
              <a:rPr lang="ko-KR" altLang="en-US" dirty="0"/>
              <a:t>시험 성적 데이터를 만들어 보자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데이터를 입력해 데이터프레임 만들기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데이터프레임의 세계로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5A3411-02A8-23F2-B194-997690ED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42" y="1331895"/>
            <a:ext cx="6906589" cy="4001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1E02BE-4117-B91E-9296-C10069B40BDA}"/>
              </a:ext>
            </a:extLst>
          </p:cNvPr>
          <p:cNvSpPr/>
          <p:nvPr/>
        </p:nvSpPr>
        <p:spPr>
          <a:xfrm>
            <a:off x="2326153" y="4032175"/>
            <a:ext cx="284943" cy="101025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A31EE-E157-2322-4E0E-972AF94C5CEC}"/>
              </a:ext>
            </a:extLst>
          </p:cNvPr>
          <p:cNvSpPr txBox="1"/>
          <p:nvPr/>
        </p:nvSpPr>
        <p:spPr>
          <a:xfrm>
            <a:off x="2376661" y="5472335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데이터프레임에서 각 행의 인덱스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1F3A664-56AC-28AF-4D92-A8EAAADE4D09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2326153" y="4537306"/>
            <a:ext cx="50508" cy="1088919"/>
          </a:xfrm>
          <a:prstGeom prst="curvedConnector3">
            <a:avLst>
              <a:gd name="adj1" fmla="val 552602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D78FA7-4E74-4BEB-90CF-A000B7AFEE08}"/>
              </a:ext>
            </a:extLst>
          </p:cNvPr>
          <p:cNvSpPr/>
          <p:nvPr/>
        </p:nvSpPr>
        <p:spPr>
          <a:xfrm>
            <a:off x="2724427" y="2100233"/>
            <a:ext cx="3900706" cy="1008112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A5E7A-6A2F-B484-4AED-A3A66FFE0838}"/>
              </a:ext>
            </a:extLst>
          </p:cNvPr>
          <p:cNvSpPr txBox="1"/>
          <p:nvPr/>
        </p:nvSpPr>
        <p:spPr>
          <a:xfrm>
            <a:off x="6825412" y="2100233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딕셔너리</a:t>
            </a:r>
            <a:r>
              <a:rPr lang="ko-KR" altLang="en-US" sz="1400" b="1" dirty="0"/>
              <a:t> 형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AA30D99D-B3BA-D794-6397-23118C463BEC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rot="10800000" flipV="1">
            <a:off x="6625134" y="2254121"/>
            <a:ext cx="200279" cy="350167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266DFE-D625-B634-7924-4E52535F20D9}"/>
              </a:ext>
            </a:extLst>
          </p:cNvPr>
          <p:cNvSpPr/>
          <p:nvPr/>
        </p:nvSpPr>
        <p:spPr>
          <a:xfrm>
            <a:off x="3096741" y="2254121"/>
            <a:ext cx="792088" cy="6259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F1C87F-3C33-2FFE-7FC6-A7C55F57F172}"/>
              </a:ext>
            </a:extLst>
          </p:cNvPr>
          <p:cNvSpPr txBox="1"/>
          <p:nvPr/>
        </p:nvSpPr>
        <p:spPr>
          <a:xfrm>
            <a:off x="3784994" y="3185846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딕셔너리</a:t>
            </a:r>
            <a:r>
              <a:rPr lang="ko-KR" altLang="en-US" sz="1400" b="1" dirty="0"/>
              <a:t> 형 데이터의 </a:t>
            </a:r>
            <a:r>
              <a:rPr lang="ko-KR" altLang="en-US" sz="1400" b="1" dirty="0">
                <a:solidFill>
                  <a:srgbClr val="FF0000"/>
                </a:solidFill>
              </a:rPr>
              <a:t>키</a:t>
            </a: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E015483-0526-981C-717B-7CD8418E163C}"/>
              </a:ext>
            </a:extLst>
          </p:cNvPr>
          <p:cNvCxnSpPr>
            <a:stCxn id="18" idx="1"/>
          </p:cNvCxnSpPr>
          <p:nvPr/>
        </p:nvCxnSpPr>
        <p:spPr>
          <a:xfrm rot="10800000">
            <a:off x="3492800" y="2880047"/>
            <a:ext cx="292195" cy="459688"/>
          </a:xfrm>
          <a:prstGeom prst="curvedConnector2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6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7738992-AE2A-C24B-BA95-864CBF6B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32" y="1794874"/>
            <a:ext cx="6887536" cy="322942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1039253" cy="2733946"/>
          </a:xfrm>
        </p:spPr>
        <p:txBody>
          <a:bodyPr/>
          <a:lstStyle/>
          <a:p>
            <a:r>
              <a:rPr lang="ko-KR" altLang="en-US" dirty="0"/>
              <a:t>데이터프레임 만들기 </a:t>
            </a:r>
            <a:r>
              <a:rPr lang="en-US" altLang="ko-KR" dirty="0"/>
              <a:t>– </a:t>
            </a:r>
            <a:r>
              <a:rPr lang="ko-KR" altLang="en-US" dirty="0"/>
              <a:t>시험 성적 데이터를 만들어 보자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데이터를 입력해 데이터프레임 만들기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데이터프레임의 세계로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5A3411-02A8-23F2-B194-997690ED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42" y="1331895"/>
            <a:ext cx="6906589" cy="4001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1E02BE-4117-B91E-9296-C10069B40BDA}"/>
              </a:ext>
            </a:extLst>
          </p:cNvPr>
          <p:cNvSpPr/>
          <p:nvPr/>
        </p:nvSpPr>
        <p:spPr>
          <a:xfrm>
            <a:off x="2326153" y="4032175"/>
            <a:ext cx="284943" cy="101025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A31EE-E157-2322-4E0E-972AF94C5CEC}"/>
              </a:ext>
            </a:extLst>
          </p:cNvPr>
          <p:cNvSpPr txBox="1"/>
          <p:nvPr/>
        </p:nvSpPr>
        <p:spPr>
          <a:xfrm>
            <a:off x="2376661" y="5472335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데이터프레임에서 각 행의 인덱스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1F3A664-56AC-28AF-4D92-A8EAAADE4D09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2326153" y="4537306"/>
            <a:ext cx="50508" cy="1088919"/>
          </a:xfrm>
          <a:prstGeom prst="curvedConnector3">
            <a:avLst>
              <a:gd name="adj1" fmla="val 552602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D78FA7-4E74-4BEB-90CF-A000B7AFEE08}"/>
              </a:ext>
            </a:extLst>
          </p:cNvPr>
          <p:cNvSpPr/>
          <p:nvPr/>
        </p:nvSpPr>
        <p:spPr>
          <a:xfrm>
            <a:off x="2724427" y="2100233"/>
            <a:ext cx="3900706" cy="1008112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A5E7A-6A2F-B484-4AED-A3A66FFE0838}"/>
              </a:ext>
            </a:extLst>
          </p:cNvPr>
          <p:cNvSpPr txBox="1"/>
          <p:nvPr/>
        </p:nvSpPr>
        <p:spPr>
          <a:xfrm>
            <a:off x="6825412" y="2100233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딕셔너리</a:t>
            </a:r>
            <a:r>
              <a:rPr lang="ko-KR" altLang="en-US" sz="1400" b="1" dirty="0"/>
              <a:t> 형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AA30D99D-B3BA-D794-6397-23118C463BEC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rot="10800000" flipV="1">
            <a:off x="6625134" y="2254121"/>
            <a:ext cx="200279" cy="350167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266DFE-D625-B634-7924-4E52535F20D9}"/>
              </a:ext>
            </a:extLst>
          </p:cNvPr>
          <p:cNvSpPr/>
          <p:nvPr/>
        </p:nvSpPr>
        <p:spPr>
          <a:xfrm>
            <a:off x="3096741" y="2254121"/>
            <a:ext cx="792088" cy="6259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F1C87F-3C33-2FFE-7FC6-A7C55F57F172}"/>
              </a:ext>
            </a:extLst>
          </p:cNvPr>
          <p:cNvSpPr txBox="1"/>
          <p:nvPr/>
        </p:nvSpPr>
        <p:spPr>
          <a:xfrm>
            <a:off x="3784994" y="3185846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딕셔너리</a:t>
            </a:r>
            <a:r>
              <a:rPr lang="ko-KR" altLang="en-US" sz="1400" b="1" dirty="0"/>
              <a:t> 형 데이터의 </a:t>
            </a:r>
            <a:r>
              <a:rPr lang="ko-KR" altLang="en-US" sz="1400" b="1" dirty="0">
                <a:solidFill>
                  <a:srgbClr val="FF0000"/>
                </a:solidFill>
              </a:rPr>
              <a:t>키</a:t>
            </a: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E015483-0526-981C-717B-7CD8418E163C}"/>
              </a:ext>
            </a:extLst>
          </p:cNvPr>
          <p:cNvCxnSpPr>
            <a:stCxn id="18" idx="1"/>
          </p:cNvCxnSpPr>
          <p:nvPr/>
        </p:nvCxnSpPr>
        <p:spPr>
          <a:xfrm rot="10800000">
            <a:off x="3492800" y="2880047"/>
            <a:ext cx="292195" cy="459688"/>
          </a:xfrm>
          <a:prstGeom prst="curvedConnector2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43A41A-1BE2-234B-C967-A6F55E77B501}"/>
              </a:ext>
            </a:extLst>
          </p:cNvPr>
          <p:cNvSpPr/>
          <p:nvPr/>
        </p:nvSpPr>
        <p:spPr>
          <a:xfrm>
            <a:off x="2724427" y="3744143"/>
            <a:ext cx="1668458" cy="17938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8A830-51E9-9CB4-D218-8174B6C642A7}"/>
              </a:ext>
            </a:extLst>
          </p:cNvPr>
          <p:cNvSpPr txBox="1"/>
          <p:nvPr/>
        </p:nvSpPr>
        <p:spPr>
          <a:xfrm>
            <a:off x="3784994" y="3429447"/>
            <a:ext cx="272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데이터프레임의 </a:t>
            </a:r>
            <a:r>
              <a:rPr lang="ko-KR" altLang="en-US" sz="1400" b="1" dirty="0">
                <a:solidFill>
                  <a:srgbClr val="FF0000"/>
                </a:solidFill>
              </a:rPr>
              <a:t>컬럼 이름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속성</a:t>
            </a:r>
            <a:r>
              <a:rPr lang="en-US" altLang="ko-KR" sz="1400" b="1" dirty="0"/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784F06B2-527E-5C77-D6DC-ADCE01C45151}"/>
              </a:ext>
            </a:extLst>
          </p:cNvPr>
          <p:cNvCxnSpPr>
            <a:stCxn id="8" idx="1"/>
            <a:endCxn id="7" idx="0"/>
          </p:cNvCxnSpPr>
          <p:nvPr/>
        </p:nvCxnSpPr>
        <p:spPr>
          <a:xfrm rot="10800000" flipV="1">
            <a:off x="3558656" y="3583335"/>
            <a:ext cx="226338" cy="160807"/>
          </a:xfrm>
          <a:prstGeom prst="curvedConnector2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372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1039253" cy="2733946"/>
          </a:xfrm>
        </p:spPr>
        <p:txBody>
          <a:bodyPr/>
          <a:lstStyle/>
          <a:p>
            <a:r>
              <a:rPr lang="ko-KR" altLang="en-US" dirty="0"/>
              <a:t>데이터프레임 만들기 </a:t>
            </a:r>
            <a:r>
              <a:rPr lang="en-US" altLang="ko-KR" dirty="0"/>
              <a:t>– </a:t>
            </a:r>
            <a:r>
              <a:rPr lang="ko-KR" altLang="en-US" dirty="0"/>
              <a:t>시험 성적 데이터를 만들어 보자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데이터프레임으로 분석하기</a:t>
            </a:r>
            <a:endParaRPr lang="en-US" altLang="ko-KR" dirty="0"/>
          </a:p>
          <a:p>
            <a:pPr lvl="2"/>
            <a:r>
              <a:rPr lang="ko-KR" altLang="en-US" dirty="0"/>
              <a:t>특정 변수</a:t>
            </a:r>
            <a:r>
              <a:rPr lang="en-US" altLang="ko-KR" dirty="0"/>
              <a:t>(</a:t>
            </a:r>
            <a:r>
              <a:rPr lang="ko-KR" altLang="en-US" dirty="0"/>
              <a:t>특정 열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속성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의 값 추출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데이터프레임의 세계로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32D20A6-439B-0694-6A7E-57F392E8E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80" y="1511895"/>
            <a:ext cx="6916115" cy="269595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70B4B5D-6362-473E-4360-0FCAB8171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705" y="1349390"/>
            <a:ext cx="2124371" cy="131463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E4259-D1A3-6386-EAC2-21A87BB3D92B}"/>
              </a:ext>
            </a:extLst>
          </p:cNvPr>
          <p:cNvSpPr/>
          <p:nvPr/>
        </p:nvSpPr>
        <p:spPr>
          <a:xfrm>
            <a:off x="9649469" y="1286627"/>
            <a:ext cx="648072" cy="13773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2A2007-A07E-3C0A-5D2C-5781388620E1}"/>
              </a:ext>
            </a:extLst>
          </p:cNvPr>
          <p:cNvSpPr/>
          <p:nvPr/>
        </p:nvSpPr>
        <p:spPr>
          <a:xfrm>
            <a:off x="2358250" y="1602314"/>
            <a:ext cx="1152128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E43C29-244D-8C8B-F193-8FE66B6BC62F}"/>
              </a:ext>
            </a:extLst>
          </p:cNvPr>
          <p:cNvSpPr/>
          <p:nvPr/>
        </p:nvSpPr>
        <p:spPr>
          <a:xfrm>
            <a:off x="2370524" y="3011789"/>
            <a:ext cx="882507" cy="216024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BC1A11-CCFD-C351-6E0D-91A007BF6BF8}"/>
              </a:ext>
            </a:extLst>
          </p:cNvPr>
          <p:cNvSpPr/>
          <p:nvPr/>
        </p:nvSpPr>
        <p:spPr>
          <a:xfrm>
            <a:off x="8950329" y="1286627"/>
            <a:ext cx="648072" cy="1377396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2E66238-F10F-AB75-DD5D-2318542A4753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3251393" y="1975325"/>
            <a:ext cx="5698936" cy="1144476"/>
          </a:xfrm>
          <a:prstGeom prst="curvedConnector3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8C5B0440-5E06-A67C-D48C-5F2223E16531}"/>
              </a:ext>
            </a:extLst>
          </p:cNvPr>
          <p:cNvCxnSpPr>
            <a:stCxn id="23" idx="0"/>
          </p:cNvCxnSpPr>
          <p:nvPr/>
        </p:nvCxnSpPr>
        <p:spPr>
          <a:xfrm rot="16200000" flipH="1" flipV="1">
            <a:off x="6530092" y="-1733088"/>
            <a:ext cx="423699" cy="6463127"/>
          </a:xfrm>
          <a:prstGeom prst="curvedConnector4">
            <a:avLst>
              <a:gd name="adj1" fmla="val -53953"/>
              <a:gd name="adj2" fmla="val 52507"/>
            </a:avLst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2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1039253" cy="2733946"/>
          </a:xfrm>
        </p:spPr>
        <p:txBody>
          <a:bodyPr/>
          <a:lstStyle/>
          <a:p>
            <a:r>
              <a:rPr lang="ko-KR" altLang="en-US" dirty="0"/>
              <a:t>데이터프레임 만들기 </a:t>
            </a:r>
            <a:r>
              <a:rPr lang="en-US" altLang="ko-KR" dirty="0"/>
              <a:t>– </a:t>
            </a:r>
            <a:r>
              <a:rPr lang="ko-KR" altLang="en-US" dirty="0"/>
              <a:t>시험 성적 데이터를 만들어 보자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데이터프레임으로 분석하기</a:t>
            </a:r>
            <a:endParaRPr lang="en-US" altLang="ko-KR" dirty="0"/>
          </a:p>
          <a:p>
            <a:pPr lvl="2"/>
            <a:r>
              <a:rPr lang="ko-KR" altLang="en-US" dirty="0"/>
              <a:t>변수의 값으로 합계 구하기 </a:t>
            </a:r>
            <a:r>
              <a:rPr lang="en-US" altLang="ko-KR" dirty="0"/>
              <a:t>= </a:t>
            </a:r>
            <a:r>
              <a:rPr lang="ko-KR" altLang="en-US" dirty="0"/>
              <a:t>속성 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 합계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 값의 평균 </a:t>
            </a:r>
            <a:r>
              <a:rPr lang="en-US" altLang="ko-KR" dirty="0"/>
              <a:t>=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평균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데이터프레임의 세계로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0F4D10-EE60-0045-4C7A-5B3DF872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69" y="1511895"/>
            <a:ext cx="6887536" cy="6763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70B4B5D-6362-473E-4360-0FCAB8171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93" y="2015951"/>
            <a:ext cx="2124371" cy="131463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E4259-D1A3-6386-EAC2-21A87BB3D92B}"/>
              </a:ext>
            </a:extLst>
          </p:cNvPr>
          <p:cNvSpPr/>
          <p:nvPr/>
        </p:nvSpPr>
        <p:spPr>
          <a:xfrm>
            <a:off x="5424657" y="2326994"/>
            <a:ext cx="648072" cy="100359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27106D-BFD1-B17F-240D-4CE27C098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398" y="3612401"/>
            <a:ext cx="6906589" cy="371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D09054-C634-CFC3-2277-B9ACC709C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93" y="4022346"/>
            <a:ext cx="2124371" cy="131463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3BCEA7-FD4F-A66A-561D-D8550821E304}"/>
              </a:ext>
            </a:extLst>
          </p:cNvPr>
          <p:cNvSpPr/>
          <p:nvPr/>
        </p:nvSpPr>
        <p:spPr>
          <a:xfrm>
            <a:off x="5424657" y="4333389"/>
            <a:ext cx="648072" cy="100359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C5927-9EA2-C01B-F4D1-6116DD20F7C6}"/>
              </a:ext>
            </a:extLst>
          </p:cNvPr>
          <p:cNvSpPr txBox="1"/>
          <p:nvPr/>
        </p:nvSpPr>
        <p:spPr>
          <a:xfrm>
            <a:off x="6121077" y="5464864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/4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4A8D696-260F-1942-EBD1-077F5E529A58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5793998" y="5291674"/>
            <a:ext cx="281774" cy="372384"/>
          </a:xfrm>
          <a:prstGeom prst="curvedConnector2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6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1039253" cy="2733946"/>
          </a:xfrm>
        </p:spPr>
        <p:txBody>
          <a:bodyPr/>
          <a:lstStyle/>
          <a:p>
            <a:r>
              <a:rPr lang="ko-KR" altLang="en-US" dirty="0"/>
              <a:t>외부 데이터 이용하기 </a:t>
            </a:r>
            <a:r>
              <a:rPr lang="en-US" altLang="ko-KR" dirty="0"/>
              <a:t>– </a:t>
            </a:r>
            <a:r>
              <a:rPr lang="ko-KR" altLang="en-US" dirty="0"/>
              <a:t>축적된 시험 성적 데이터 불러오자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엑셀 파일 불러오기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1. </a:t>
            </a:r>
            <a:r>
              <a:rPr lang="ko-KR" altLang="en-US" dirty="0"/>
              <a:t>깃 허브에서 실습에 사용할 </a:t>
            </a:r>
            <a:r>
              <a:rPr lang="en-US" altLang="ko-KR" dirty="0"/>
              <a:t>excel_exam.xlsx </a:t>
            </a:r>
            <a:r>
              <a:rPr lang="ko-KR" altLang="en-US" dirty="0"/>
              <a:t>파일을 다운로드 후 해당 파일 오픈</a:t>
            </a:r>
            <a:endParaRPr lang="en-US" altLang="ko-KR" dirty="0"/>
          </a:p>
          <a:p>
            <a:pPr lvl="3"/>
            <a:r>
              <a:rPr lang="ko-KR" altLang="en-US" dirty="0"/>
              <a:t>이 데이터</a:t>
            </a:r>
            <a:r>
              <a:rPr lang="en-US" altLang="ko-KR" dirty="0"/>
              <a:t> (</a:t>
            </a:r>
            <a:r>
              <a:rPr lang="ko-KR" altLang="en-US" dirty="0"/>
              <a:t>셋</a:t>
            </a:r>
            <a:r>
              <a:rPr lang="en-US" altLang="ko-KR" dirty="0"/>
              <a:t>)</a:t>
            </a:r>
            <a:r>
              <a:rPr lang="ko-KR" altLang="en-US" dirty="0"/>
              <a:t>에는 </a:t>
            </a:r>
            <a:r>
              <a:rPr lang="en-US" altLang="ko-KR" dirty="0"/>
              <a:t>20</a:t>
            </a:r>
            <a:r>
              <a:rPr lang="ko-KR" altLang="en-US" dirty="0"/>
              <a:t>명 학생 각각에 대한 성적이 기록되어 있음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2.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셋</a:t>
            </a:r>
            <a:r>
              <a:rPr lang="en-US" altLang="ko-KR" dirty="0"/>
              <a:t>)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ko-KR" altLang="en-US" dirty="0"/>
              <a:t>각 </a:t>
            </a:r>
            <a:r>
              <a:rPr lang="en-US" altLang="ko-KR" dirty="0"/>
              <a:t>row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개의 속성을 가지고 있음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id, </a:t>
            </a:r>
            <a:r>
              <a:rPr lang="en-US" altLang="ko-KR" dirty="0" err="1"/>
              <a:t>nclass</a:t>
            </a:r>
            <a:r>
              <a:rPr lang="en-US" altLang="ko-KR" dirty="0"/>
              <a:t>, math, English, science</a:t>
            </a:r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3. </a:t>
            </a:r>
            <a:r>
              <a:rPr lang="ko-KR" altLang="en-US" dirty="0"/>
              <a:t>이 </a:t>
            </a:r>
            <a:r>
              <a:rPr lang="en-US" altLang="ko-KR" dirty="0"/>
              <a:t>excel </a:t>
            </a:r>
            <a:r>
              <a:rPr lang="ko-KR" altLang="en-US" dirty="0"/>
              <a:t>파일을 워킹 디렉토리로 복사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데이터프레임의 세계로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25CB86-7702-DBFC-F595-B6F80C77A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80048"/>
              </p:ext>
            </p:extLst>
          </p:nvPr>
        </p:nvGraphicFramePr>
        <p:xfrm>
          <a:off x="7481561" y="1279828"/>
          <a:ext cx="3332515" cy="4276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503">
                  <a:extLst>
                    <a:ext uri="{9D8B030D-6E8A-4147-A177-3AD203B41FA5}">
                      <a16:colId xmlns:a16="http://schemas.microsoft.com/office/drawing/2014/main" val="4011908766"/>
                    </a:ext>
                  </a:extLst>
                </a:gridCol>
                <a:gridCol w="666503">
                  <a:extLst>
                    <a:ext uri="{9D8B030D-6E8A-4147-A177-3AD203B41FA5}">
                      <a16:colId xmlns:a16="http://schemas.microsoft.com/office/drawing/2014/main" val="4155670278"/>
                    </a:ext>
                  </a:extLst>
                </a:gridCol>
                <a:gridCol w="666503">
                  <a:extLst>
                    <a:ext uri="{9D8B030D-6E8A-4147-A177-3AD203B41FA5}">
                      <a16:colId xmlns:a16="http://schemas.microsoft.com/office/drawing/2014/main" val="675944818"/>
                    </a:ext>
                  </a:extLst>
                </a:gridCol>
                <a:gridCol w="666503">
                  <a:extLst>
                    <a:ext uri="{9D8B030D-6E8A-4147-A177-3AD203B41FA5}">
                      <a16:colId xmlns:a16="http://schemas.microsoft.com/office/drawing/2014/main" val="3383349454"/>
                    </a:ext>
                  </a:extLst>
                </a:gridCol>
                <a:gridCol w="666503">
                  <a:extLst>
                    <a:ext uri="{9D8B030D-6E8A-4147-A177-3AD203B41FA5}">
                      <a16:colId xmlns:a16="http://schemas.microsoft.com/office/drawing/2014/main" val="44446778"/>
                    </a:ext>
                  </a:extLst>
                </a:gridCol>
              </a:tblGrid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english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science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2534250217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3244575326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4239388299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3641120511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521653220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3504191205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3761164058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3056287465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156126581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2798793717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1671993620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1107966049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3450103986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241233827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108313912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535618085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1249110795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1650729592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618610582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189027776"/>
                  </a:ext>
                </a:extLst>
              </a:tr>
              <a:tr h="20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57" marR="9257" marT="9257" marB="0" anchor="ctr"/>
                </a:tc>
                <a:extLst>
                  <a:ext uri="{0D108BD9-81ED-4DB2-BD59-A6C34878D82A}">
                    <a16:rowId xmlns:a16="http://schemas.microsoft.com/office/drawing/2014/main" val="56379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047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1039253" cy="2733946"/>
          </a:xfrm>
        </p:spPr>
        <p:txBody>
          <a:bodyPr/>
          <a:lstStyle/>
          <a:p>
            <a:r>
              <a:rPr lang="ko-KR" altLang="en-US" dirty="0"/>
              <a:t>외부 데이터 이용하기 </a:t>
            </a:r>
            <a:r>
              <a:rPr lang="en-US" altLang="ko-KR" dirty="0"/>
              <a:t>– </a:t>
            </a:r>
            <a:r>
              <a:rPr lang="ko-KR" altLang="en-US" dirty="0"/>
              <a:t>축적된 시험 성적 데이터 불러오자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엑셀 파일 불러오기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4. </a:t>
            </a:r>
            <a:r>
              <a:rPr lang="ko-KR" altLang="en-US" dirty="0"/>
              <a:t>엑셀 파일 불러 오기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5. </a:t>
            </a:r>
            <a:r>
              <a:rPr lang="ko-KR" altLang="en-US" dirty="0"/>
              <a:t>분석하기</a:t>
            </a:r>
            <a:endParaRPr lang="en-US" altLang="ko-KR" dirty="0"/>
          </a:p>
          <a:p>
            <a:pPr lvl="3"/>
            <a:r>
              <a:rPr lang="ko-KR" altLang="en-US" dirty="0"/>
              <a:t>영어 점수와 수학 점수 평균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영어 점수 평균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데이터프레임의 세계로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6360C-BBED-5AAF-5015-27F0AC30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01" y="1460213"/>
            <a:ext cx="6916115" cy="571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1BF414-7208-2F72-4762-E35D553C6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345" y="1042836"/>
            <a:ext cx="2024154" cy="48591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389560-13EE-E1EC-F2B1-76A4D9AB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81" y="4608239"/>
            <a:ext cx="6906589" cy="6001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D995513-8CBD-321D-5645-72ECDAAAB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34" y="5246147"/>
            <a:ext cx="6887536" cy="58110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2F597F-9277-6BF9-B8F4-8F896BB2F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81" y="2541773"/>
            <a:ext cx="6887536" cy="87642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3ACBA86-46F1-53B1-99C8-C938AAFBD3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134" y="3476954"/>
            <a:ext cx="690658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6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데이터 파악하기</a:t>
            </a:r>
            <a:endParaRPr lang="en-US" altLang="ko-KR" dirty="0"/>
          </a:p>
          <a:p>
            <a:pPr lvl="2"/>
            <a:r>
              <a:rPr lang="ko-KR" altLang="en-US" dirty="0"/>
              <a:t>데이터가 주어졌을 때 가장 먼저 하는 일은 데이터의 전반적인 구조를 파악한 것임</a:t>
            </a:r>
            <a:endParaRPr lang="en-US" altLang="ko-KR" dirty="0"/>
          </a:p>
          <a:p>
            <a:pPr lvl="2"/>
            <a:r>
              <a:rPr lang="ko-KR" altLang="en-US" dirty="0"/>
              <a:t>어떤 변수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이 있는지</a:t>
            </a:r>
            <a:r>
              <a:rPr lang="en-US" altLang="ko-KR" dirty="0"/>
              <a:t>, </a:t>
            </a:r>
            <a:r>
              <a:rPr lang="ko-KR" altLang="en-US" dirty="0"/>
              <a:t>몇 행으로 구성되어 있는지를 살펴보면서 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 </a:t>
            </a:r>
            <a:r>
              <a:rPr lang="ko-KR" altLang="en-US" dirty="0"/>
              <a:t>데이터 </a:t>
            </a:r>
            <a:r>
              <a:rPr lang="en-US" altLang="ko-KR" dirty="0"/>
              <a:t>(</a:t>
            </a:r>
            <a:r>
              <a:rPr lang="ko-KR" altLang="en-US" dirty="0"/>
              <a:t>셋</a:t>
            </a:r>
            <a:r>
              <a:rPr lang="en-US" altLang="ko-KR" dirty="0"/>
              <a:t>)</a:t>
            </a:r>
            <a:r>
              <a:rPr lang="ko-KR" altLang="en-US" dirty="0"/>
              <a:t>의 구조와 특성을 이해 해야함</a:t>
            </a:r>
            <a:endParaRPr lang="en-US" altLang="ko-KR" dirty="0"/>
          </a:p>
          <a:p>
            <a:pPr lvl="3"/>
            <a:r>
              <a:rPr lang="ko-KR" altLang="en-US" dirty="0"/>
              <a:t>이 과정에서 분석 방향을 정하게 됨</a:t>
            </a:r>
            <a:endParaRPr lang="en-US" altLang="ko-KR" dirty="0"/>
          </a:p>
          <a:p>
            <a:pPr lvl="1"/>
            <a:r>
              <a:rPr lang="ko-KR" altLang="en-US" dirty="0"/>
              <a:t>데이터를 파악할 때 사용하는 명령어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F19D5F-D8C0-EDC3-2319-F260AE30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14" y="2154086"/>
            <a:ext cx="265784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5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842913" cy="2733946"/>
          </a:xfrm>
        </p:spPr>
        <p:txBody>
          <a:bodyPr/>
          <a:lstStyle/>
          <a:p>
            <a:r>
              <a:rPr lang="ko-KR" altLang="en-US" dirty="0"/>
              <a:t>교재</a:t>
            </a:r>
            <a:endParaRPr lang="en-US" altLang="ko-KR" dirty="0"/>
          </a:p>
          <a:p>
            <a:pPr lvl="1"/>
            <a:r>
              <a:rPr lang="ko-KR" altLang="en-US" dirty="0"/>
              <a:t>교재 명 </a:t>
            </a:r>
            <a:r>
              <a:rPr lang="en-US" altLang="ko-KR" dirty="0"/>
              <a:t>: Do it </a:t>
            </a:r>
            <a:r>
              <a:rPr lang="ko-KR" altLang="en-US" dirty="0"/>
              <a:t>쉽게 배우는 파이썬 데이터 분석</a:t>
            </a:r>
            <a:endParaRPr lang="en-US" altLang="ko-KR" dirty="0"/>
          </a:p>
          <a:p>
            <a:pPr lvl="1"/>
            <a:r>
              <a:rPr lang="ko-KR" altLang="en-US" dirty="0"/>
              <a:t>저자 </a:t>
            </a:r>
            <a:r>
              <a:rPr lang="en-US" altLang="ko-KR" dirty="0"/>
              <a:t>: </a:t>
            </a:r>
            <a:r>
              <a:rPr lang="ko-KR" altLang="en-US" dirty="0"/>
              <a:t>김영우</a:t>
            </a:r>
            <a:endParaRPr lang="en-US" altLang="ko-KR" dirty="0"/>
          </a:p>
          <a:p>
            <a:pPr lvl="1"/>
            <a:r>
              <a:rPr lang="ko-KR" altLang="en-US" dirty="0"/>
              <a:t>출판사 </a:t>
            </a:r>
            <a:r>
              <a:rPr lang="en-US" altLang="ko-KR" dirty="0"/>
              <a:t>: </a:t>
            </a:r>
            <a:r>
              <a:rPr lang="ko-KR" altLang="en-US" dirty="0" err="1"/>
              <a:t>이지스퍼블리싱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교재</a:t>
            </a:r>
          </a:p>
        </p:txBody>
      </p:sp>
      <p:pic>
        <p:nvPicPr>
          <p:cNvPr id="6" name="Picture 2" descr="Do it! 쉽게 배우는 파이썬 데이터 분석 대표 이미지">
            <a:extLst>
              <a:ext uri="{FF2B5EF4-FFF2-40B4-BE49-F238E27FC236}">
                <a16:creationId xmlns:a16="http://schemas.microsoft.com/office/drawing/2014/main" id="{1D5BFADB-7E64-7192-DB8B-EDC0A17D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17" y="1583903"/>
            <a:ext cx="3076840" cy="4205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7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데이터 파악하기</a:t>
            </a:r>
            <a:endParaRPr lang="en-US" altLang="ko-KR" dirty="0"/>
          </a:p>
          <a:p>
            <a:pPr lvl="1"/>
            <a:r>
              <a:rPr lang="en-US" altLang="ko-KR" dirty="0"/>
              <a:t>Do it – exam </a:t>
            </a:r>
            <a:r>
              <a:rPr lang="ko-KR" altLang="en-US" dirty="0"/>
              <a:t>데이터 파악하기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F19D5F-D8C0-EDC3-2319-F260AE30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486" y="812871"/>
            <a:ext cx="2657846" cy="2172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29FB9C-2F6F-8276-821F-38B468E6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22" y="1223863"/>
            <a:ext cx="6878010" cy="590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25DE2F-FAC7-21B0-A448-CA8A6EE1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96" y="1878324"/>
            <a:ext cx="6887536" cy="26006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DE05F4-543F-5946-4394-BE3B855F1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85" y="4680247"/>
            <a:ext cx="685895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1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데이터 파악하기</a:t>
            </a:r>
            <a:endParaRPr lang="en-US" altLang="ko-KR" dirty="0"/>
          </a:p>
          <a:p>
            <a:pPr lvl="1"/>
            <a:r>
              <a:rPr lang="en-US" altLang="ko-KR" dirty="0"/>
              <a:t>Do it – exam </a:t>
            </a:r>
            <a:r>
              <a:rPr lang="ko-KR" altLang="en-US" dirty="0"/>
              <a:t>데이터 파악하기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F19D5F-D8C0-EDC3-2319-F260AE30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486" y="812871"/>
            <a:ext cx="2657846" cy="21720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151029-4F21-1215-F6C7-77AB5EB2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8" y="1223863"/>
            <a:ext cx="6897063" cy="28483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0E229F-17F4-38F9-D508-198F48AA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554" y="3318656"/>
            <a:ext cx="691611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데이터 파악하기</a:t>
            </a:r>
            <a:endParaRPr lang="en-US" altLang="ko-KR" dirty="0"/>
          </a:p>
          <a:p>
            <a:pPr lvl="1"/>
            <a:r>
              <a:rPr lang="en-US" altLang="ko-KR" dirty="0"/>
              <a:t>Do it – exam </a:t>
            </a:r>
            <a:r>
              <a:rPr lang="ko-KR" altLang="en-US" dirty="0"/>
              <a:t>데이터 파악하기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F19D5F-D8C0-EDC3-2319-F260AE30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486" y="812871"/>
            <a:ext cx="2657846" cy="2172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C6B50F-37A5-B8BA-FBD5-4432FCE69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39" y="1223863"/>
            <a:ext cx="6887536" cy="37152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D26467-75D5-47FF-2D1D-8F4D623FE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29" y="5040287"/>
            <a:ext cx="689706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55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데이터 파악하기</a:t>
            </a:r>
            <a:endParaRPr lang="en-US" altLang="ko-KR" dirty="0"/>
          </a:p>
          <a:p>
            <a:pPr lvl="2"/>
            <a:r>
              <a:rPr lang="ko-KR" altLang="en-US" dirty="0"/>
              <a:t>이번에는 실제 데이터를 불러와 데이터의 특징을 파악해 보겠음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mpg </a:t>
            </a:r>
            <a:r>
              <a:rPr lang="ko-KR" altLang="en-US" dirty="0"/>
              <a:t>데이터를 불러오겠음</a:t>
            </a:r>
            <a:r>
              <a:rPr lang="en-US" altLang="ko-KR" dirty="0"/>
              <a:t>. mpg(mile</a:t>
            </a:r>
            <a:r>
              <a:rPr lang="ko-KR" altLang="en-US" dirty="0"/>
              <a:t> </a:t>
            </a:r>
            <a:r>
              <a:rPr lang="en-US" altLang="ko-KR" dirty="0"/>
              <a:t>per gallon)</a:t>
            </a:r>
            <a:r>
              <a:rPr lang="ko-KR" altLang="en-US" dirty="0"/>
              <a:t>는 미국 환경 보호국에서 공개한 데이터로 </a:t>
            </a:r>
            <a:r>
              <a:rPr lang="en-US" altLang="ko-KR" dirty="0"/>
              <a:t>1999~2008</a:t>
            </a:r>
            <a:r>
              <a:rPr lang="ko-KR" altLang="en-US" dirty="0"/>
              <a:t>년 동안 미국에 출시된 자동차 </a:t>
            </a:r>
            <a:r>
              <a:rPr lang="en-US" altLang="ko-KR" dirty="0"/>
              <a:t>234</a:t>
            </a:r>
            <a:r>
              <a:rPr lang="ko-KR" altLang="en-US" dirty="0"/>
              <a:t>종의 정보를 담고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1. head( ), tail(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를 이용하여 데이터의 구조 및 특성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 </a:t>
            </a:r>
            <a:r>
              <a:rPr lang="ko-KR" altLang="en-US" dirty="0"/>
              <a:t>파악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4DF5BE-B234-A679-2D35-9BF668B1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5" y="1655911"/>
            <a:ext cx="6897063" cy="371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073418-C087-634E-F1F5-B2F0F5FD3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5" y="2136903"/>
            <a:ext cx="6878010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93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데이터 파악하기</a:t>
            </a:r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2. shape 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를 이용해 데이터프레임이 모양</a:t>
            </a:r>
            <a:r>
              <a:rPr lang="en-US" altLang="ko-KR" dirty="0"/>
              <a:t>(</a:t>
            </a:r>
            <a:r>
              <a:rPr lang="ko-KR" altLang="en-US" dirty="0"/>
              <a:t>몇 행 몇 열</a:t>
            </a:r>
            <a:r>
              <a:rPr lang="en-US" altLang="ko-KR" dirty="0"/>
              <a:t>)</a:t>
            </a:r>
            <a:r>
              <a:rPr lang="ko-KR" altLang="en-US" dirty="0"/>
              <a:t>을 파악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3. info( )</a:t>
            </a:r>
            <a:r>
              <a:rPr lang="ko-KR" altLang="en-US" dirty="0"/>
              <a:t>를 이용해서 변수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의 특정 파악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en-US" altLang="ko-KR" dirty="0" err="1"/>
              <a:t>disp</a:t>
            </a:r>
            <a:r>
              <a:rPr lang="en-US" altLang="ko-KR" dirty="0"/>
              <a:t> : </a:t>
            </a:r>
            <a:r>
              <a:rPr lang="ko-KR" altLang="en-US" dirty="0"/>
              <a:t>배기량</a:t>
            </a:r>
            <a:r>
              <a:rPr lang="en-US" altLang="ko-KR" dirty="0"/>
              <a:t>(displacement), 	</a:t>
            </a:r>
            <a:r>
              <a:rPr lang="en-US" altLang="ko-KR" dirty="0" err="1"/>
              <a:t>cly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실린더 개수</a:t>
            </a:r>
            <a:endParaRPr lang="en-US" altLang="ko-KR" dirty="0"/>
          </a:p>
          <a:p>
            <a:pPr lvl="4"/>
            <a:r>
              <a:rPr lang="en-US" altLang="ko-KR" dirty="0"/>
              <a:t>trans: </a:t>
            </a:r>
            <a:r>
              <a:rPr lang="ko-KR" altLang="en-US" dirty="0"/>
              <a:t>변속기 종류</a:t>
            </a:r>
            <a:r>
              <a:rPr lang="en-US" altLang="ko-KR" dirty="0"/>
              <a:t>, 		</a:t>
            </a:r>
            <a:r>
              <a:rPr lang="en-US" altLang="ko-KR" dirty="0" err="1"/>
              <a:t>drv</a:t>
            </a:r>
            <a:r>
              <a:rPr lang="en-US" altLang="ko-KR" dirty="0"/>
              <a:t> : </a:t>
            </a:r>
            <a:r>
              <a:rPr lang="ko-KR" altLang="en-US" dirty="0"/>
              <a:t>구동방식</a:t>
            </a:r>
            <a:r>
              <a:rPr lang="en-US" altLang="ko-KR" dirty="0"/>
              <a:t>(drive wheel)</a:t>
            </a:r>
          </a:p>
          <a:p>
            <a:pPr lvl="4"/>
            <a:r>
              <a:rPr lang="en-US" altLang="ko-KR" dirty="0" err="1"/>
              <a:t>cty</a:t>
            </a:r>
            <a:r>
              <a:rPr lang="en-US" altLang="ko-KR" dirty="0"/>
              <a:t> :</a:t>
            </a:r>
            <a:r>
              <a:rPr lang="ko-KR" altLang="en-US" dirty="0"/>
              <a:t>  도심 연비</a:t>
            </a:r>
            <a:r>
              <a:rPr lang="en-US" altLang="ko-KR" dirty="0"/>
              <a:t>,		</a:t>
            </a:r>
            <a:r>
              <a:rPr lang="en-US" altLang="ko-KR" dirty="0" err="1"/>
              <a:t>hwp</a:t>
            </a:r>
            <a:r>
              <a:rPr lang="en-US" altLang="ko-KR" dirty="0"/>
              <a:t> : </a:t>
            </a:r>
            <a:r>
              <a:rPr lang="ko-KR" altLang="en-US" dirty="0"/>
              <a:t>고속도로 연비</a:t>
            </a:r>
            <a:endParaRPr lang="en-US" altLang="ko-KR" dirty="0"/>
          </a:p>
          <a:p>
            <a:pPr lvl="4"/>
            <a:r>
              <a:rPr lang="en-US" altLang="ko-KR" dirty="0" err="1"/>
              <a:t>fl</a:t>
            </a:r>
            <a:r>
              <a:rPr lang="en-US" altLang="ko-KR" dirty="0"/>
              <a:t>  : </a:t>
            </a:r>
            <a:r>
              <a:rPr lang="ko-KR" altLang="en-US" dirty="0"/>
              <a:t>연료</a:t>
            </a:r>
            <a:r>
              <a:rPr lang="en-US" altLang="ko-KR" dirty="0"/>
              <a:t>(fuel) </a:t>
            </a:r>
            <a:r>
              <a:rPr lang="ko-KR" altLang="en-US" dirty="0"/>
              <a:t>종류</a:t>
            </a:r>
            <a:r>
              <a:rPr lang="en-US" altLang="ko-KR" dirty="0"/>
              <a:t>, 		category : </a:t>
            </a:r>
            <a:r>
              <a:rPr lang="ko-KR" altLang="en-US" dirty="0"/>
              <a:t>자동차 종류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1975F7-FF7E-9135-42CA-5E3CBED2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5" y="1223863"/>
            <a:ext cx="6916115" cy="695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10B595-36C2-86AA-C0EC-442076BE5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64" y="2520007"/>
            <a:ext cx="6887536" cy="3524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C6BEAE-E009-86FC-F228-F155C461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439" y="1223863"/>
            <a:ext cx="3667637" cy="36104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0D2CCE5-AC24-6615-7FF1-92DFA4ED4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98" y="2966893"/>
            <a:ext cx="6355141" cy="12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70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데이터 파악하기</a:t>
            </a:r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4. describe( )</a:t>
            </a:r>
            <a:r>
              <a:rPr lang="ko-KR" altLang="en-US" dirty="0"/>
              <a:t>를 이용해 요약 통계량을 파악</a:t>
            </a:r>
            <a:endParaRPr lang="en-US" altLang="ko-KR" dirty="0"/>
          </a:p>
          <a:p>
            <a:pPr lvl="2"/>
            <a:r>
              <a:rPr lang="en-US" altLang="ko-KR" dirty="0"/>
              <a:t>describe(</a:t>
            </a:r>
            <a:r>
              <a:rPr lang="ko-KR" altLang="en-US" dirty="0"/>
              <a:t> </a:t>
            </a:r>
            <a:r>
              <a:rPr lang="en-US" altLang="ko-KR" dirty="0"/>
              <a:t>) </a:t>
            </a:r>
            <a:r>
              <a:rPr lang="ko-KR" altLang="en-US" dirty="0"/>
              <a:t>함수에 </a:t>
            </a:r>
            <a:r>
              <a:rPr lang="en-US" altLang="ko-KR" dirty="0"/>
              <a:t>include=‘all’</a:t>
            </a:r>
            <a:r>
              <a:rPr lang="ko-KR" altLang="en-US" dirty="0"/>
              <a:t>을 전달하면 값이 문자인 변수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에 대한 통계량도 함께 출력됨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8C8917-4162-768F-DFCA-8280074F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71" y="1490693"/>
            <a:ext cx="6906589" cy="41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B7EFBF-A726-1685-0133-E57678666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01" y="2015951"/>
            <a:ext cx="8078327" cy="3437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EDC148-6A70-29B1-3CF4-6E6145733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483" y="4012471"/>
            <a:ext cx="3686689" cy="1819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1706B5-B728-4551-E803-97C0A82CCA59}"/>
              </a:ext>
            </a:extLst>
          </p:cNvPr>
          <p:cNvSpPr/>
          <p:nvPr/>
        </p:nvSpPr>
        <p:spPr>
          <a:xfrm>
            <a:off x="7273205" y="5153618"/>
            <a:ext cx="3456384" cy="2319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EC0015-9ADD-04F9-19CF-97A0374C9C49}"/>
              </a:ext>
            </a:extLst>
          </p:cNvPr>
          <p:cNvSpPr/>
          <p:nvPr/>
        </p:nvSpPr>
        <p:spPr>
          <a:xfrm>
            <a:off x="1008509" y="2880047"/>
            <a:ext cx="1386563" cy="216024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FFABAB-F3EB-645B-B9D2-E4A9C8FFF1AE}"/>
              </a:ext>
            </a:extLst>
          </p:cNvPr>
          <p:cNvSpPr/>
          <p:nvPr/>
        </p:nvSpPr>
        <p:spPr>
          <a:xfrm>
            <a:off x="1008509" y="3137394"/>
            <a:ext cx="1386563" cy="216024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0837B6-BF28-A949-AB5B-6E36F136F615}"/>
              </a:ext>
            </a:extLst>
          </p:cNvPr>
          <p:cNvSpPr/>
          <p:nvPr/>
        </p:nvSpPr>
        <p:spPr>
          <a:xfrm>
            <a:off x="7286635" y="5526563"/>
            <a:ext cx="3456384" cy="231925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13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데이터 파악하기</a:t>
            </a:r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5. </a:t>
            </a:r>
            <a:r>
              <a:rPr lang="ko-KR" altLang="en-US" dirty="0"/>
              <a:t>그래프로 시각화 하여 데이터 파악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제조사</a:t>
            </a:r>
            <a:r>
              <a:rPr lang="en-US" altLang="ko-KR" dirty="0"/>
              <a:t>(manufacturer) </a:t>
            </a:r>
            <a:r>
              <a:rPr lang="ko-KR" altLang="en-US" dirty="0"/>
              <a:t>별로 데이터</a:t>
            </a:r>
            <a:r>
              <a:rPr lang="en-US" altLang="ko-KR" dirty="0"/>
              <a:t> </a:t>
            </a:r>
            <a:r>
              <a:rPr lang="ko-KR" altLang="en-US" dirty="0"/>
              <a:t>개수 출력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242E7B-F2E1-0857-6D06-EA6010B0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01" y="4276096"/>
            <a:ext cx="6906589" cy="600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A83E1A-98DC-BB02-D140-2C1F02CE2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93" y="1295871"/>
            <a:ext cx="6878010" cy="256258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43AFE65-E08F-113C-DD24-85EF97BB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002" y="1799927"/>
            <a:ext cx="5972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D5C232-8395-3B93-CF37-A350B6C2F164}"/>
              </a:ext>
            </a:extLst>
          </p:cNvPr>
          <p:cNvGrpSpPr/>
          <p:nvPr/>
        </p:nvGrpSpPr>
        <p:grpSpPr>
          <a:xfrm>
            <a:off x="6020020" y="1367879"/>
            <a:ext cx="4728285" cy="1209283"/>
            <a:chOff x="6020020" y="1367879"/>
            <a:chExt cx="4728285" cy="1209283"/>
          </a:xfrm>
        </p:grpSpPr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5B91C9E2-8D2E-57E2-B8F0-8B6A1460A6B1}"/>
                </a:ext>
              </a:extLst>
            </p:cNvPr>
            <p:cNvSpPr/>
            <p:nvPr/>
          </p:nvSpPr>
          <p:spPr>
            <a:xfrm>
              <a:off x="6020020" y="1727919"/>
              <a:ext cx="4500000" cy="72008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5931E1C-ECD0-1103-8114-A9CC123F212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0520020" y="1763923"/>
              <a:ext cx="1318" cy="813239"/>
            </a:xfrm>
            <a:prstGeom prst="line">
              <a:avLst/>
            </a:prstGeom>
            <a:ln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384A8E-B2DE-6DB4-AA0E-1BD184C06D56}"/>
                </a:ext>
              </a:extLst>
            </p:cNvPr>
            <p:cNvSpPr txBox="1"/>
            <p:nvPr/>
          </p:nvSpPr>
          <p:spPr>
            <a:xfrm>
              <a:off x="10297541" y="13678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37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995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 </a:t>
            </a:r>
            <a:r>
              <a:rPr lang="ko-KR" altLang="en-US" dirty="0"/>
              <a:t>이름 바꾸기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 err="1"/>
              <a:t>disp</a:t>
            </a:r>
            <a:r>
              <a:rPr lang="en-US" altLang="ko-KR" dirty="0"/>
              <a:t> : </a:t>
            </a:r>
            <a:r>
              <a:rPr lang="ko-KR" altLang="en-US" dirty="0"/>
              <a:t>배기량</a:t>
            </a:r>
            <a:r>
              <a:rPr lang="en-US" altLang="ko-KR" dirty="0"/>
              <a:t>(displacement), 	</a:t>
            </a:r>
            <a:r>
              <a:rPr lang="en-US" altLang="ko-KR" dirty="0" err="1"/>
              <a:t>cly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실린더 개수</a:t>
            </a:r>
            <a:endParaRPr lang="en-US" altLang="ko-KR" dirty="0"/>
          </a:p>
          <a:p>
            <a:pPr lvl="2"/>
            <a:r>
              <a:rPr lang="en-US" altLang="ko-KR" dirty="0"/>
              <a:t>trans: </a:t>
            </a:r>
            <a:r>
              <a:rPr lang="ko-KR" altLang="en-US" dirty="0"/>
              <a:t>변속기 종류</a:t>
            </a:r>
            <a:r>
              <a:rPr lang="en-US" altLang="ko-KR" dirty="0"/>
              <a:t>, 		</a:t>
            </a:r>
            <a:r>
              <a:rPr lang="en-US" altLang="ko-KR" dirty="0" err="1"/>
              <a:t>drv</a:t>
            </a:r>
            <a:r>
              <a:rPr lang="en-US" altLang="ko-KR" dirty="0"/>
              <a:t> : </a:t>
            </a:r>
            <a:r>
              <a:rPr lang="ko-KR" altLang="en-US" dirty="0"/>
              <a:t>구동방식</a:t>
            </a:r>
            <a:r>
              <a:rPr lang="en-US" altLang="ko-KR" dirty="0"/>
              <a:t>(drive wheel)</a:t>
            </a:r>
          </a:p>
          <a:p>
            <a:pPr lvl="2"/>
            <a:r>
              <a:rPr lang="en-US" altLang="ko-KR" dirty="0" err="1"/>
              <a:t>cty</a:t>
            </a:r>
            <a:r>
              <a:rPr lang="en-US" altLang="ko-KR" dirty="0"/>
              <a:t> :</a:t>
            </a:r>
            <a:r>
              <a:rPr lang="ko-KR" altLang="en-US" dirty="0"/>
              <a:t>  도심 연비</a:t>
            </a:r>
            <a:r>
              <a:rPr lang="en-US" altLang="ko-KR" dirty="0"/>
              <a:t>,			</a:t>
            </a:r>
            <a:r>
              <a:rPr lang="en-US" altLang="ko-KR" dirty="0" err="1"/>
              <a:t>hwp</a:t>
            </a:r>
            <a:r>
              <a:rPr lang="en-US" altLang="ko-KR" dirty="0"/>
              <a:t> : </a:t>
            </a:r>
            <a:r>
              <a:rPr lang="ko-KR" altLang="en-US" dirty="0"/>
              <a:t>고속도로 연비</a:t>
            </a:r>
            <a:endParaRPr lang="en-US" altLang="ko-KR" dirty="0"/>
          </a:p>
          <a:p>
            <a:pPr lvl="2"/>
            <a:r>
              <a:rPr lang="en-US" altLang="ko-KR" dirty="0" err="1"/>
              <a:t>fl</a:t>
            </a:r>
            <a:r>
              <a:rPr lang="en-US" altLang="ko-KR" dirty="0"/>
              <a:t>  : </a:t>
            </a:r>
            <a:r>
              <a:rPr lang="ko-KR" altLang="en-US" dirty="0"/>
              <a:t>연료</a:t>
            </a:r>
            <a:r>
              <a:rPr lang="en-US" altLang="ko-KR" dirty="0"/>
              <a:t>(fuel) </a:t>
            </a:r>
            <a:r>
              <a:rPr lang="ko-KR" altLang="en-US" dirty="0"/>
              <a:t>종류</a:t>
            </a:r>
            <a:r>
              <a:rPr lang="en-US" altLang="ko-KR" dirty="0"/>
              <a:t>, 		category : </a:t>
            </a:r>
            <a:r>
              <a:rPr lang="ko-KR" altLang="en-US" dirty="0"/>
              <a:t>자동차 종류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650447-53E4-7163-15FA-42F095E5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93" y="1007839"/>
            <a:ext cx="6878010" cy="25625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FBA54C-0B30-1F00-F696-727177666E19}"/>
              </a:ext>
            </a:extLst>
          </p:cNvPr>
          <p:cNvSpPr/>
          <p:nvPr/>
        </p:nvSpPr>
        <p:spPr>
          <a:xfrm>
            <a:off x="5652207" y="1530306"/>
            <a:ext cx="720080" cy="21602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B37D2A-6515-8F85-8B7D-915011843E78}"/>
              </a:ext>
            </a:extLst>
          </p:cNvPr>
          <p:cNvSpPr/>
          <p:nvPr/>
        </p:nvSpPr>
        <p:spPr>
          <a:xfrm>
            <a:off x="1008509" y="4445812"/>
            <a:ext cx="4464496" cy="2160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54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 </a:t>
            </a:r>
            <a:r>
              <a:rPr lang="ko-KR" altLang="en-US" dirty="0"/>
              <a:t>이름 바꾸기</a:t>
            </a:r>
            <a:endParaRPr lang="en-US" altLang="ko-KR" dirty="0"/>
          </a:p>
          <a:p>
            <a:pPr lvl="1"/>
            <a:r>
              <a:rPr lang="ko-KR" altLang="en-US" dirty="0"/>
              <a:t>변수 이름 </a:t>
            </a:r>
            <a:r>
              <a:rPr lang="en-US" altLang="ko-KR" dirty="0" err="1"/>
              <a:t>cty</a:t>
            </a:r>
            <a:r>
              <a:rPr lang="ko-KR" altLang="en-US" dirty="0"/>
              <a:t>와 </a:t>
            </a:r>
            <a:r>
              <a:rPr lang="en-US" altLang="ko-KR" dirty="0" err="1"/>
              <a:t>hwp</a:t>
            </a:r>
            <a:r>
              <a:rPr lang="ko-KR" altLang="en-US" dirty="0"/>
              <a:t>를 각각 </a:t>
            </a:r>
            <a:r>
              <a:rPr lang="en-US" altLang="ko-KR" dirty="0">
                <a:sym typeface="Wingdings" panose="05000000000000000000" pitchFamily="2" charset="2"/>
              </a:rPr>
              <a:t>city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highwary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C07519-1B82-9BA4-20AD-EDB26BF5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18" y="1292568"/>
            <a:ext cx="6916115" cy="1305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F04C66-E501-8A19-00E2-EEB55BA7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1" y="2839367"/>
            <a:ext cx="700185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93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 변수</a:t>
            </a:r>
            <a:r>
              <a:rPr lang="en-US" altLang="ko-KR" dirty="0"/>
              <a:t>(</a:t>
            </a:r>
            <a:r>
              <a:rPr lang="ko-KR" altLang="en-US" dirty="0"/>
              <a:t>파생 속성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복합 연비 변수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2"/>
            <a:r>
              <a:rPr lang="ko-KR" altLang="en-US" dirty="0"/>
              <a:t>복합 연비 </a:t>
            </a:r>
            <a:r>
              <a:rPr lang="en-US" altLang="ko-KR" dirty="0"/>
              <a:t>: (</a:t>
            </a:r>
            <a:r>
              <a:rPr lang="ko-KR" altLang="en-US" dirty="0"/>
              <a:t>도심 연비 </a:t>
            </a:r>
            <a:r>
              <a:rPr lang="en-US" altLang="ko-KR" dirty="0"/>
              <a:t>+ </a:t>
            </a:r>
            <a:r>
              <a:rPr lang="ko-KR" altLang="en-US" dirty="0"/>
              <a:t>고속도로 연비</a:t>
            </a:r>
            <a:r>
              <a:rPr lang="en-US" altLang="ko-KR" dirty="0"/>
              <a:t>) / 2 </a:t>
            </a:r>
          </a:p>
          <a:p>
            <a:pPr lvl="3"/>
            <a:r>
              <a:rPr lang="en-US" altLang="ko-KR" dirty="0"/>
              <a:t>total </a:t>
            </a:r>
            <a:r>
              <a:rPr lang="en-US" altLang="ko-KR" dirty="0">
                <a:sym typeface="Wingdings" panose="05000000000000000000" pitchFamily="2" charset="2"/>
              </a:rPr>
              <a:t> ( </a:t>
            </a:r>
            <a:r>
              <a:rPr lang="en-US" altLang="ko-KR" dirty="0" err="1">
                <a:sym typeface="Wingdings" panose="05000000000000000000" pitchFamily="2" charset="2"/>
              </a:rPr>
              <a:t>cty</a:t>
            </a:r>
            <a:r>
              <a:rPr lang="en-US" altLang="ko-KR" dirty="0">
                <a:sym typeface="Wingdings" panose="05000000000000000000" pitchFamily="2" charset="2"/>
              </a:rPr>
              <a:t> + </a:t>
            </a:r>
            <a:r>
              <a:rPr lang="en-US" altLang="ko-KR" dirty="0" err="1">
                <a:sym typeface="Wingdings" panose="05000000000000000000" pitchFamily="2" charset="2"/>
              </a:rPr>
              <a:t>hwy</a:t>
            </a:r>
            <a:r>
              <a:rPr lang="en-US" altLang="ko-KR" dirty="0">
                <a:sym typeface="Wingdings" panose="05000000000000000000" pitchFamily="2" charset="2"/>
              </a:rPr>
              <a:t> ) / 2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CA2334-567C-29C7-A019-C2FE4252E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17" y="1799927"/>
            <a:ext cx="6916115" cy="1038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3089CF-0905-9F0A-76F3-C08FB91A7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629" y="3024063"/>
            <a:ext cx="7087589" cy="2086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9BADE7B-FD5A-BC8A-8232-4C814B2105A5}"/>
              </a:ext>
            </a:extLst>
          </p:cNvPr>
          <p:cNvSpPr/>
          <p:nvPr/>
        </p:nvSpPr>
        <p:spPr>
          <a:xfrm>
            <a:off x="8729185" y="3024063"/>
            <a:ext cx="447033" cy="208150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1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실습에 사용할 데이터 파일</a:t>
            </a:r>
            <a:endParaRPr lang="en-US" altLang="ko-KR" dirty="0"/>
          </a:p>
          <a:p>
            <a:pPr lvl="1"/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https://bit.ly/doit_python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299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 변수</a:t>
            </a:r>
            <a:r>
              <a:rPr lang="en-US" altLang="ko-KR" dirty="0"/>
              <a:t>(</a:t>
            </a:r>
            <a:r>
              <a:rPr lang="ko-KR" altLang="en-US" dirty="0"/>
              <a:t>파생 속성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조건문을 활용해 파생 변수 만들기</a:t>
            </a:r>
            <a:endParaRPr lang="en-US" altLang="ko-KR" dirty="0"/>
          </a:p>
          <a:p>
            <a:pPr lvl="2"/>
            <a:r>
              <a:rPr lang="ko-KR" altLang="en-US" dirty="0"/>
              <a:t>파생 변수를 만들기 위해 변수를 조합하는 방법 외에도 함수를 이용해서 파생 변수를 만들 수 있음</a:t>
            </a:r>
            <a:endParaRPr lang="en-US" altLang="ko-KR" dirty="0"/>
          </a:p>
          <a:p>
            <a:pPr lvl="2"/>
            <a:r>
              <a:rPr lang="ko-KR" altLang="en-US" dirty="0"/>
              <a:t>전체 자동차 중에서 </a:t>
            </a:r>
            <a:r>
              <a:rPr lang="en-US" altLang="ko-KR" dirty="0"/>
              <a:t>‘</a:t>
            </a:r>
            <a:r>
              <a:rPr lang="ko-KR" altLang="en-US" dirty="0" err="1"/>
              <a:t>고연비</a:t>
            </a:r>
            <a:r>
              <a:rPr lang="ko-KR" altLang="en-US" dirty="0"/>
              <a:t> 합격 판정</a:t>
            </a:r>
            <a:r>
              <a:rPr lang="en-US" altLang="ko-KR" dirty="0"/>
              <a:t>＇</a:t>
            </a:r>
            <a:r>
              <a:rPr lang="ko-KR" altLang="en-US" dirty="0"/>
              <a:t>을 받은 자동차가 몇 대나 되는지 알아보는 상황을 가정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1. </a:t>
            </a:r>
            <a:r>
              <a:rPr lang="ko-KR" altLang="en-US" dirty="0" err="1"/>
              <a:t>기준값</a:t>
            </a:r>
            <a:r>
              <a:rPr lang="ko-KR" altLang="en-US" dirty="0"/>
              <a:t> 정하기</a:t>
            </a:r>
            <a:endParaRPr lang="en-US" altLang="ko-KR" dirty="0"/>
          </a:p>
          <a:p>
            <a:pPr lvl="3"/>
            <a:r>
              <a:rPr lang="ko-KR" altLang="en-US" dirty="0"/>
              <a:t>복합 연비</a:t>
            </a:r>
            <a:r>
              <a:rPr lang="en-US" altLang="ko-KR" dirty="0"/>
              <a:t>(total)</a:t>
            </a:r>
            <a:r>
              <a:rPr lang="ko-KR" altLang="en-US" dirty="0"/>
              <a:t>의 평균</a:t>
            </a:r>
            <a:r>
              <a:rPr lang="en-US" altLang="ko-KR" dirty="0"/>
              <a:t>(mean)</a:t>
            </a:r>
            <a:r>
              <a:rPr lang="ko-KR" altLang="en-US" dirty="0"/>
              <a:t>과 중앙값</a:t>
            </a:r>
            <a:r>
              <a:rPr lang="en-US" altLang="ko-KR" dirty="0"/>
              <a:t>(50%)</a:t>
            </a:r>
            <a:r>
              <a:rPr lang="ko-KR" altLang="en-US" dirty="0"/>
              <a:t>을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78FF53-89ED-7EA7-5B12-05AA83D9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33" y="2303983"/>
            <a:ext cx="6916115" cy="2324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9FC239-2BD6-2B5E-C75D-08085600F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33" y="4752255"/>
            <a:ext cx="6897063" cy="6763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B93DED5-787B-96D6-D7ED-17AF1216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025" y="2003339"/>
            <a:ext cx="53625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2D769-F782-1963-DD6C-38A8E8B1E5D5}"/>
              </a:ext>
            </a:extLst>
          </p:cNvPr>
          <p:cNvSpPr/>
          <p:nvPr/>
        </p:nvSpPr>
        <p:spPr>
          <a:xfrm>
            <a:off x="1296541" y="3042474"/>
            <a:ext cx="1656184" cy="1440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DC5744-10C2-058F-336A-7EEC08F42F52}"/>
              </a:ext>
            </a:extLst>
          </p:cNvPr>
          <p:cNvSpPr/>
          <p:nvPr/>
        </p:nvSpPr>
        <p:spPr>
          <a:xfrm>
            <a:off x="1296541" y="3851914"/>
            <a:ext cx="1656184" cy="1440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3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 변수</a:t>
            </a:r>
            <a:r>
              <a:rPr lang="en-US" altLang="ko-KR" dirty="0"/>
              <a:t>(</a:t>
            </a:r>
            <a:r>
              <a:rPr lang="ko-KR" altLang="en-US" dirty="0"/>
              <a:t>파생 속성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조건문을 활용해 파생 변수 만들기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1. </a:t>
            </a:r>
            <a:r>
              <a:rPr lang="ko-KR" altLang="en-US" dirty="0" err="1"/>
              <a:t>기준값</a:t>
            </a:r>
            <a:r>
              <a:rPr lang="ko-KR" altLang="en-US" dirty="0"/>
              <a:t> 정하기</a:t>
            </a:r>
            <a:endParaRPr lang="en-US" altLang="ko-KR" dirty="0"/>
          </a:p>
          <a:p>
            <a:pPr lvl="3"/>
            <a:r>
              <a:rPr lang="ko-KR" altLang="en-US" dirty="0"/>
              <a:t>복합 연비</a:t>
            </a:r>
            <a:r>
              <a:rPr lang="en-US" altLang="ko-KR" dirty="0"/>
              <a:t>(total)</a:t>
            </a:r>
            <a:r>
              <a:rPr lang="ko-KR" altLang="en-US" dirty="0"/>
              <a:t>의 평균</a:t>
            </a:r>
            <a:r>
              <a:rPr lang="en-US" altLang="ko-KR" dirty="0"/>
              <a:t>(mean)</a:t>
            </a:r>
            <a:r>
              <a:rPr lang="ko-KR" altLang="en-US" dirty="0"/>
              <a:t>과 중앙값</a:t>
            </a:r>
            <a:r>
              <a:rPr lang="en-US" altLang="ko-KR" dirty="0"/>
              <a:t>(50%)</a:t>
            </a:r>
            <a:r>
              <a:rPr lang="ko-KR" altLang="en-US" dirty="0"/>
              <a:t>을 확인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4"/>
            <a:r>
              <a:rPr lang="ko-KR" altLang="en-US" dirty="0"/>
              <a:t>복합 연비</a:t>
            </a:r>
            <a:r>
              <a:rPr lang="en-US" altLang="ko-KR" dirty="0"/>
              <a:t>(total)</a:t>
            </a:r>
            <a:r>
              <a:rPr lang="ko-KR" altLang="en-US" dirty="0"/>
              <a:t>의 평균과 중앙값이 약 </a:t>
            </a:r>
            <a:r>
              <a:rPr lang="en-US" altLang="ko-KR" dirty="0"/>
              <a:t>20</a:t>
            </a:r>
          </a:p>
          <a:p>
            <a:pPr lvl="4"/>
            <a:r>
              <a:rPr lang="ko-KR" altLang="en-US" dirty="0"/>
              <a:t>복합 연비가 </a:t>
            </a:r>
            <a:r>
              <a:rPr lang="en-US" altLang="ko-KR" dirty="0"/>
              <a:t>20~22.5 </a:t>
            </a:r>
            <a:r>
              <a:rPr lang="ko-KR" altLang="en-US" dirty="0"/>
              <a:t>사이인 모델이 가장 많음</a:t>
            </a:r>
            <a:endParaRPr lang="en-US" altLang="ko-KR" dirty="0"/>
          </a:p>
          <a:p>
            <a:pPr lvl="4"/>
            <a:r>
              <a:rPr lang="ko-KR" altLang="en-US" dirty="0"/>
              <a:t>복합 연비가 대부분 </a:t>
            </a:r>
            <a:r>
              <a:rPr lang="en-US" altLang="ko-KR" dirty="0"/>
              <a:t>25</a:t>
            </a:r>
            <a:r>
              <a:rPr lang="ko-KR" altLang="en-US" dirty="0"/>
              <a:t>이하이고 </a:t>
            </a:r>
            <a:r>
              <a:rPr lang="en-US" altLang="ko-KR" dirty="0"/>
              <a:t>25</a:t>
            </a:r>
            <a:r>
              <a:rPr lang="ko-KR" altLang="en-US" dirty="0"/>
              <a:t>을 넘기는 모델은 많지 않음</a:t>
            </a:r>
            <a:endParaRPr lang="en-US" altLang="ko-KR" dirty="0"/>
          </a:p>
          <a:p>
            <a:pPr lvl="3"/>
            <a:r>
              <a:rPr lang="ko-KR" altLang="en-US" dirty="0"/>
              <a:t>따라서 연비가 </a:t>
            </a:r>
            <a:r>
              <a:rPr lang="en-US" altLang="ko-KR" dirty="0"/>
              <a:t>20</a:t>
            </a:r>
            <a:r>
              <a:rPr lang="ko-KR" altLang="en-US" dirty="0"/>
              <a:t>이 넘는 자동차에 </a:t>
            </a:r>
            <a:r>
              <a:rPr lang="en-US" altLang="ko-KR" dirty="0"/>
              <a:t>“</a:t>
            </a:r>
            <a:r>
              <a:rPr lang="ko-KR" altLang="en-US" dirty="0" err="1"/>
              <a:t>고연비</a:t>
            </a:r>
            <a:r>
              <a:rPr lang="ko-KR" altLang="en-US" dirty="0"/>
              <a:t> 합격 판정</a:t>
            </a:r>
            <a:r>
              <a:rPr lang="en-US" altLang="ko-KR" dirty="0"/>
              <a:t>”</a:t>
            </a:r>
            <a:r>
              <a:rPr lang="ko-KR" altLang="en-US" dirty="0"/>
              <a:t>을 내리면 어떨까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78FF53-89ED-7EA7-5B12-05AA83D9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33" y="1740531"/>
            <a:ext cx="6916115" cy="2324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9FC239-2BD6-2B5E-C75D-08085600F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33" y="4104183"/>
            <a:ext cx="6897063" cy="6763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B93DED5-787B-96D6-D7ED-17AF1216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36" y="1740531"/>
            <a:ext cx="4357295" cy="31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2D769-F782-1963-DD6C-38A8E8B1E5D5}"/>
              </a:ext>
            </a:extLst>
          </p:cNvPr>
          <p:cNvSpPr/>
          <p:nvPr/>
        </p:nvSpPr>
        <p:spPr>
          <a:xfrm>
            <a:off x="1296541" y="2479022"/>
            <a:ext cx="1656184" cy="1440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DC5744-10C2-058F-336A-7EEC08F42F52}"/>
              </a:ext>
            </a:extLst>
          </p:cNvPr>
          <p:cNvSpPr/>
          <p:nvPr/>
        </p:nvSpPr>
        <p:spPr>
          <a:xfrm>
            <a:off x="1296541" y="3288462"/>
            <a:ext cx="1656184" cy="1440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84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 변수</a:t>
            </a:r>
            <a:r>
              <a:rPr lang="en-US" altLang="ko-KR" dirty="0"/>
              <a:t>(</a:t>
            </a:r>
            <a:r>
              <a:rPr lang="ko-KR" altLang="en-US" dirty="0"/>
              <a:t>파생 속성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조건문을 활용해 파생 변수 만들기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2. “</a:t>
            </a:r>
            <a:r>
              <a:rPr lang="ko-KR" altLang="en-US" dirty="0" err="1"/>
              <a:t>고연비</a:t>
            </a:r>
            <a:r>
              <a:rPr lang="ko-KR" altLang="en-US" dirty="0"/>
              <a:t> 합격 판정</a:t>
            </a:r>
            <a:r>
              <a:rPr lang="en-US" altLang="ko-KR" dirty="0"/>
              <a:t>”</a:t>
            </a:r>
            <a:r>
              <a:rPr lang="ko-KR" altLang="en-US" dirty="0"/>
              <a:t>을 기록할 변수 만들기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14E132-E65F-9B02-5FD5-A6E13845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08" y="1995074"/>
            <a:ext cx="5296639" cy="266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952F0-BA84-A822-41EB-4ADBC2D27D6A}"/>
              </a:ext>
            </a:extLst>
          </p:cNvPr>
          <p:cNvSpPr txBox="1"/>
          <p:nvPr/>
        </p:nvSpPr>
        <p:spPr>
          <a:xfrm>
            <a:off x="3744611" y="1516555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파생변수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속성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26B7D0-351C-5EA1-BA7A-4D5B4C8225F7}"/>
              </a:ext>
            </a:extLst>
          </p:cNvPr>
          <p:cNvSpPr/>
          <p:nvPr/>
        </p:nvSpPr>
        <p:spPr>
          <a:xfrm>
            <a:off x="3240756" y="2031896"/>
            <a:ext cx="576064" cy="194729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D8D3A9F3-674B-6D50-2308-FCC531F128B6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3528789" y="1670444"/>
            <a:ext cx="215823" cy="361452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46D8FD-6260-3361-C7E4-D0202A1E3251}"/>
              </a:ext>
            </a:extLst>
          </p:cNvPr>
          <p:cNvSpPr/>
          <p:nvPr/>
        </p:nvSpPr>
        <p:spPr>
          <a:xfrm>
            <a:off x="4968948" y="2031896"/>
            <a:ext cx="1584176" cy="194729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B795B9-7900-E0AE-C58B-24C92658C557}"/>
              </a:ext>
            </a:extLst>
          </p:cNvPr>
          <p:cNvSpPr txBox="1"/>
          <p:nvPr/>
        </p:nvSpPr>
        <p:spPr>
          <a:xfrm>
            <a:off x="5184972" y="23497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조건</a:t>
            </a: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3A56EEC4-76C9-4E31-A187-0727E85D524E}"/>
              </a:ext>
            </a:extLst>
          </p:cNvPr>
          <p:cNvCxnSpPr>
            <a:stCxn id="19" idx="1"/>
            <a:endCxn id="6" idx="2"/>
          </p:cNvCxnSpPr>
          <p:nvPr/>
        </p:nvCxnSpPr>
        <p:spPr>
          <a:xfrm rot="10800000" flipH="1">
            <a:off x="5184972" y="2261812"/>
            <a:ext cx="272056" cy="241821"/>
          </a:xfrm>
          <a:prstGeom prst="curvedConnector4">
            <a:avLst>
              <a:gd name="adj1" fmla="val -84027"/>
              <a:gd name="adj2" fmla="val 8181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9F46EB-5E6C-4D98-B7E7-02FB6A8388A5}"/>
              </a:ext>
            </a:extLst>
          </p:cNvPr>
          <p:cNvSpPr/>
          <p:nvPr/>
        </p:nvSpPr>
        <p:spPr>
          <a:xfrm>
            <a:off x="6733779" y="2032936"/>
            <a:ext cx="540000" cy="194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527B6A-5B6F-F50C-3E72-EC1192279DFE}"/>
              </a:ext>
            </a:extLst>
          </p:cNvPr>
          <p:cNvSpPr txBox="1"/>
          <p:nvPr/>
        </p:nvSpPr>
        <p:spPr>
          <a:xfrm>
            <a:off x="7057180" y="2377453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조건이 참일 때 할당 될 값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12C7789-82CA-6FC6-5CBC-5F2D7C32F857}"/>
              </a:ext>
            </a:extLst>
          </p:cNvPr>
          <p:cNvCxnSpPr>
            <a:stCxn id="24" idx="1"/>
            <a:endCxn id="22" idx="2"/>
          </p:cNvCxnSpPr>
          <p:nvPr/>
        </p:nvCxnSpPr>
        <p:spPr>
          <a:xfrm rot="10800000">
            <a:off x="7003780" y="2227336"/>
            <a:ext cx="53401" cy="304006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DFB3D-67F1-8213-6EBD-E42B2C7E43C7}"/>
              </a:ext>
            </a:extLst>
          </p:cNvPr>
          <p:cNvSpPr txBox="1"/>
          <p:nvPr/>
        </p:nvSpPr>
        <p:spPr>
          <a:xfrm>
            <a:off x="8011891" y="1511895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조건이 거짓일 때 할당 될 값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17F1E2-AA0C-C617-56DC-250D58C95110}"/>
              </a:ext>
            </a:extLst>
          </p:cNvPr>
          <p:cNvSpPr/>
          <p:nvPr/>
        </p:nvSpPr>
        <p:spPr>
          <a:xfrm>
            <a:off x="7471891" y="2019845"/>
            <a:ext cx="540000" cy="194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E7F2EFDD-2938-6EAF-6318-1CD7E507D035}"/>
              </a:ext>
            </a:extLst>
          </p:cNvPr>
          <p:cNvCxnSpPr>
            <a:stCxn id="31" idx="1"/>
            <a:endCxn id="32" idx="0"/>
          </p:cNvCxnSpPr>
          <p:nvPr/>
        </p:nvCxnSpPr>
        <p:spPr>
          <a:xfrm rot="10800000" flipV="1">
            <a:off x="7741891" y="1665783"/>
            <a:ext cx="270000" cy="354061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E9FFDEBA-EBBF-4AF3-741B-B52EF891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708" y="2827787"/>
            <a:ext cx="6906589" cy="57158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D98B559-9FE2-245E-929D-C1EBEAED2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708" y="3528119"/>
            <a:ext cx="6900678" cy="186153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80C68A-2A07-EB7C-8A83-CFA6A3348707}"/>
              </a:ext>
            </a:extLst>
          </p:cNvPr>
          <p:cNvSpPr/>
          <p:nvPr/>
        </p:nvSpPr>
        <p:spPr>
          <a:xfrm>
            <a:off x="9301705" y="3491297"/>
            <a:ext cx="407681" cy="186153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26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 변수</a:t>
            </a:r>
            <a:r>
              <a:rPr lang="en-US" altLang="ko-KR" dirty="0"/>
              <a:t>(</a:t>
            </a:r>
            <a:r>
              <a:rPr lang="ko-KR" altLang="en-US" dirty="0"/>
              <a:t>파생 속성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조건문을 활용해 파생 변수 만들기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3. </a:t>
            </a:r>
            <a:r>
              <a:rPr lang="ko-KR" altLang="en-US" dirty="0"/>
              <a:t>빈도표로 합격 판정 자동차 수 살펴보기</a:t>
            </a:r>
            <a:endParaRPr lang="en-US" altLang="ko-KR" dirty="0"/>
          </a:p>
          <a:p>
            <a:pPr lvl="4"/>
            <a:r>
              <a:rPr lang="ko-KR" altLang="en-US" dirty="0" err="1"/>
              <a:t>빈도표</a:t>
            </a:r>
            <a:r>
              <a:rPr lang="en-US" altLang="ko-KR" dirty="0"/>
              <a:t>(frequency table)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변수의 값이 종류별로 몇 개씩 있는지 해당 값의 개수를 나타내는 표</a:t>
            </a:r>
            <a:endParaRPr lang="en-US" altLang="ko-KR" dirty="0"/>
          </a:p>
          <a:p>
            <a:pPr lvl="4"/>
            <a:r>
              <a:rPr lang="en-US" altLang="ko-KR" dirty="0" err="1"/>
              <a:t>df.value_counts</a:t>
            </a:r>
            <a:r>
              <a:rPr lang="en-US" altLang="ko-KR" dirty="0"/>
              <a:t>( )</a:t>
            </a:r>
            <a:r>
              <a:rPr lang="ko-KR" altLang="en-US" dirty="0"/>
              <a:t>를 이용해 빈도표를 만들 수 있음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4. </a:t>
            </a:r>
            <a:r>
              <a:rPr lang="ko-KR" altLang="en-US" dirty="0"/>
              <a:t>막대 그래프로 빈도 표현하기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A92B97-1B12-15EE-F5C6-D8FE478C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01" y="2015951"/>
            <a:ext cx="6887536" cy="1086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88F122-F6AB-14F9-A303-AE4312287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54" y="3452745"/>
            <a:ext cx="6897063" cy="87642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8E2AB4-4FE2-AD60-877F-C63442506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005" y="1970020"/>
            <a:ext cx="52578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09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 변수</a:t>
            </a:r>
            <a:r>
              <a:rPr lang="en-US" altLang="ko-KR" dirty="0"/>
              <a:t>(</a:t>
            </a:r>
            <a:r>
              <a:rPr lang="ko-KR" altLang="en-US" dirty="0"/>
              <a:t>파생 속성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조건문을 활용해 파생 변수 만들기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5. </a:t>
            </a:r>
            <a:r>
              <a:rPr lang="ko-KR" altLang="en-US" dirty="0"/>
              <a:t>중첩 조건문 활용하기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08DF7B-D87C-5209-70D7-6B98C7C1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81" y="3462713"/>
            <a:ext cx="8116433" cy="25721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87969F-F395-35F5-4A36-9B089F26E0AF}"/>
              </a:ext>
            </a:extLst>
          </p:cNvPr>
          <p:cNvGrpSpPr/>
          <p:nvPr/>
        </p:nvGrpSpPr>
        <p:grpSpPr>
          <a:xfrm>
            <a:off x="1656581" y="1511895"/>
            <a:ext cx="7624039" cy="1173335"/>
            <a:chOff x="1656581" y="1511895"/>
            <a:chExt cx="7624039" cy="11733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1A88B77-2FD6-A1E7-C93C-1809BF072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581" y="1995074"/>
              <a:ext cx="5296639" cy="26673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47EEE7-EFA5-5642-2995-F38A225D8D8D}"/>
                </a:ext>
              </a:extLst>
            </p:cNvPr>
            <p:cNvSpPr txBox="1"/>
            <p:nvPr/>
          </p:nvSpPr>
          <p:spPr>
            <a:xfrm>
              <a:off x="2592484" y="1516555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파생변수</a:t>
              </a:r>
              <a:r>
                <a:rPr lang="en-US" altLang="ko-KR" sz="1400" b="1" dirty="0"/>
                <a:t>(</a:t>
              </a:r>
              <a:r>
                <a:rPr lang="ko-KR" altLang="en-US" sz="1400" b="1" dirty="0"/>
                <a:t>속성</a:t>
              </a:r>
              <a:r>
                <a:rPr lang="en-US" altLang="ko-KR" sz="1400" b="1" dirty="0"/>
                <a:t>)</a:t>
              </a:r>
              <a:endParaRPr lang="ko-KR" altLang="en-US" sz="1400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FF634B-21C5-11C0-085A-781A3656ADF3}"/>
                </a:ext>
              </a:extLst>
            </p:cNvPr>
            <p:cNvSpPr/>
            <p:nvPr/>
          </p:nvSpPr>
          <p:spPr>
            <a:xfrm>
              <a:off x="2088629" y="2031896"/>
              <a:ext cx="576064" cy="19472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FE188F56-0C92-1D72-1E63-73ED3B9146E3}"/>
                </a:ext>
              </a:extLst>
            </p:cNvPr>
            <p:cNvCxnSpPr>
              <a:stCxn id="8" idx="1"/>
              <a:endCxn id="10" idx="0"/>
            </p:cNvCxnSpPr>
            <p:nvPr/>
          </p:nvCxnSpPr>
          <p:spPr>
            <a:xfrm rot="10800000" flipV="1">
              <a:off x="2376662" y="1670444"/>
              <a:ext cx="215823" cy="361452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4019276-E091-5B62-3466-0C4865836512}"/>
                </a:ext>
              </a:extLst>
            </p:cNvPr>
            <p:cNvSpPr/>
            <p:nvPr/>
          </p:nvSpPr>
          <p:spPr>
            <a:xfrm>
              <a:off x="3816821" y="2031896"/>
              <a:ext cx="1584176" cy="19472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A13F72-8DE9-9EA9-DE20-05435B314A86}"/>
                </a:ext>
              </a:extLst>
            </p:cNvPr>
            <p:cNvSpPr txBox="1"/>
            <p:nvPr/>
          </p:nvSpPr>
          <p:spPr>
            <a:xfrm>
              <a:off x="4032845" y="234974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조건</a:t>
              </a:r>
            </a:p>
          </p:txBody>
        </p: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id="{3B2F6C9F-2F10-C2B4-4EE0-8D8F330D2458}"/>
                </a:ext>
              </a:extLst>
            </p:cNvPr>
            <p:cNvCxnSpPr>
              <a:stCxn id="14" idx="1"/>
              <a:endCxn id="7" idx="2"/>
            </p:cNvCxnSpPr>
            <p:nvPr/>
          </p:nvCxnSpPr>
          <p:spPr>
            <a:xfrm rot="10800000" flipH="1">
              <a:off x="4032845" y="2261812"/>
              <a:ext cx="272056" cy="241821"/>
            </a:xfrm>
            <a:prstGeom prst="curvedConnector4">
              <a:avLst>
                <a:gd name="adj1" fmla="val -84027"/>
                <a:gd name="adj2" fmla="val 81819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0A5782E-FBA0-30C1-9B22-B15814BEB637}"/>
                </a:ext>
              </a:extLst>
            </p:cNvPr>
            <p:cNvSpPr/>
            <p:nvPr/>
          </p:nvSpPr>
          <p:spPr>
            <a:xfrm>
              <a:off x="5581652" y="2032936"/>
              <a:ext cx="540000" cy="194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4157FE-4F7A-29F7-87CB-58875DFCC21A}"/>
                </a:ext>
              </a:extLst>
            </p:cNvPr>
            <p:cNvSpPr txBox="1"/>
            <p:nvPr/>
          </p:nvSpPr>
          <p:spPr>
            <a:xfrm>
              <a:off x="5905053" y="2377453"/>
              <a:ext cx="2244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조건이 참일 때 할당 될 값</a:t>
              </a:r>
            </a:p>
          </p:txBody>
        </p: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028CE4C9-853A-2531-D57F-D5EF127C03EE}"/>
                </a:ext>
              </a:extLst>
            </p:cNvPr>
            <p:cNvCxnSpPr>
              <a:stCxn id="17" idx="1"/>
              <a:endCxn id="16" idx="2"/>
            </p:cNvCxnSpPr>
            <p:nvPr/>
          </p:nvCxnSpPr>
          <p:spPr>
            <a:xfrm rot="10800000">
              <a:off x="5851653" y="2227336"/>
              <a:ext cx="53401" cy="304006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01BB35-37A9-8F6E-71F1-B93F502BC53D}"/>
                </a:ext>
              </a:extLst>
            </p:cNvPr>
            <p:cNvSpPr txBox="1"/>
            <p:nvPr/>
          </p:nvSpPr>
          <p:spPr>
            <a:xfrm>
              <a:off x="6859764" y="1511895"/>
              <a:ext cx="2420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조건이 거짓일 때 할당 될 값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3BEDF7B-36C5-BDBA-29FD-3FD9838F0A22}"/>
                </a:ext>
              </a:extLst>
            </p:cNvPr>
            <p:cNvSpPr/>
            <p:nvPr/>
          </p:nvSpPr>
          <p:spPr>
            <a:xfrm>
              <a:off x="6319764" y="2019845"/>
              <a:ext cx="540000" cy="194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C1CEABF7-8379-2AC5-2CB1-B02305AB1C98}"/>
                </a:ext>
              </a:extLst>
            </p:cNvPr>
            <p:cNvCxnSpPr>
              <a:stCxn id="19" idx="1"/>
              <a:endCxn id="20" idx="0"/>
            </p:cNvCxnSpPr>
            <p:nvPr/>
          </p:nvCxnSpPr>
          <p:spPr>
            <a:xfrm rot="10800000" flipV="1">
              <a:off x="6589764" y="1665783"/>
              <a:ext cx="270000" cy="354061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65B8F30-BE54-89EC-1BC7-17A699B58B70}"/>
              </a:ext>
            </a:extLst>
          </p:cNvPr>
          <p:cNvSpPr txBox="1"/>
          <p:nvPr/>
        </p:nvSpPr>
        <p:spPr>
          <a:xfrm>
            <a:off x="2592484" y="2952055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파생변수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속성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0D9DB5-B095-F7BF-39C2-5A0DF79386F9}"/>
              </a:ext>
            </a:extLst>
          </p:cNvPr>
          <p:cNvSpPr/>
          <p:nvPr/>
        </p:nvSpPr>
        <p:spPr>
          <a:xfrm>
            <a:off x="2088629" y="3467396"/>
            <a:ext cx="612000" cy="194729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19C883B-F868-8DE1-2F01-890DD94D8FA1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94630" y="3105944"/>
            <a:ext cx="197855" cy="361452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E43EDF-001B-FC2F-5DDF-BA23519E29B1}"/>
              </a:ext>
            </a:extLst>
          </p:cNvPr>
          <p:cNvSpPr/>
          <p:nvPr/>
        </p:nvSpPr>
        <p:spPr>
          <a:xfrm>
            <a:off x="3888828" y="3493659"/>
            <a:ext cx="1692823" cy="194729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977148-996B-6E10-CEBA-EAEED8A267CA}"/>
              </a:ext>
            </a:extLst>
          </p:cNvPr>
          <p:cNvSpPr txBox="1"/>
          <p:nvPr/>
        </p:nvSpPr>
        <p:spPr>
          <a:xfrm>
            <a:off x="4104853" y="38115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조건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0E4A37DE-54AD-9E67-41D0-1274F41E932F}"/>
              </a:ext>
            </a:extLst>
          </p:cNvPr>
          <p:cNvCxnSpPr>
            <a:stCxn id="27" idx="1"/>
          </p:cNvCxnSpPr>
          <p:nvPr/>
        </p:nvCxnSpPr>
        <p:spPr>
          <a:xfrm rot="10800000" flipH="1">
            <a:off x="4104853" y="3723575"/>
            <a:ext cx="272056" cy="241821"/>
          </a:xfrm>
          <a:prstGeom prst="curvedConnector4">
            <a:avLst>
              <a:gd name="adj1" fmla="val -84027"/>
              <a:gd name="adj2" fmla="val 8181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8BE6E3-79F5-8707-110D-8C11B6D66F69}"/>
              </a:ext>
            </a:extLst>
          </p:cNvPr>
          <p:cNvSpPr/>
          <p:nvPr/>
        </p:nvSpPr>
        <p:spPr>
          <a:xfrm>
            <a:off x="5748599" y="3493896"/>
            <a:ext cx="240736" cy="194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D5ABE-6D6D-E080-0961-69A06CE9F6EE}"/>
              </a:ext>
            </a:extLst>
          </p:cNvPr>
          <p:cNvSpPr txBox="1"/>
          <p:nvPr/>
        </p:nvSpPr>
        <p:spPr>
          <a:xfrm>
            <a:off x="6059726" y="3838413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조건이 참일 때 할당 될 값</a:t>
            </a: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E32BFB9-DE4A-1E84-A880-0A8BF0BC38A3}"/>
              </a:ext>
            </a:extLst>
          </p:cNvPr>
          <p:cNvCxnSpPr>
            <a:cxnSpLocks/>
            <a:stCxn id="30" idx="1"/>
            <a:endCxn id="29" idx="2"/>
          </p:cNvCxnSpPr>
          <p:nvPr/>
        </p:nvCxnSpPr>
        <p:spPr>
          <a:xfrm rot="10800000">
            <a:off x="5868968" y="3688296"/>
            <a:ext cx="190759" cy="304006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58D0AC-04A8-2E04-AC69-027048A5B401}"/>
              </a:ext>
            </a:extLst>
          </p:cNvPr>
          <p:cNvSpPr txBox="1"/>
          <p:nvPr/>
        </p:nvSpPr>
        <p:spPr>
          <a:xfrm>
            <a:off x="6709654" y="2978161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조건이 거짓일 때 할당 될 값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055389-3709-1450-54E8-DD4EAA087685}"/>
              </a:ext>
            </a:extLst>
          </p:cNvPr>
          <p:cNvSpPr/>
          <p:nvPr/>
        </p:nvSpPr>
        <p:spPr>
          <a:xfrm>
            <a:off x="6175789" y="3486111"/>
            <a:ext cx="3492000" cy="194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3CD439CD-D37F-F52C-B3F6-1B311CFD54A9}"/>
              </a:ext>
            </a:extLst>
          </p:cNvPr>
          <p:cNvCxnSpPr>
            <a:cxnSpLocks/>
            <a:stCxn id="33" idx="1"/>
            <a:endCxn id="34" idx="0"/>
          </p:cNvCxnSpPr>
          <p:nvPr/>
        </p:nvCxnSpPr>
        <p:spPr>
          <a:xfrm rot="10800000" flipH="1" flipV="1">
            <a:off x="6709653" y="3132049"/>
            <a:ext cx="1212135" cy="354061"/>
          </a:xfrm>
          <a:prstGeom prst="curvedConnector4">
            <a:avLst>
              <a:gd name="adj1" fmla="val -18859"/>
              <a:gd name="adj2" fmla="val 71732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3CE0396-FBFB-B466-9920-B32DEEB7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80" y="4600414"/>
            <a:ext cx="8116433" cy="25721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8A13E4-572B-8C1E-BCD2-0FB80C2228DA}"/>
              </a:ext>
            </a:extLst>
          </p:cNvPr>
          <p:cNvSpPr/>
          <p:nvPr/>
        </p:nvSpPr>
        <p:spPr>
          <a:xfrm>
            <a:off x="7003583" y="4637441"/>
            <a:ext cx="1692000" cy="194729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740DF-EAA4-2FB9-AB91-C6C19965D53D}"/>
              </a:ext>
            </a:extLst>
          </p:cNvPr>
          <p:cNvSpPr txBox="1"/>
          <p:nvPr/>
        </p:nvSpPr>
        <p:spPr>
          <a:xfrm>
            <a:off x="7219608" y="49614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조건</a:t>
            </a: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7AB9BE20-6F0F-8B86-EDB8-9CA09DC00A2D}"/>
              </a:ext>
            </a:extLst>
          </p:cNvPr>
          <p:cNvCxnSpPr>
            <a:stCxn id="39" idx="1"/>
          </p:cNvCxnSpPr>
          <p:nvPr/>
        </p:nvCxnSpPr>
        <p:spPr>
          <a:xfrm rot="10800000" flipH="1">
            <a:off x="7219608" y="4873494"/>
            <a:ext cx="272056" cy="241821"/>
          </a:xfrm>
          <a:prstGeom prst="curvedConnector4">
            <a:avLst>
              <a:gd name="adj1" fmla="val -84027"/>
              <a:gd name="adj2" fmla="val 8181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01BAAF-1C8B-09FD-6344-68E10753B7E6}"/>
              </a:ext>
            </a:extLst>
          </p:cNvPr>
          <p:cNvSpPr/>
          <p:nvPr/>
        </p:nvSpPr>
        <p:spPr>
          <a:xfrm>
            <a:off x="8875609" y="4623763"/>
            <a:ext cx="240736" cy="194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DF80CC-5395-41E9-CEF2-29989F58284B}"/>
              </a:ext>
            </a:extLst>
          </p:cNvPr>
          <p:cNvSpPr txBox="1"/>
          <p:nvPr/>
        </p:nvSpPr>
        <p:spPr>
          <a:xfrm>
            <a:off x="8137875" y="5126732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조건이 참일 때 할당 될 값</a:t>
            </a: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E185EAC-3156-4FF9-CCD3-76B4A7F4408D}"/>
              </a:ext>
            </a:extLst>
          </p:cNvPr>
          <p:cNvCxnSpPr>
            <a:cxnSpLocks/>
            <a:stCxn id="42" idx="1"/>
            <a:endCxn id="41" idx="2"/>
          </p:cNvCxnSpPr>
          <p:nvPr/>
        </p:nvCxnSpPr>
        <p:spPr>
          <a:xfrm rot="10800000" flipH="1">
            <a:off x="8137875" y="4818163"/>
            <a:ext cx="858102" cy="462458"/>
          </a:xfrm>
          <a:prstGeom prst="curvedConnector4">
            <a:avLst>
              <a:gd name="adj1" fmla="val -26640"/>
              <a:gd name="adj2" fmla="val 66638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EF3B8F2-BB4A-6232-1711-9831A0EC8B7B}"/>
              </a:ext>
            </a:extLst>
          </p:cNvPr>
          <p:cNvSpPr txBox="1"/>
          <p:nvPr/>
        </p:nvSpPr>
        <p:spPr>
          <a:xfrm>
            <a:off x="7960540" y="4151561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조건이 거짓일 때 할당 될 값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5F58DF-3D5A-5071-4AB8-458FF906E530}"/>
              </a:ext>
            </a:extLst>
          </p:cNvPr>
          <p:cNvSpPr/>
          <p:nvPr/>
        </p:nvSpPr>
        <p:spPr>
          <a:xfrm>
            <a:off x="9313671" y="4622636"/>
            <a:ext cx="263790" cy="194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2B71A30-CE4D-9F1F-2380-3C57D0839079}"/>
              </a:ext>
            </a:extLst>
          </p:cNvPr>
          <p:cNvCxnSpPr>
            <a:cxnSpLocks/>
            <a:stCxn id="45" idx="1"/>
            <a:endCxn id="46" idx="0"/>
          </p:cNvCxnSpPr>
          <p:nvPr/>
        </p:nvCxnSpPr>
        <p:spPr>
          <a:xfrm rot="10800000" flipH="1" flipV="1">
            <a:off x="7960540" y="4305450"/>
            <a:ext cx="1485026" cy="317186"/>
          </a:xfrm>
          <a:prstGeom prst="curvedConnector4">
            <a:avLst>
              <a:gd name="adj1" fmla="val -15394"/>
              <a:gd name="adj2" fmla="val 74258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53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 변수</a:t>
            </a:r>
            <a:r>
              <a:rPr lang="en-US" altLang="ko-KR" dirty="0"/>
              <a:t>(</a:t>
            </a:r>
            <a:r>
              <a:rPr lang="ko-KR" altLang="en-US" dirty="0"/>
              <a:t>파생 속성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조건문을 활용해 파생 변수 만들기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5. </a:t>
            </a:r>
            <a:r>
              <a:rPr lang="ko-KR" altLang="en-US" dirty="0"/>
              <a:t>중첩 조건문 활용하기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E3E6DC-85AA-4B9C-766F-1601184E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9" y="1511895"/>
            <a:ext cx="6887536" cy="7906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8778D7C-064E-CE20-7B02-B7E39BDC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18" y="2542939"/>
            <a:ext cx="8125959" cy="202910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B148AA-5D0C-5E31-AB6E-E75259F0197C}"/>
              </a:ext>
            </a:extLst>
          </p:cNvPr>
          <p:cNvSpPr/>
          <p:nvPr/>
        </p:nvSpPr>
        <p:spPr>
          <a:xfrm>
            <a:off x="8641357" y="2524528"/>
            <a:ext cx="499820" cy="202910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5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 변수</a:t>
            </a:r>
            <a:r>
              <a:rPr lang="en-US" altLang="ko-KR" dirty="0"/>
              <a:t>(</a:t>
            </a:r>
            <a:r>
              <a:rPr lang="ko-KR" altLang="en-US" dirty="0"/>
              <a:t>파생 속성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조건문을 활용해 파생 변수 만들기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6. </a:t>
            </a:r>
            <a:r>
              <a:rPr lang="ko-KR" altLang="en-US" dirty="0"/>
              <a:t>빈도표와 막대 그래프로 연비 등급 살펴보기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EAD251-7B37-1002-DD9A-DEC4CAB1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9" y="1511895"/>
            <a:ext cx="6887536" cy="1514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077B7D-33C2-2ADA-6A56-4EA185D3E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09" y="3065721"/>
            <a:ext cx="6897063" cy="70494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C6BDBA3-9A3E-D756-F6F3-9EC092666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875" y="2106256"/>
            <a:ext cx="5257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516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 변수</a:t>
            </a:r>
            <a:r>
              <a:rPr lang="en-US" altLang="ko-KR" dirty="0"/>
              <a:t>(</a:t>
            </a:r>
            <a:r>
              <a:rPr lang="ko-KR" altLang="en-US" dirty="0"/>
              <a:t>파생 속성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조건문을 활용해 파생 변수 만들기 </a:t>
            </a:r>
            <a:endParaRPr lang="en-US" altLang="ko-KR" dirty="0"/>
          </a:p>
          <a:p>
            <a:pPr lvl="2"/>
            <a:r>
              <a:rPr lang="ko-KR" altLang="en-US" dirty="0"/>
              <a:t>어떤 변수의 값이 목록의 한 요소와 같을 때 특정 값을 부여하여 파생 변수 만들기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en-US" altLang="ko-KR" dirty="0"/>
              <a:t>category</a:t>
            </a:r>
            <a:r>
              <a:rPr lang="ko-KR" altLang="en-US" dirty="0"/>
              <a:t>의 값이 </a:t>
            </a:r>
            <a:r>
              <a:rPr lang="en-US" altLang="ko-KR" dirty="0"/>
              <a:t>compact, subcompact </a:t>
            </a:r>
            <a:r>
              <a:rPr lang="ko-KR" altLang="en-US" dirty="0"/>
              <a:t>또는 </a:t>
            </a:r>
            <a:r>
              <a:rPr lang="en-US" altLang="ko-KR" dirty="0"/>
              <a:t>2seater</a:t>
            </a:r>
            <a:r>
              <a:rPr lang="ko-KR" altLang="en-US" dirty="0"/>
              <a:t>이면 파생 변수의 값에 </a:t>
            </a:r>
            <a:r>
              <a:rPr lang="en-US" altLang="ko-KR" dirty="0"/>
              <a:t>‘small’</a:t>
            </a:r>
            <a:r>
              <a:rPr lang="ko-KR" altLang="en-US" dirty="0"/>
              <a:t>을 부여하고 그렇지 않은 경우 </a:t>
            </a:r>
            <a:r>
              <a:rPr lang="en-US" altLang="ko-KR" dirty="0"/>
              <a:t>‘large’</a:t>
            </a:r>
            <a:r>
              <a:rPr lang="ko-KR" altLang="en-US" dirty="0"/>
              <a:t>를 부여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D4BE2E-5C15-F428-434D-183D07A6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7" y="2087959"/>
            <a:ext cx="10745700" cy="8764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CAE7B9-E0EA-6BBA-0B64-DEC4CDF19BF6}"/>
              </a:ext>
            </a:extLst>
          </p:cNvPr>
          <p:cNvSpPr/>
          <p:nvPr/>
        </p:nvSpPr>
        <p:spPr>
          <a:xfrm>
            <a:off x="2611096" y="2106370"/>
            <a:ext cx="8431647" cy="21602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EE157-5C3B-42A1-0380-6A84BC292F84}"/>
              </a:ext>
            </a:extLst>
          </p:cNvPr>
          <p:cNvSpPr txBox="1"/>
          <p:nvPr/>
        </p:nvSpPr>
        <p:spPr>
          <a:xfrm>
            <a:off x="5400997" y="2625349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조건</a:t>
            </a: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0FDE25DD-F1E8-9A16-A6DC-5B7137D37F7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H="1">
            <a:off x="5400997" y="2322394"/>
            <a:ext cx="432048" cy="456844"/>
          </a:xfrm>
          <a:prstGeom prst="curvedConnector4">
            <a:avLst>
              <a:gd name="adj1" fmla="val -52911"/>
              <a:gd name="adj2" fmla="val 66843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D103357-228A-C362-75E7-7C954B477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66" y="3180405"/>
            <a:ext cx="7401958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47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 변수</a:t>
            </a:r>
            <a:r>
              <a:rPr lang="en-US" altLang="ko-KR" dirty="0"/>
              <a:t>(</a:t>
            </a:r>
            <a:r>
              <a:rPr lang="ko-KR" altLang="en-US" dirty="0"/>
              <a:t>파생 속성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/>
              <a:t>조건문을 활용해 파생 변수 만들기 </a:t>
            </a:r>
            <a:endParaRPr lang="en-US" altLang="ko-KR" dirty="0"/>
          </a:p>
          <a:p>
            <a:pPr lvl="2"/>
            <a:r>
              <a:rPr lang="ko-KR" altLang="en-US" dirty="0"/>
              <a:t>어떤 변수의 값이 목록의 한 요소와 같을 때 특정 값을 부여하여 파생 변수 만들기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en-US" altLang="ko-KR" dirty="0"/>
              <a:t>category</a:t>
            </a:r>
            <a:r>
              <a:rPr lang="ko-KR" altLang="en-US" dirty="0"/>
              <a:t>의 값이 </a:t>
            </a:r>
            <a:r>
              <a:rPr lang="en-US" altLang="ko-KR" dirty="0"/>
              <a:t>compact, subcompact </a:t>
            </a:r>
            <a:r>
              <a:rPr lang="ko-KR" altLang="en-US" dirty="0"/>
              <a:t>또는 </a:t>
            </a:r>
            <a:r>
              <a:rPr lang="en-US" altLang="ko-KR" dirty="0"/>
              <a:t>2seater</a:t>
            </a:r>
            <a:r>
              <a:rPr lang="ko-KR" altLang="en-US" dirty="0"/>
              <a:t>이면 파생 변수의 값에 </a:t>
            </a:r>
            <a:r>
              <a:rPr lang="en-US" altLang="ko-KR" dirty="0"/>
              <a:t>‘small’</a:t>
            </a:r>
            <a:r>
              <a:rPr lang="ko-KR" altLang="en-US" dirty="0"/>
              <a:t>을 부여하고 그렇지 않은 경우 </a:t>
            </a:r>
            <a:r>
              <a:rPr lang="en-US" altLang="ko-KR" dirty="0"/>
              <a:t>‘large’</a:t>
            </a:r>
            <a:r>
              <a:rPr lang="ko-KR" altLang="en-US" dirty="0"/>
              <a:t>를 부여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 분석 기초 </a:t>
            </a:r>
            <a:r>
              <a:rPr lang="en-US" altLang="ko-KR" dirty="0"/>
              <a:t>– </a:t>
            </a:r>
            <a:r>
              <a:rPr lang="ko-KR" altLang="en-US" dirty="0"/>
              <a:t>데이터 파악하기</a:t>
            </a:r>
            <a:r>
              <a:rPr lang="en-US" altLang="ko-KR" dirty="0"/>
              <a:t>, </a:t>
            </a:r>
            <a:r>
              <a:rPr lang="ko-KR" altLang="en-US" dirty="0"/>
              <a:t>다루기 쉽게 수정하기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103357-228A-C362-75E7-7C954B47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66" y="1744453"/>
            <a:ext cx="7401958" cy="1495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F871D0-59B0-7ACB-3538-D2C0E869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66" y="3332350"/>
            <a:ext cx="7401958" cy="390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852DB7-9461-8298-9F79-C836ADF04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73" y="3842834"/>
            <a:ext cx="8668960" cy="20672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6C64F8-A9A3-D58E-3210-BF7E8EACFC96}"/>
              </a:ext>
            </a:extLst>
          </p:cNvPr>
          <p:cNvSpPr/>
          <p:nvPr/>
        </p:nvSpPr>
        <p:spPr>
          <a:xfrm>
            <a:off x="9762800" y="3818286"/>
            <a:ext cx="460048" cy="205919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78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1039253" cy="2733946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원하는 형태로 데이터 가공하기</a:t>
            </a:r>
            <a:endParaRPr lang="en-US" altLang="ko-KR" dirty="0"/>
          </a:p>
          <a:p>
            <a:pPr lvl="2"/>
            <a:r>
              <a:rPr lang="ko-KR" altLang="en-US" dirty="0"/>
              <a:t>주어진 데이터를 그대로 사용하기 보다는 원하는 형태로 변형해 분석할 때가 많음</a:t>
            </a:r>
            <a:endParaRPr lang="en-US" altLang="ko-KR" dirty="0"/>
          </a:p>
          <a:p>
            <a:pPr lvl="2"/>
            <a:r>
              <a:rPr lang="ko-KR" altLang="en-US" dirty="0"/>
              <a:t>분석에 적합하게 데이터를 가공하는 작업을 데이터 </a:t>
            </a:r>
            <a:r>
              <a:rPr lang="ko-KR" altLang="en-US" dirty="0" err="1"/>
              <a:t>전처리</a:t>
            </a:r>
            <a:r>
              <a:rPr lang="en-US" altLang="ko-KR" dirty="0"/>
              <a:t>(data </a:t>
            </a:r>
            <a:r>
              <a:rPr lang="en-US" altLang="ko-KR" dirty="0" err="1"/>
              <a:t>preprecessing</a:t>
            </a:r>
            <a:r>
              <a:rPr lang="en-US" altLang="ko-KR" dirty="0"/>
              <a:t>)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판다스</a:t>
            </a:r>
            <a:r>
              <a:rPr lang="en-US" altLang="ko-KR" dirty="0"/>
              <a:t>(pandas)</a:t>
            </a:r>
            <a:r>
              <a:rPr lang="ko-KR" altLang="en-US" dirty="0"/>
              <a:t>는 데이터 </a:t>
            </a:r>
            <a:r>
              <a:rPr lang="ko-KR" altLang="en-US" dirty="0" err="1"/>
              <a:t>전처리</a:t>
            </a:r>
            <a:r>
              <a:rPr lang="ko-KR" altLang="en-US" dirty="0"/>
              <a:t> 작업에 가장 많이 사용되는 패키지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D39F53-A500-83DE-7C61-FDA3C861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140" y="1949738"/>
            <a:ext cx="245779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9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1039253" cy="2733946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안녕 파이썬</a:t>
            </a:r>
          </a:p>
        </p:txBody>
      </p:sp>
    </p:spTree>
    <p:extLst>
      <p:ext uri="{BB962C8B-B14F-4D97-AF65-F5344CB8AC3E}">
        <p14:creationId xmlns:p14="http://schemas.microsoft.com/office/powerpoint/2010/main" val="19442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조건에 맞는 데이터만 추출하기</a:t>
            </a:r>
            <a:endParaRPr lang="en-US" altLang="ko-KR" dirty="0"/>
          </a:p>
          <a:p>
            <a:pPr lvl="2"/>
            <a:r>
              <a:rPr lang="ko-KR" altLang="en-US" dirty="0"/>
              <a:t>데이터를 분석할 때 전체 데이터를 사용하기도 하지만 관심 있는 일부만 추출해 분석하기도 함</a:t>
            </a:r>
            <a:endParaRPr lang="en-US" altLang="ko-KR" dirty="0"/>
          </a:p>
          <a:p>
            <a:pPr lvl="2"/>
            <a:r>
              <a:rPr lang="en-US" altLang="ko-KR" dirty="0"/>
              <a:t>padas</a:t>
            </a:r>
            <a:r>
              <a:rPr lang="ko-KR" altLang="en-US" dirty="0"/>
              <a:t>의 </a:t>
            </a:r>
            <a:r>
              <a:rPr lang="en-US" altLang="ko-KR" dirty="0" err="1"/>
              <a:t>df.query</a:t>
            </a:r>
            <a:r>
              <a:rPr lang="en-US" altLang="ko-KR" dirty="0"/>
              <a:t>( )</a:t>
            </a:r>
            <a:r>
              <a:rPr lang="ko-KR" altLang="en-US" dirty="0"/>
              <a:t>를 이용하며 원하는 데이터만 추출할 수 있음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조건에 맞는 데이터만 추출하기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DC4B29-0FF0-1BEF-E893-8FDA4F6D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5" y="1727919"/>
            <a:ext cx="6925642" cy="781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485264-E116-B09A-2E35-663DA2B6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521" y="765432"/>
            <a:ext cx="2101228" cy="51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42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조건에 맞는 데이터만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조건에 맞는 데이터만 추출하기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nclass</a:t>
            </a:r>
            <a:r>
              <a:rPr lang="en-US" altLang="ko-KR" dirty="0"/>
              <a:t>’ </a:t>
            </a:r>
            <a:r>
              <a:rPr lang="ko-KR" altLang="en-US" dirty="0"/>
              <a:t>열의 데이터를 살펴보면 </a:t>
            </a:r>
            <a:r>
              <a:rPr lang="en-US" altLang="ko-KR" dirty="0"/>
              <a:t>5</a:t>
            </a:r>
            <a:r>
              <a:rPr lang="ko-KR" altLang="en-US" dirty="0"/>
              <a:t>개 반의 학생들로 구성되어 있다는 것을 </a:t>
            </a:r>
            <a:r>
              <a:rPr lang="ko-KR" altLang="en-US" dirty="0" err="1"/>
              <a:t>알수</a:t>
            </a:r>
            <a:r>
              <a:rPr lang="ko-KR" altLang="en-US" dirty="0"/>
              <a:t> 있음</a:t>
            </a:r>
            <a:endParaRPr lang="en-US" altLang="ko-KR" dirty="0"/>
          </a:p>
          <a:p>
            <a:pPr lvl="2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/>
              <a:t>query( )</a:t>
            </a:r>
            <a:r>
              <a:rPr lang="ko-KR" altLang="en-US" dirty="0"/>
              <a:t>를 이용해서 </a:t>
            </a:r>
            <a:r>
              <a:rPr lang="en-US" altLang="ko-KR" dirty="0"/>
              <a:t>1</a:t>
            </a:r>
            <a:r>
              <a:rPr lang="ko-KR" altLang="en-US" dirty="0"/>
              <a:t>반 학생들 데이터만 추출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DC4B29-0FF0-1BEF-E893-8FDA4F6D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5" y="1223863"/>
            <a:ext cx="6925642" cy="781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485264-E116-B09A-2E35-663DA2B6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521" y="765432"/>
            <a:ext cx="2101228" cy="51463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C7D4A5-293A-2FF7-3D21-C2DBC442C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51" y="2847548"/>
            <a:ext cx="692564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42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조건에 맞는 데이터만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초과</a:t>
            </a:r>
            <a:r>
              <a:rPr lang="en-US" altLang="ko-KR" dirty="0"/>
              <a:t>, </a:t>
            </a:r>
            <a:r>
              <a:rPr lang="ko-KR" altLang="en-US" dirty="0"/>
              <a:t>미만</a:t>
            </a:r>
            <a:r>
              <a:rPr lang="en-US" altLang="ko-KR" dirty="0"/>
              <a:t>, </a:t>
            </a:r>
            <a:r>
              <a:rPr lang="ko-KR" altLang="en-US" dirty="0"/>
              <a:t>이상</a:t>
            </a:r>
            <a:r>
              <a:rPr lang="en-US" altLang="ko-KR" dirty="0"/>
              <a:t>, </a:t>
            </a:r>
            <a:r>
              <a:rPr lang="ko-KR" altLang="en-US" dirty="0"/>
              <a:t>이하 조건 걸기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FDC6DD-4ADC-D029-12D0-1181D30A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81" y="1295871"/>
            <a:ext cx="690658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28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조건에 맞는 데이터만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여러 조건을 충족하는 행</a:t>
            </a:r>
            <a:r>
              <a:rPr lang="en-US" altLang="ko-KR" dirty="0"/>
              <a:t>(</a:t>
            </a:r>
            <a:r>
              <a:rPr lang="ko-KR" altLang="en-US" dirty="0"/>
              <a:t>샘플</a:t>
            </a:r>
            <a:r>
              <a:rPr lang="en-US" altLang="ko-KR" dirty="0"/>
              <a:t>)</a:t>
            </a:r>
            <a:r>
              <a:rPr lang="ko-KR" altLang="en-US" dirty="0"/>
              <a:t> 추출</a:t>
            </a:r>
            <a:endParaRPr lang="en-US" altLang="ko-KR" dirty="0"/>
          </a:p>
          <a:p>
            <a:pPr lvl="2"/>
            <a:r>
              <a:rPr lang="en-US" altLang="ko-KR" dirty="0"/>
              <a:t>AND </a:t>
            </a:r>
            <a:r>
              <a:rPr lang="ko-KR" altLang="en-US" dirty="0"/>
              <a:t>조건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14C9CD-EDFC-BF4C-FA97-A76965DC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32" y="1411032"/>
            <a:ext cx="687801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73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조건에 맞는 데이터만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여러 조건 중 하나 이상 충족하는 행</a:t>
            </a:r>
            <a:r>
              <a:rPr lang="en-US" altLang="ko-KR" dirty="0"/>
              <a:t>(</a:t>
            </a:r>
            <a:r>
              <a:rPr lang="ko-KR" altLang="en-US" dirty="0"/>
              <a:t>샘플</a:t>
            </a:r>
            <a:r>
              <a:rPr lang="en-US" altLang="ko-KR" dirty="0"/>
              <a:t>)</a:t>
            </a:r>
            <a:r>
              <a:rPr lang="ko-KR" altLang="en-US" dirty="0"/>
              <a:t> 추출</a:t>
            </a:r>
            <a:endParaRPr lang="en-US" altLang="ko-KR" dirty="0"/>
          </a:p>
          <a:p>
            <a:pPr lvl="2"/>
            <a:r>
              <a:rPr lang="en-US" altLang="ko-KR" dirty="0"/>
              <a:t>OR </a:t>
            </a:r>
            <a:r>
              <a:rPr lang="ko-KR" altLang="en-US" dirty="0"/>
              <a:t>조건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B33514-A7F1-39B6-A826-1217F784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06" y="1495653"/>
            <a:ext cx="689706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80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조건에 맞는 데이터만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변수의 값이 목록에 포함되었는지 따지는 조건</a:t>
            </a:r>
            <a:endParaRPr lang="en-US" altLang="ko-KR" dirty="0"/>
          </a:p>
          <a:p>
            <a:pPr lvl="2"/>
            <a:r>
              <a:rPr lang="en-US" altLang="ko-KR" dirty="0"/>
              <a:t>OR </a:t>
            </a:r>
            <a:r>
              <a:rPr lang="ko-KR" altLang="en-US" dirty="0"/>
              <a:t>조건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9D3842-6FA9-06BB-51EB-53FA3132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29" y="1323226"/>
            <a:ext cx="4081080" cy="46812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311707-5C2B-4DFF-3D40-6C047FA3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133" y="1331799"/>
            <a:ext cx="2880762" cy="466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3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조건에 맞는 데이터만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추출한 행으로 데이터프레임 만들기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F4BA5D-59D1-3708-95A8-76A9CE77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13" y="1377405"/>
            <a:ext cx="3057952" cy="24768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B85ECE-0691-BEBB-905E-CC896937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77" y="1367879"/>
            <a:ext cx="304842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0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조건에 맞는 데이터만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문자를 값으로 갖고 있는 변수에 조건 부여하여 데이터</a:t>
            </a:r>
            <a:r>
              <a:rPr lang="en-US" altLang="ko-KR" dirty="0"/>
              <a:t>(</a:t>
            </a:r>
            <a:r>
              <a:rPr lang="ko-KR" altLang="en-US" dirty="0"/>
              <a:t>프레임</a:t>
            </a:r>
            <a:r>
              <a:rPr lang="en-US" altLang="ko-KR" dirty="0"/>
              <a:t>) </a:t>
            </a:r>
            <a:r>
              <a:rPr lang="ko-KR" altLang="en-US" dirty="0"/>
              <a:t>추출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737E69-FDAB-44AE-1A29-49B195C9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76" y="3096071"/>
            <a:ext cx="6906589" cy="24863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F4A341-9E54-3E65-EBC3-74A49DD9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7" y="1295871"/>
            <a:ext cx="6906589" cy="16004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B72549-A6EF-9ECE-2F55-7AB78C77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357" y="1246842"/>
            <a:ext cx="1371791" cy="170521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7B19758-2F1E-9851-B9FE-4677AE6F93BA}"/>
              </a:ext>
            </a:extLst>
          </p:cNvPr>
          <p:cNvSpPr/>
          <p:nvPr/>
        </p:nvSpPr>
        <p:spPr>
          <a:xfrm>
            <a:off x="7921277" y="1945122"/>
            <a:ext cx="432048" cy="358861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11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조건에 맞는 데이터만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문자를 값으로 갖고 있는 변수에 조건 부여하여 데이터</a:t>
            </a:r>
            <a:r>
              <a:rPr lang="en-US" altLang="ko-KR" dirty="0"/>
              <a:t>(</a:t>
            </a:r>
            <a:r>
              <a:rPr lang="ko-KR" altLang="en-US" dirty="0"/>
              <a:t>프레임</a:t>
            </a:r>
            <a:r>
              <a:rPr lang="en-US" altLang="ko-KR" dirty="0"/>
              <a:t>) </a:t>
            </a:r>
            <a:r>
              <a:rPr lang="ko-KR" altLang="en-US" dirty="0"/>
              <a:t>추출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F0E848-CC8F-A6E0-9C54-FF164FAC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18" y="1270523"/>
            <a:ext cx="6563641" cy="971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D3FAD8-9C70-37AB-A922-385401A58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18" y="2482776"/>
            <a:ext cx="689706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10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5791"/>
            <a:ext cx="10979353" cy="2733946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혼자서 해보기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Q1 – </a:t>
            </a:r>
            <a:r>
              <a:rPr lang="ko-KR" altLang="en-US" dirty="0"/>
              <a:t>자동차 배기량에 따라 고속도로 연비가 </a:t>
            </a:r>
            <a:r>
              <a:rPr lang="ko-KR" altLang="en-US" dirty="0" err="1"/>
              <a:t>다른지</a:t>
            </a:r>
            <a:r>
              <a:rPr lang="ko-KR" altLang="en-US" dirty="0"/>
              <a:t> 알아보려고 합니다</a:t>
            </a:r>
            <a:r>
              <a:rPr lang="en-US" altLang="ko-KR" dirty="0"/>
              <a:t>. </a:t>
            </a:r>
            <a:r>
              <a:rPr lang="en-US" altLang="ko-KR" dirty="0" err="1"/>
              <a:t>displ</a:t>
            </a:r>
            <a:r>
              <a:rPr lang="en-US" altLang="ko-KR" dirty="0"/>
              <a:t>(</a:t>
            </a:r>
            <a:r>
              <a:rPr lang="ko-KR" altLang="en-US" dirty="0"/>
              <a:t>배기량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4 </a:t>
            </a:r>
            <a:r>
              <a:rPr lang="ko-KR" altLang="en-US" dirty="0"/>
              <a:t>이하인 자동차와 </a:t>
            </a:r>
            <a:r>
              <a:rPr lang="en-US" altLang="ko-KR" dirty="0"/>
              <a:t>5 </a:t>
            </a:r>
            <a:r>
              <a:rPr lang="ko-KR" altLang="en-US" dirty="0"/>
              <a:t>이상인 자동차 중 어떤 자동차의 </a:t>
            </a:r>
            <a:r>
              <a:rPr lang="en-US" altLang="ko-KR" dirty="0" err="1"/>
              <a:t>hwy</a:t>
            </a:r>
            <a:r>
              <a:rPr lang="en-US" altLang="ko-KR" dirty="0"/>
              <a:t>(</a:t>
            </a:r>
            <a:r>
              <a:rPr lang="ko-KR" altLang="en-US" dirty="0"/>
              <a:t>고속도로 연비</a:t>
            </a:r>
            <a:r>
              <a:rPr lang="en-US" altLang="ko-KR" dirty="0"/>
              <a:t>) </a:t>
            </a:r>
            <a:r>
              <a:rPr lang="ko-KR" altLang="en-US" dirty="0"/>
              <a:t>평균이 더 </a:t>
            </a:r>
            <a:r>
              <a:rPr lang="ko-KR" altLang="en-US" dirty="0" err="1"/>
              <a:t>높은지</a:t>
            </a:r>
            <a:r>
              <a:rPr lang="ko-KR" altLang="en-US" dirty="0"/>
              <a:t> 알아보세요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힌트</a:t>
            </a:r>
            <a:endParaRPr lang="en-US" altLang="ko-KR" dirty="0"/>
          </a:p>
          <a:p>
            <a:pPr lvl="3"/>
            <a:r>
              <a:rPr lang="ko-KR" altLang="en-US" dirty="0"/>
              <a:t>특정 조건에 해당하는 데이터를 추출해 평균을 구함</a:t>
            </a:r>
            <a:endParaRPr lang="en-US" altLang="ko-KR" dirty="0"/>
          </a:p>
          <a:p>
            <a:pPr lvl="3"/>
            <a:r>
              <a:rPr lang="en-US" altLang="ko-KR" dirty="0"/>
              <a:t>query( )</a:t>
            </a:r>
            <a:r>
              <a:rPr lang="ko-KR" altLang="en-US" dirty="0"/>
              <a:t>를 이용해 </a:t>
            </a:r>
            <a:r>
              <a:rPr lang="en-US" altLang="ko-KR" dirty="0" err="1"/>
              <a:t>displ</a:t>
            </a:r>
            <a:r>
              <a:rPr lang="ko-KR" altLang="en-US" dirty="0"/>
              <a:t>가 특정 값을 지닌 행</a:t>
            </a:r>
            <a:r>
              <a:rPr lang="en-US" altLang="ko-KR" dirty="0"/>
              <a:t>(</a:t>
            </a:r>
            <a:r>
              <a:rPr lang="ko-KR" altLang="en-US" dirty="0"/>
              <a:t>샘플</a:t>
            </a:r>
            <a:r>
              <a:rPr lang="en-US" altLang="ko-KR" dirty="0"/>
              <a:t>)</a:t>
            </a:r>
            <a:r>
              <a:rPr lang="ko-KR" altLang="en-US" dirty="0"/>
              <a:t>을 추출해 새로운 변수에 할당한 다음 평균을 구해보세요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</p:spTree>
    <p:extLst>
      <p:ext uri="{BB962C8B-B14F-4D97-AF65-F5344CB8AC3E}">
        <p14:creationId xmlns:p14="http://schemas.microsoft.com/office/powerpoint/2010/main" val="422929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1039253" cy="2733946"/>
          </a:xfrm>
        </p:spPr>
        <p:txBody>
          <a:bodyPr/>
          <a:lstStyle/>
          <a:p>
            <a:r>
              <a:rPr lang="ko-KR" altLang="en-US" dirty="0"/>
              <a:t>아나콘다로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 err="1"/>
              <a:t>JupyterLab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파이썬 데이터 분석 환경 만들기</a:t>
            </a:r>
          </a:p>
        </p:txBody>
      </p:sp>
    </p:spTree>
    <p:extLst>
      <p:ext uri="{BB962C8B-B14F-4D97-AF65-F5344CB8AC3E}">
        <p14:creationId xmlns:p14="http://schemas.microsoft.com/office/powerpoint/2010/main" val="1613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혼자서 해보기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Q1 – </a:t>
            </a:r>
            <a:r>
              <a:rPr lang="ko-KR" altLang="en-US" dirty="0"/>
              <a:t>자동차 배기량에 따라 고속도로 연비가 </a:t>
            </a:r>
            <a:r>
              <a:rPr lang="ko-KR" altLang="en-US" dirty="0" err="1"/>
              <a:t>다른지</a:t>
            </a:r>
            <a:r>
              <a:rPr lang="ko-KR" altLang="en-US" dirty="0"/>
              <a:t> 알아보려고 합니다</a:t>
            </a:r>
            <a:r>
              <a:rPr lang="en-US" altLang="ko-KR" dirty="0"/>
              <a:t>. </a:t>
            </a:r>
            <a:r>
              <a:rPr lang="en-US" altLang="ko-KR" dirty="0" err="1"/>
              <a:t>displ</a:t>
            </a:r>
            <a:r>
              <a:rPr lang="en-US" altLang="ko-KR" dirty="0"/>
              <a:t>(</a:t>
            </a:r>
            <a:r>
              <a:rPr lang="ko-KR" altLang="en-US" dirty="0"/>
              <a:t>배기량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4 </a:t>
            </a:r>
            <a:r>
              <a:rPr lang="ko-KR" altLang="en-US" dirty="0"/>
              <a:t>이하인 자동차와 </a:t>
            </a:r>
            <a:r>
              <a:rPr lang="en-US" altLang="ko-KR" dirty="0"/>
              <a:t>5 </a:t>
            </a:r>
            <a:r>
              <a:rPr lang="ko-KR" altLang="en-US" dirty="0"/>
              <a:t>이상인 자동차 중 어떤 자동차의 </a:t>
            </a:r>
            <a:r>
              <a:rPr lang="en-US" altLang="ko-KR" dirty="0" err="1"/>
              <a:t>hwy</a:t>
            </a:r>
            <a:r>
              <a:rPr lang="en-US" altLang="ko-KR" dirty="0"/>
              <a:t>(</a:t>
            </a:r>
            <a:r>
              <a:rPr lang="ko-KR" altLang="en-US" dirty="0"/>
              <a:t>고속도로 연비</a:t>
            </a:r>
            <a:r>
              <a:rPr lang="en-US" altLang="ko-KR" dirty="0"/>
              <a:t>) </a:t>
            </a:r>
            <a:r>
              <a:rPr lang="ko-KR" altLang="en-US" dirty="0"/>
              <a:t>평균이 더 </a:t>
            </a:r>
            <a:r>
              <a:rPr lang="ko-KR" altLang="en-US" dirty="0" err="1"/>
              <a:t>높은지</a:t>
            </a:r>
            <a:r>
              <a:rPr lang="ko-KR" altLang="en-US" dirty="0"/>
              <a:t> 알아보세요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힌트</a:t>
            </a:r>
            <a:endParaRPr lang="en-US" altLang="ko-KR" dirty="0"/>
          </a:p>
          <a:p>
            <a:pPr lvl="3"/>
            <a:r>
              <a:rPr lang="ko-KR" altLang="en-US" dirty="0"/>
              <a:t>특정 조건에 해당하는 데이터를 추출해 평균을 구함</a:t>
            </a:r>
            <a:endParaRPr lang="en-US" altLang="ko-KR" dirty="0"/>
          </a:p>
          <a:p>
            <a:pPr lvl="3"/>
            <a:r>
              <a:rPr lang="en-US" altLang="ko-KR" dirty="0"/>
              <a:t>Query( )</a:t>
            </a:r>
            <a:r>
              <a:rPr lang="ko-KR" altLang="en-US" dirty="0"/>
              <a:t>를 이용해 </a:t>
            </a:r>
            <a:r>
              <a:rPr lang="en-US" altLang="ko-KR" dirty="0" err="1"/>
              <a:t>disp</a:t>
            </a:r>
            <a:r>
              <a:rPr lang="ko-KR" altLang="en-US" dirty="0"/>
              <a:t>가 특정 값을 지닌 행</a:t>
            </a:r>
            <a:r>
              <a:rPr lang="en-US" altLang="ko-KR" dirty="0"/>
              <a:t>(</a:t>
            </a:r>
            <a:r>
              <a:rPr lang="ko-KR" altLang="en-US" dirty="0"/>
              <a:t>샘플</a:t>
            </a:r>
            <a:r>
              <a:rPr lang="en-US" altLang="ko-KR" dirty="0"/>
              <a:t>)</a:t>
            </a:r>
            <a:r>
              <a:rPr lang="ko-KR" altLang="en-US" dirty="0"/>
              <a:t>을 추출해 새로운 변수에 할당한 다음 평균을 구해보세요</a:t>
            </a:r>
            <a:r>
              <a:rPr lang="en-US" altLang="ko-KR" dirty="0"/>
              <a:t>.</a:t>
            </a:r>
          </a:p>
          <a:p>
            <a:pPr marL="702000" lvl="3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209B47-F4D6-C9AC-7F96-F4FFC20C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9" y="2303983"/>
            <a:ext cx="6916115" cy="581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549AD6-04FD-43F5-CC5F-A15F7CBB8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09" y="3240087"/>
            <a:ext cx="689706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83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혼자서 해보기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Q2 –  </a:t>
            </a:r>
            <a:r>
              <a:rPr lang="ko-KR" altLang="en-US" dirty="0"/>
              <a:t>자동차 제조사에 따라 도심 연비가 어떻게 </a:t>
            </a:r>
            <a:r>
              <a:rPr lang="ko-KR" altLang="en-US" dirty="0" err="1"/>
              <a:t>다른지</a:t>
            </a:r>
            <a:r>
              <a:rPr lang="ko-KR" altLang="en-US" dirty="0"/>
              <a:t> 알아보려고 합니다</a:t>
            </a:r>
            <a:r>
              <a:rPr lang="en-US" altLang="ko-KR" dirty="0"/>
              <a:t>. ‘</a:t>
            </a:r>
            <a:r>
              <a:rPr lang="en-US" altLang="ko-KR" dirty="0" err="1"/>
              <a:t>audi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en-US" altLang="ko-KR" dirty="0" err="1"/>
              <a:t>toyota</a:t>
            </a:r>
            <a:r>
              <a:rPr lang="en-US" altLang="ko-KR" dirty="0"/>
              <a:t>’ </a:t>
            </a:r>
            <a:r>
              <a:rPr lang="ko-KR" altLang="en-US" dirty="0"/>
              <a:t>중 어느 제조사</a:t>
            </a:r>
            <a:r>
              <a:rPr lang="en-US" altLang="ko-KR" dirty="0"/>
              <a:t>(manufacturer)</a:t>
            </a:r>
            <a:r>
              <a:rPr lang="ko-KR" altLang="en-US" dirty="0"/>
              <a:t>의 도심 연비</a:t>
            </a:r>
            <a:r>
              <a:rPr lang="en-US" altLang="ko-KR" dirty="0"/>
              <a:t>(</a:t>
            </a:r>
            <a:r>
              <a:rPr lang="en-US" altLang="ko-KR" dirty="0" err="1"/>
              <a:t>cty</a:t>
            </a:r>
            <a:r>
              <a:rPr lang="en-US" altLang="ko-KR" dirty="0"/>
              <a:t>) </a:t>
            </a:r>
            <a:r>
              <a:rPr lang="ko-KR" altLang="en-US" dirty="0"/>
              <a:t>평균이 더 </a:t>
            </a:r>
            <a:r>
              <a:rPr lang="ko-KR" altLang="en-US" dirty="0" err="1"/>
              <a:t>높은지</a:t>
            </a:r>
            <a:r>
              <a:rPr lang="ko-KR" altLang="en-US" dirty="0"/>
              <a:t> 알아보세요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힌트</a:t>
            </a:r>
            <a:endParaRPr lang="en-US" altLang="ko-KR" dirty="0"/>
          </a:p>
          <a:p>
            <a:pPr lvl="3"/>
            <a:r>
              <a:rPr lang="ko-KR" altLang="en-US" dirty="0"/>
              <a:t>앞 문제와 동일한 절차로 풀어가면 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변수의 값이 숫자가 아니고 문자라는 점에 주의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</p:spTree>
    <p:extLst>
      <p:ext uri="{BB962C8B-B14F-4D97-AF65-F5344CB8AC3E}">
        <p14:creationId xmlns:p14="http://schemas.microsoft.com/office/powerpoint/2010/main" val="1671586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혼자서 해보기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Q2 –  </a:t>
            </a:r>
            <a:r>
              <a:rPr lang="ko-KR" altLang="en-US" dirty="0"/>
              <a:t>자동차 제조사에 따라 도심 연비가 어떻게 </a:t>
            </a:r>
            <a:r>
              <a:rPr lang="ko-KR" altLang="en-US" dirty="0" err="1"/>
              <a:t>다른지</a:t>
            </a:r>
            <a:r>
              <a:rPr lang="ko-KR" altLang="en-US" dirty="0"/>
              <a:t> 알아보려고 합니다</a:t>
            </a:r>
            <a:r>
              <a:rPr lang="en-US" altLang="ko-KR" dirty="0"/>
              <a:t>. ‘</a:t>
            </a:r>
            <a:r>
              <a:rPr lang="en-US" altLang="ko-KR" dirty="0" err="1"/>
              <a:t>audi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‘Toyota’ </a:t>
            </a:r>
            <a:r>
              <a:rPr lang="ko-KR" altLang="en-US" dirty="0"/>
              <a:t>중 어느 제조사</a:t>
            </a:r>
            <a:r>
              <a:rPr lang="en-US" altLang="ko-KR" dirty="0"/>
              <a:t>(manufacturer)</a:t>
            </a:r>
            <a:r>
              <a:rPr lang="ko-KR" altLang="en-US" dirty="0"/>
              <a:t>의 도심 연비</a:t>
            </a:r>
            <a:r>
              <a:rPr lang="en-US" altLang="ko-KR" dirty="0"/>
              <a:t>(</a:t>
            </a:r>
            <a:r>
              <a:rPr lang="en-US" altLang="ko-KR" dirty="0" err="1"/>
              <a:t>cty</a:t>
            </a:r>
            <a:r>
              <a:rPr lang="en-US" altLang="ko-KR" dirty="0"/>
              <a:t>) </a:t>
            </a:r>
            <a:r>
              <a:rPr lang="ko-KR" altLang="en-US" dirty="0"/>
              <a:t>평균이 더 </a:t>
            </a:r>
            <a:r>
              <a:rPr lang="ko-KR" altLang="en-US" dirty="0" err="1"/>
              <a:t>높은지</a:t>
            </a:r>
            <a:r>
              <a:rPr lang="ko-KR" altLang="en-US" dirty="0"/>
              <a:t> 알아보세요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힌튼</a:t>
            </a:r>
            <a:endParaRPr lang="en-US" altLang="ko-KR" dirty="0"/>
          </a:p>
          <a:p>
            <a:pPr lvl="3"/>
            <a:r>
              <a:rPr lang="ko-KR" altLang="en-US" dirty="0"/>
              <a:t>앞 문제와 동일한 절차로 풀어가면 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변수의 값이 숫자가 아니고 문자라는 점에 주의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FC4DE1-5483-C605-B301-0CC17CE4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69" y="2401770"/>
            <a:ext cx="688753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83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혼자서 해보기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Q3 –  ‘Chevrolet’, ‘ford’, ‘</a:t>
            </a:r>
            <a:r>
              <a:rPr lang="en-US" altLang="ko-KR" dirty="0" err="1"/>
              <a:t>honda</a:t>
            </a:r>
            <a:r>
              <a:rPr lang="en-US" altLang="ko-KR" dirty="0"/>
              <a:t>’ </a:t>
            </a:r>
            <a:r>
              <a:rPr lang="ko-KR" altLang="en-US" dirty="0"/>
              <a:t>자동차의 고속도로 연비 평균을 알아보려고 합니다</a:t>
            </a:r>
            <a:r>
              <a:rPr lang="en-US" altLang="ko-KR" dirty="0"/>
              <a:t>. </a:t>
            </a:r>
            <a:r>
              <a:rPr lang="ko-KR" altLang="en-US" dirty="0"/>
              <a:t>세 회사의 데이터를 추출한 다음 </a:t>
            </a:r>
            <a:r>
              <a:rPr lang="en-US" altLang="ko-KR" dirty="0" err="1"/>
              <a:t>hwy</a:t>
            </a:r>
            <a:r>
              <a:rPr lang="en-US" altLang="ko-KR" dirty="0"/>
              <a:t> </a:t>
            </a:r>
            <a:r>
              <a:rPr lang="ko-KR" altLang="en-US" dirty="0"/>
              <a:t>전체 평균을 구해 보세요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힌트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여러 조건 중 하나 이상 충족</a:t>
            </a:r>
            <a:r>
              <a:rPr lang="en-US" altLang="ko-KR" dirty="0"/>
              <a:t>＇</a:t>
            </a:r>
            <a:r>
              <a:rPr lang="ko-KR" altLang="en-US" dirty="0"/>
              <a:t>하면 데이터를 </a:t>
            </a:r>
            <a:r>
              <a:rPr lang="ko-KR" altLang="en-US" dirty="0" err="1"/>
              <a:t>추출하다록</a:t>
            </a:r>
            <a:r>
              <a:rPr lang="ko-KR" altLang="en-US" dirty="0"/>
              <a:t> </a:t>
            </a:r>
            <a:r>
              <a:rPr lang="en-US" altLang="ko-KR" dirty="0"/>
              <a:t>query( ) </a:t>
            </a:r>
            <a:r>
              <a:rPr lang="ko-KR" altLang="en-US" dirty="0"/>
              <a:t>함수를 구성해 보세요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이렇게 추출한 데이터로 평균을 구하면 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</p:spTree>
    <p:extLst>
      <p:ext uri="{BB962C8B-B14F-4D97-AF65-F5344CB8AC3E}">
        <p14:creationId xmlns:p14="http://schemas.microsoft.com/office/powerpoint/2010/main" val="3227321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혼자서 해보기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Q3 –  ‘Chevrolet’, ‘ford’, ‘</a:t>
            </a:r>
            <a:r>
              <a:rPr lang="en-US" altLang="ko-KR" dirty="0" err="1"/>
              <a:t>honda</a:t>
            </a:r>
            <a:r>
              <a:rPr lang="en-US" altLang="ko-KR" dirty="0"/>
              <a:t>’ </a:t>
            </a:r>
            <a:r>
              <a:rPr lang="ko-KR" altLang="en-US" dirty="0"/>
              <a:t>자동차의 고속도로 연비 평균을 알아보려고 합니다</a:t>
            </a:r>
            <a:r>
              <a:rPr lang="en-US" altLang="ko-KR" dirty="0"/>
              <a:t>. </a:t>
            </a:r>
            <a:r>
              <a:rPr lang="ko-KR" altLang="en-US" dirty="0"/>
              <a:t>세 회사의 데이터를 추출한 다음 </a:t>
            </a:r>
            <a:r>
              <a:rPr lang="en-US" altLang="ko-KR" dirty="0" err="1"/>
              <a:t>hwy</a:t>
            </a:r>
            <a:r>
              <a:rPr lang="en-US" altLang="ko-KR" dirty="0"/>
              <a:t> </a:t>
            </a:r>
            <a:r>
              <a:rPr lang="ko-KR" altLang="en-US" dirty="0"/>
              <a:t>전체 평균을 구해 보세요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힌트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여러 조건 중 하나 이상 충족</a:t>
            </a:r>
            <a:r>
              <a:rPr lang="en-US" altLang="ko-KR" dirty="0"/>
              <a:t>＇</a:t>
            </a:r>
            <a:r>
              <a:rPr lang="ko-KR" altLang="en-US" dirty="0"/>
              <a:t>하면 데이터를 </a:t>
            </a:r>
            <a:r>
              <a:rPr lang="ko-KR" altLang="en-US" dirty="0" err="1"/>
              <a:t>추출하다록</a:t>
            </a:r>
            <a:r>
              <a:rPr lang="ko-KR" altLang="en-US" dirty="0"/>
              <a:t> </a:t>
            </a:r>
            <a:r>
              <a:rPr lang="en-US" altLang="ko-KR" dirty="0"/>
              <a:t>query( ) </a:t>
            </a:r>
            <a:r>
              <a:rPr lang="ko-KR" altLang="en-US" dirty="0"/>
              <a:t>함수를 구성해 보세요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이렇게 추출한 데이터로 평균을 구하면 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조건에 맞는 데이터만 추출하기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8B9BF0-186C-123B-3521-4AECD1272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69" y="2303983"/>
            <a:ext cx="688753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33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필요한 변수만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변수 추출하기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1</a:t>
            </a:r>
            <a:r>
              <a:rPr lang="ko-KR" altLang="en-US" dirty="0"/>
              <a:t>개만 추출하면 출력 결과가 시리즈</a:t>
            </a:r>
            <a:r>
              <a:rPr lang="en-US" altLang="ko-KR" dirty="0"/>
              <a:t>(series) </a:t>
            </a:r>
            <a:r>
              <a:rPr lang="ko-KR" altLang="en-US" dirty="0"/>
              <a:t>자료 구조로 바뀜</a:t>
            </a:r>
            <a:endParaRPr lang="en-US" altLang="ko-KR" dirty="0"/>
          </a:p>
          <a:p>
            <a:pPr lvl="2"/>
            <a:r>
              <a:rPr lang="ko-KR" altLang="en-US" dirty="0"/>
              <a:t>데이터프레임 자료 구조를 유지하려면 </a:t>
            </a:r>
            <a:r>
              <a:rPr lang="en-US" altLang="ko-KR" dirty="0" err="1">
                <a:solidFill>
                  <a:srgbClr val="00B050"/>
                </a:solidFill>
              </a:rPr>
              <a:t>df</a:t>
            </a:r>
            <a:r>
              <a:rPr lang="en-US" altLang="ko-KR" dirty="0">
                <a:solidFill>
                  <a:srgbClr val="00B050"/>
                </a:solidFill>
              </a:rPr>
              <a:t>[ [‘math’] ]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같이 변수명을 </a:t>
            </a:r>
            <a:r>
              <a:rPr lang="en-US" altLang="ko-KR" dirty="0"/>
              <a:t>[ ]</a:t>
            </a:r>
            <a:r>
              <a:rPr lang="ko-KR" altLang="en-US" dirty="0"/>
              <a:t>로 한 번 더 </a:t>
            </a:r>
            <a:r>
              <a:rPr lang="ko-KR" altLang="en-US" dirty="0" err="1"/>
              <a:t>감싸야함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필요한 변수만 추출하기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D713C-A90D-7524-2E66-8179940B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5" y="1240083"/>
            <a:ext cx="6906589" cy="371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EDF36A-7295-E5E7-12F2-8EB3E3425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5" y="1731801"/>
            <a:ext cx="6897063" cy="3524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19F313-B418-BB29-6167-393F3CCCA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397" y="1908038"/>
            <a:ext cx="1684255" cy="3376131"/>
          </a:xfrm>
          <a:prstGeom prst="rect">
            <a:avLst/>
          </a:prstGeom>
        </p:spPr>
      </p:pic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9006A88-9741-3C7F-FE9D-B1CE6A17A62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89548" y="1908038"/>
            <a:ext cx="1311849" cy="1688066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831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필요한 변수만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변수 추출하기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여러 변수 추출하기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필요한 변수만 추출하기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65EE87-6888-2E1C-D916-E2C9048F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60" y="1328450"/>
            <a:ext cx="6897063" cy="3715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3A3F34E-3C95-A9E7-188A-421BD60F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700" y="1232704"/>
            <a:ext cx="572873" cy="48084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E0CC55-141F-BC26-387E-31D206D0E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75" y="2087959"/>
            <a:ext cx="6887536" cy="390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EC6AFF-9221-3AF8-1435-6EFADC2C0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291" y="1237165"/>
            <a:ext cx="1383985" cy="4828706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8168114E-26F4-C5DF-51A0-2B3723ADF60E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 flipV="1">
            <a:off x="7692523" y="1232704"/>
            <a:ext cx="2681614" cy="281510"/>
          </a:xfrm>
          <a:prstGeom prst="curvedConnector4">
            <a:avLst>
              <a:gd name="adj1" fmla="val 12620"/>
              <a:gd name="adj2" fmla="val 181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7DFD28A7-2BE5-7563-2174-947340F49B0C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662111" y="2283249"/>
            <a:ext cx="585180" cy="1368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74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필요한 변수만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변수 제거하기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필요한 변수만 추출하기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45A926-F088-2798-D502-DAC299E5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93" y="1212376"/>
            <a:ext cx="6887536" cy="371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A7ED79-58E8-C135-0D10-347E6F388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285" y="1060264"/>
            <a:ext cx="1682731" cy="48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01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필요한 변수만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변수 제거하기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필요한 변수만 추출하기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2E288-4DBA-B81D-953B-C751E096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5" y="1193323"/>
            <a:ext cx="6906589" cy="390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2E2DEE-5CD6-600E-F0E3-37F21091E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293" y="1193323"/>
            <a:ext cx="1249855" cy="48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05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필요한 변수만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query( ) </a:t>
            </a:r>
            <a:r>
              <a:rPr lang="ko-KR" altLang="en-US" dirty="0"/>
              <a:t>함수와</a:t>
            </a:r>
            <a:r>
              <a:rPr lang="en-US" altLang="ko-KR" dirty="0"/>
              <a:t> [ ] </a:t>
            </a:r>
            <a:r>
              <a:rPr lang="ko-KR" altLang="en-US" dirty="0"/>
              <a:t>조합하기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필요한 변수만 추출하기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863004-0EC2-48C1-0468-94F849FE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5" y="1202068"/>
            <a:ext cx="6906589" cy="1486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67AF3E-C232-FE7C-0ADB-51AF2CC9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5" y="2991788"/>
            <a:ext cx="691611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5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1039253" cy="2733946"/>
          </a:xfrm>
        </p:spPr>
        <p:txBody>
          <a:bodyPr/>
          <a:lstStyle/>
          <a:p>
            <a:r>
              <a:rPr lang="en-US" altLang="ko-KR" dirty="0" err="1"/>
              <a:t>JupyterLab</a:t>
            </a:r>
            <a:r>
              <a:rPr lang="ko-KR" altLang="en-US" dirty="0"/>
              <a:t>과 친해지기</a:t>
            </a:r>
            <a:endParaRPr lang="en-US" altLang="ko-KR" dirty="0"/>
          </a:p>
          <a:p>
            <a:pPr lvl="1"/>
            <a:r>
              <a:rPr lang="en-US" altLang="ko-KR" dirty="0" err="1"/>
              <a:t>JupyterLab</a:t>
            </a:r>
            <a:r>
              <a:rPr lang="en-US" altLang="ko-KR" dirty="0"/>
              <a:t> 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ko-KR" altLang="en-US" dirty="0"/>
              <a:t>윈도우 버튼 크릭 </a:t>
            </a:r>
            <a:r>
              <a:rPr lang="en-US" altLang="ko-KR" dirty="0">
                <a:sym typeface="Wingdings" panose="05000000000000000000" pitchFamily="2" charset="2"/>
              </a:rPr>
              <a:t> Anaconda Prompt(anaconda3) </a:t>
            </a:r>
            <a:r>
              <a:rPr lang="ko-KR" altLang="en-US" dirty="0">
                <a:sym typeface="Wingdings" panose="05000000000000000000" pitchFamily="2" charset="2"/>
              </a:rPr>
              <a:t>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en-US" altLang="ko-KR" dirty="0" err="1">
                <a:sym typeface="Wingdings" panose="05000000000000000000" pitchFamily="2" charset="2"/>
              </a:rPr>
              <a:t>juputer</a:t>
            </a:r>
            <a:r>
              <a:rPr lang="en-US" altLang="ko-KR" dirty="0">
                <a:sym typeface="Wingdings" panose="05000000000000000000" pitchFamily="2" charset="2"/>
              </a:rPr>
              <a:t> lab [Enter]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파이썬 데이터 분석 환경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CA7DE2-F95E-9456-8CD0-A502FF59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101" y="791815"/>
            <a:ext cx="4392198" cy="4117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6832C8-32AD-DF73-EFC6-0480E8364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04" y="1944763"/>
            <a:ext cx="4723045" cy="12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320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필요한 변수만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query( ) </a:t>
            </a:r>
            <a:r>
              <a:rPr lang="ko-KR" altLang="en-US" dirty="0"/>
              <a:t>함수와</a:t>
            </a:r>
            <a:r>
              <a:rPr lang="en-US" altLang="ko-KR" dirty="0"/>
              <a:t> [ ] </a:t>
            </a:r>
            <a:r>
              <a:rPr lang="ko-KR" altLang="en-US" dirty="0"/>
              <a:t>조합하기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필요한 변수만 추출하기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EF2030-F209-82D9-72C6-97F2481C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93" y="1223863"/>
            <a:ext cx="6887536" cy="400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B2A6D5-A136-8181-BE66-7CB037433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301" y="1012667"/>
            <a:ext cx="181000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04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필요한 변수만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query( ) </a:t>
            </a:r>
            <a:r>
              <a:rPr lang="ko-KR" altLang="en-US" dirty="0"/>
              <a:t>함수와</a:t>
            </a:r>
            <a:r>
              <a:rPr lang="en-US" altLang="ko-KR" dirty="0"/>
              <a:t> [ ] </a:t>
            </a:r>
            <a:r>
              <a:rPr lang="ko-KR" altLang="en-US" dirty="0"/>
              <a:t>조합하기</a:t>
            </a:r>
            <a:endParaRPr lang="en-US" altLang="ko-KR" dirty="0"/>
          </a:p>
          <a:p>
            <a:pPr lvl="2"/>
            <a:r>
              <a:rPr lang="ko-KR" altLang="en-US" dirty="0"/>
              <a:t>일부만 출력하기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필요한 변수만 추출하기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295044-1F9F-67C7-C6EA-4D543342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9" y="1529417"/>
            <a:ext cx="6897063" cy="371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6BF896-00F4-0624-66EB-3AA74EC2B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348" y="1616871"/>
            <a:ext cx="922149" cy="39553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E1E2B0-15D9-DA6C-7DD1-8448BC25E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201" y="2583615"/>
            <a:ext cx="6887536" cy="2600688"/>
          </a:xfrm>
          <a:prstGeom prst="rect">
            <a:avLst/>
          </a:prstGeom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792509A3-FDBC-F308-02A0-43C8695F00E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905572" y="1715181"/>
            <a:ext cx="1687776" cy="18793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A8C21F-551E-92BC-0EE1-AD8CF5255155}"/>
              </a:ext>
            </a:extLst>
          </p:cNvPr>
          <p:cNvSpPr/>
          <p:nvPr/>
        </p:nvSpPr>
        <p:spPr>
          <a:xfrm>
            <a:off x="9593348" y="1900944"/>
            <a:ext cx="992225" cy="1339143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6361F-C783-65C3-FEAC-DA22762FF235}"/>
              </a:ext>
            </a:extLst>
          </p:cNvPr>
          <p:cNvSpPr/>
          <p:nvPr/>
        </p:nvSpPr>
        <p:spPr>
          <a:xfrm>
            <a:off x="4428071" y="2676297"/>
            <a:ext cx="540000" cy="21602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28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필요한 변수만 추출하기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가독성을 높이기 위해 코드 줄 바꾸기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필요한 변수만 추출하기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710BB8-A5A1-1208-64B6-FFFC7C2D9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5" y="1226291"/>
            <a:ext cx="6906589" cy="781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53385F-58FC-8A3C-40CC-DA2C1FEFD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373" y="1226291"/>
            <a:ext cx="1228896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36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혼자 해보기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Q1 – mpg</a:t>
            </a:r>
            <a:r>
              <a:rPr lang="ko-KR" altLang="en-US" dirty="0"/>
              <a:t> 데이터는 </a:t>
            </a:r>
            <a:r>
              <a:rPr lang="en-US" altLang="ko-KR" dirty="0"/>
              <a:t>11</a:t>
            </a:r>
            <a:r>
              <a:rPr lang="ko-KR" altLang="en-US" dirty="0"/>
              <a:t>개 변수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로 구성됩니다</a:t>
            </a:r>
            <a:r>
              <a:rPr lang="en-US" altLang="ko-KR" dirty="0"/>
              <a:t>. </a:t>
            </a:r>
            <a:r>
              <a:rPr lang="ko-KR" altLang="en-US" dirty="0"/>
              <a:t>이 중 일부만 추출해 분석에 활용하려고 합니다</a:t>
            </a:r>
            <a:r>
              <a:rPr lang="en-US" altLang="ko-KR" dirty="0"/>
              <a:t>. mpg </a:t>
            </a:r>
            <a:r>
              <a:rPr lang="ko-KR" altLang="en-US" dirty="0"/>
              <a:t>데이터에서 </a:t>
            </a:r>
            <a:r>
              <a:rPr lang="en-US" altLang="ko-KR" dirty="0"/>
              <a:t>category(</a:t>
            </a:r>
            <a:r>
              <a:rPr lang="ko-KR" altLang="en-US" dirty="0"/>
              <a:t>자동차의 종류</a:t>
            </a:r>
            <a:r>
              <a:rPr lang="en-US" altLang="ko-KR" dirty="0"/>
              <a:t>), </a:t>
            </a:r>
            <a:r>
              <a:rPr lang="en-US" altLang="ko-KR" dirty="0" err="1"/>
              <a:t>cty</a:t>
            </a:r>
            <a:r>
              <a:rPr lang="en-US" altLang="ko-KR" dirty="0"/>
              <a:t>(</a:t>
            </a:r>
            <a:r>
              <a:rPr lang="ko-KR" altLang="en-US" dirty="0"/>
              <a:t>도심 연비</a:t>
            </a:r>
            <a:r>
              <a:rPr lang="en-US" altLang="ko-KR" dirty="0"/>
              <a:t>) </a:t>
            </a:r>
            <a:r>
              <a:rPr lang="ko-KR" altLang="en-US" dirty="0"/>
              <a:t>변수를 추출해 새로운 데이터를 만드세요</a:t>
            </a:r>
            <a:r>
              <a:rPr lang="en-US" altLang="ko-KR" dirty="0"/>
              <a:t>. </a:t>
            </a:r>
            <a:r>
              <a:rPr lang="ko-KR" altLang="en-US" dirty="0"/>
              <a:t>새로 만든 데이터의 일부를 출력해 두 변수로만 구성되었는지를 확인하세요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힌트</a:t>
            </a:r>
            <a:endParaRPr lang="en-US" altLang="ko-KR" dirty="0"/>
          </a:p>
          <a:p>
            <a:pPr lvl="3"/>
            <a:r>
              <a:rPr lang="en-US" altLang="ko-KR" dirty="0"/>
              <a:t>[ ]</a:t>
            </a:r>
            <a:r>
              <a:rPr lang="ko-KR" altLang="en-US" dirty="0"/>
              <a:t>를 이용해 변수를 추출한 다음 새로운 데이터</a:t>
            </a:r>
            <a:r>
              <a:rPr lang="en-US" altLang="ko-KR" dirty="0"/>
              <a:t>(</a:t>
            </a:r>
            <a:r>
              <a:rPr lang="ko-KR" altLang="en-US" dirty="0"/>
              <a:t>프레임</a:t>
            </a:r>
            <a:r>
              <a:rPr lang="en-US" altLang="ko-KR" dirty="0"/>
              <a:t>)</a:t>
            </a:r>
            <a:r>
              <a:rPr lang="ko-KR" altLang="en-US" dirty="0"/>
              <a:t>을 만들어보세요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필요한 변수만 추출하기</a:t>
            </a:r>
          </a:p>
        </p:txBody>
      </p:sp>
    </p:spTree>
    <p:extLst>
      <p:ext uri="{BB962C8B-B14F-4D97-AF65-F5344CB8AC3E}">
        <p14:creationId xmlns:p14="http://schemas.microsoft.com/office/powerpoint/2010/main" val="1831834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혼자 해보기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Q1 – mpg</a:t>
            </a:r>
            <a:r>
              <a:rPr lang="ko-KR" altLang="en-US" dirty="0"/>
              <a:t> 데이터는 </a:t>
            </a:r>
            <a:r>
              <a:rPr lang="en-US" altLang="ko-KR" dirty="0"/>
              <a:t>11</a:t>
            </a:r>
            <a:r>
              <a:rPr lang="ko-KR" altLang="en-US" dirty="0"/>
              <a:t>개 변수로 구성됩니다</a:t>
            </a:r>
            <a:r>
              <a:rPr lang="en-US" altLang="ko-KR" dirty="0"/>
              <a:t>. </a:t>
            </a:r>
            <a:r>
              <a:rPr lang="ko-KR" altLang="en-US" dirty="0"/>
              <a:t>이 중 일부만 추출해 분석에 활용하려고 합니다</a:t>
            </a:r>
            <a:r>
              <a:rPr lang="en-US" altLang="ko-KR" dirty="0"/>
              <a:t>. Mpg </a:t>
            </a:r>
            <a:r>
              <a:rPr lang="ko-KR" altLang="en-US" dirty="0"/>
              <a:t>데이터에서 </a:t>
            </a:r>
            <a:r>
              <a:rPr lang="en-US" altLang="ko-KR" dirty="0"/>
              <a:t>category(</a:t>
            </a:r>
            <a:r>
              <a:rPr lang="ko-KR" altLang="en-US" dirty="0"/>
              <a:t>자동차의 종류</a:t>
            </a:r>
            <a:r>
              <a:rPr lang="en-US" altLang="ko-KR" dirty="0"/>
              <a:t>), </a:t>
            </a:r>
            <a:r>
              <a:rPr lang="en-US" altLang="ko-KR" dirty="0" err="1"/>
              <a:t>cty</a:t>
            </a:r>
            <a:r>
              <a:rPr lang="en-US" altLang="ko-KR" dirty="0"/>
              <a:t>(</a:t>
            </a:r>
            <a:r>
              <a:rPr lang="ko-KR" altLang="en-US" dirty="0"/>
              <a:t>도심 연비</a:t>
            </a:r>
            <a:r>
              <a:rPr lang="en-US" altLang="ko-KR" dirty="0"/>
              <a:t>) </a:t>
            </a:r>
            <a:r>
              <a:rPr lang="ko-KR" altLang="en-US" dirty="0"/>
              <a:t>변수를 추출해 새로운 데이터를 만드세요</a:t>
            </a:r>
            <a:r>
              <a:rPr lang="en-US" altLang="ko-KR" dirty="0"/>
              <a:t>. </a:t>
            </a:r>
            <a:r>
              <a:rPr lang="ko-KR" altLang="en-US" dirty="0"/>
              <a:t>새로 만든 데이터의 일부를 출력해 두 변수로만 구성되었는지를 확인하세요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힌트</a:t>
            </a:r>
            <a:endParaRPr lang="en-US" altLang="ko-KR" dirty="0"/>
          </a:p>
          <a:p>
            <a:pPr lvl="3"/>
            <a:r>
              <a:rPr lang="en-US" altLang="ko-KR" dirty="0"/>
              <a:t>[ ]</a:t>
            </a:r>
            <a:r>
              <a:rPr lang="ko-KR" altLang="en-US" dirty="0"/>
              <a:t>를 이용해 변수를 추출한 다음 새로운 데이터</a:t>
            </a:r>
            <a:r>
              <a:rPr lang="en-US" altLang="ko-KR" dirty="0"/>
              <a:t>(</a:t>
            </a:r>
            <a:r>
              <a:rPr lang="ko-KR" altLang="en-US" dirty="0"/>
              <a:t>프레임</a:t>
            </a:r>
            <a:r>
              <a:rPr lang="en-US" altLang="ko-KR" dirty="0"/>
              <a:t>)</a:t>
            </a:r>
            <a:r>
              <a:rPr lang="ko-KR" altLang="en-US" dirty="0"/>
              <a:t>을 만들어보세요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필요한 변수만 추출하기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157B52-4273-5771-2D9C-30F87115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9" y="2159967"/>
            <a:ext cx="6906589" cy="790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A0ECFB-B557-218A-7BC6-1CDA6EC3F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17" y="3096071"/>
            <a:ext cx="1438476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68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혼자 해보기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Q2 – </a:t>
            </a:r>
            <a:r>
              <a:rPr lang="ko-KR" altLang="en-US" dirty="0"/>
              <a:t>자동차 종류</a:t>
            </a:r>
            <a:r>
              <a:rPr lang="en-US" altLang="ko-KR" dirty="0"/>
              <a:t>(category)</a:t>
            </a:r>
            <a:r>
              <a:rPr lang="ko-KR" altLang="en-US" dirty="0"/>
              <a:t>에 따라 도심 연비</a:t>
            </a:r>
            <a:r>
              <a:rPr lang="en-US" altLang="ko-KR" dirty="0"/>
              <a:t>(</a:t>
            </a:r>
            <a:r>
              <a:rPr lang="en-US" altLang="ko-KR" dirty="0" err="1"/>
              <a:t>cty</a:t>
            </a:r>
            <a:r>
              <a:rPr lang="en-US" altLang="ko-KR" dirty="0"/>
              <a:t>)</a:t>
            </a:r>
            <a:r>
              <a:rPr lang="ko-KR" altLang="en-US" dirty="0"/>
              <a:t>가 어떻게 </a:t>
            </a:r>
            <a:r>
              <a:rPr lang="ko-KR" altLang="en-US" dirty="0" err="1"/>
              <a:t>다른지</a:t>
            </a:r>
            <a:r>
              <a:rPr lang="ko-KR" altLang="en-US" dirty="0"/>
              <a:t> 알아보려고 합니다</a:t>
            </a:r>
            <a:r>
              <a:rPr lang="en-US" altLang="ko-KR" dirty="0"/>
              <a:t>. </a:t>
            </a:r>
            <a:r>
              <a:rPr lang="ko-KR" altLang="en-US" dirty="0"/>
              <a:t>앞에서 추출한 데이터를 이용해 </a:t>
            </a:r>
            <a:r>
              <a:rPr lang="en-US" altLang="ko-KR" dirty="0"/>
              <a:t>category(</a:t>
            </a:r>
            <a:r>
              <a:rPr lang="ko-KR" altLang="en-US" dirty="0"/>
              <a:t>자동차 종류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‘</a:t>
            </a:r>
            <a:r>
              <a:rPr lang="en-US" altLang="ko-KR" dirty="0" err="1"/>
              <a:t>suv</a:t>
            </a:r>
            <a:r>
              <a:rPr lang="en-US" altLang="ko-KR" dirty="0"/>
              <a:t>’</a:t>
            </a:r>
            <a:r>
              <a:rPr lang="ko-KR" altLang="en-US" dirty="0"/>
              <a:t>인 자동차와 </a:t>
            </a:r>
            <a:r>
              <a:rPr lang="en-US" altLang="ko-KR" dirty="0"/>
              <a:t>‘compact’</a:t>
            </a:r>
            <a:r>
              <a:rPr lang="ko-KR" altLang="en-US" dirty="0"/>
              <a:t>인 자동차 중 어떤 자동차의 </a:t>
            </a:r>
            <a:r>
              <a:rPr lang="en-US" altLang="ko-KR" dirty="0" err="1"/>
              <a:t>cty</a:t>
            </a:r>
            <a:r>
              <a:rPr lang="en-US" altLang="ko-KR" dirty="0"/>
              <a:t>(</a:t>
            </a:r>
            <a:r>
              <a:rPr lang="ko-KR" altLang="en-US" dirty="0"/>
              <a:t>도심 연비</a:t>
            </a:r>
            <a:r>
              <a:rPr lang="en-US" altLang="ko-KR" dirty="0"/>
              <a:t>) </a:t>
            </a:r>
            <a:r>
              <a:rPr lang="ko-KR" altLang="en-US" dirty="0"/>
              <a:t>평균이 더 </a:t>
            </a:r>
            <a:r>
              <a:rPr lang="ko-KR" altLang="en-US" dirty="0" err="1"/>
              <a:t>높은지</a:t>
            </a:r>
            <a:r>
              <a:rPr lang="ko-KR" altLang="en-US" dirty="0"/>
              <a:t> 알아보세요</a:t>
            </a:r>
            <a:endParaRPr lang="en-US" altLang="ko-KR" dirty="0"/>
          </a:p>
          <a:p>
            <a:pPr lvl="2"/>
            <a:r>
              <a:rPr lang="ko-KR" altLang="en-US" dirty="0"/>
              <a:t>힌트</a:t>
            </a:r>
            <a:endParaRPr lang="en-US" altLang="ko-KR" dirty="0"/>
          </a:p>
          <a:p>
            <a:pPr lvl="3"/>
            <a:r>
              <a:rPr lang="en-US" altLang="ko-KR" dirty="0"/>
              <a:t>Query( )</a:t>
            </a:r>
            <a:r>
              <a:rPr lang="ko-KR" altLang="en-US" dirty="0"/>
              <a:t>와 </a:t>
            </a:r>
            <a:r>
              <a:rPr lang="en-US" altLang="ko-KR" dirty="0"/>
              <a:t>[ ]</a:t>
            </a:r>
            <a:r>
              <a:rPr lang="ko-KR" altLang="en-US" dirty="0"/>
              <a:t>로 조건에 해당하는 데이터를 추출한 다음 평균을 구하면 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필요한 변수만 추출하기</a:t>
            </a:r>
          </a:p>
        </p:txBody>
      </p:sp>
    </p:spTree>
    <p:extLst>
      <p:ext uri="{BB962C8B-B14F-4D97-AF65-F5344CB8AC3E}">
        <p14:creationId xmlns:p14="http://schemas.microsoft.com/office/powerpoint/2010/main" val="13737642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혼자 해보기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Q2 – </a:t>
            </a:r>
            <a:r>
              <a:rPr lang="ko-KR" altLang="en-US" dirty="0"/>
              <a:t>자동차 종류</a:t>
            </a:r>
            <a:r>
              <a:rPr lang="en-US" altLang="ko-KR" dirty="0"/>
              <a:t>(category)</a:t>
            </a:r>
            <a:r>
              <a:rPr lang="ko-KR" altLang="en-US" dirty="0"/>
              <a:t>에 따라 도심 연비</a:t>
            </a:r>
            <a:r>
              <a:rPr lang="en-US" altLang="ko-KR" dirty="0"/>
              <a:t>(</a:t>
            </a:r>
            <a:r>
              <a:rPr lang="en-US" altLang="ko-KR" dirty="0" err="1"/>
              <a:t>cty</a:t>
            </a:r>
            <a:r>
              <a:rPr lang="en-US" altLang="ko-KR" dirty="0"/>
              <a:t>)</a:t>
            </a:r>
            <a:r>
              <a:rPr lang="ko-KR" altLang="en-US" dirty="0"/>
              <a:t>가 어떻게 </a:t>
            </a:r>
            <a:r>
              <a:rPr lang="ko-KR" altLang="en-US" dirty="0" err="1"/>
              <a:t>다른지</a:t>
            </a:r>
            <a:r>
              <a:rPr lang="ko-KR" altLang="en-US" dirty="0"/>
              <a:t> 알아보려고 합니다</a:t>
            </a:r>
            <a:r>
              <a:rPr lang="en-US" altLang="ko-KR" dirty="0"/>
              <a:t>. </a:t>
            </a:r>
            <a:r>
              <a:rPr lang="ko-KR" altLang="en-US" dirty="0"/>
              <a:t>앞에서 추출한 데이터를 이용해 </a:t>
            </a:r>
            <a:r>
              <a:rPr lang="en-US" altLang="ko-KR" dirty="0"/>
              <a:t>category(</a:t>
            </a:r>
            <a:r>
              <a:rPr lang="ko-KR" altLang="en-US" dirty="0"/>
              <a:t>자동차 종류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‘</a:t>
            </a:r>
            <a:r>
              <a:rPr lang="en-US" altLang="ko-KR" dirty="0" err="1"/>
              <a:t>suv</a:t>
            </a:r>
            <a:r>
              <a:rPr lang="en-US" altLang="ko-KR" dirty="0"/>
              <a:t>’</a:t>
            </a:r>
            <a:r>
              <a:rPr lang="ko-KR" altLang="en-US" dirty="0"/>
              <a:t>인 자동차와 </a:t>
            </a:r>
            <a:r>
              <a:rPr lang="en-US" altLang="ko-KR" dirty="0"/>
              <a:t>‘compact’</a:t>
            </a:r>
            <a:r>
              <a:rPr lang="ko-KR" altLang="en-US" dirty="0"/>
              <a:t>인 자동차 중 어떤 자동차의 </a:t>
            </a:r>
            <a:r>
              <a:rPr lang="en-US" altLang="ko-KR" dirty="0" err="1"/>
              <a:t>cty</a:t>
            </a:r>
            <a:r>
              <a:rPr lang="en-US" altLang="ko-KR" dirty="0"/>
              <a:t>(</a:t>
            </a:r>
            <a:r>
              <a:rPr lang="ko-KR" altLang="en-US" dirty="0"/>
              <a:t>도심 연비</a:t>
            </a:r>
            <a:r>
              <a:rPr lang="en-US" altLang="ko-KR" dirty="0"/>
              <a:t>) </a:t>
            </a:r>
            <a:r>
              <a:rPr lang="ko-KR" altLang="en-US" dirty="0"/>
              <a:t>평균이 더 </a:t>
            </a:r>
            <a:r>
              <a:rPr lang="ko-KR" altLang="en-US" dirty="0" err="1"/>
              <a:t>높은지</a:t>
            </a:r>
            <a:r>
              <a:rPr lang="ko-KR" altLang="en-US" dirty="0"/>
              <a:t> 알아보세요</a:t>
            </a:r>
            <a:endParaRPr lang="en-US" altLang="ko-KR" dirty="0"/>
          </a:p>
          <a:p>
            <a:pPr lvl="2"/>
            <a:r>
              <a:rPr lang="ko-KR" altLang="en-US" dirty="0"/>
              <a:t>힌트</a:t>
            </a:r>
            <a:endParaRPr lang="en-US" altLang="ko-KR" dirty="0"/>
          </a:p>
          <a:p>
            <a:pPr lvl="3"/>
            <a:r>
              <a:rPr lang="en-US" altLang="ko-KR" dirty="0"/>
              <a:t>Query( )</a:t>
            </a:r>
            <a:r>
              <a:rPr lang="ko-KR" altLang="en-US" dirty="0"/>
              <a:t>와 </a:t>
            </a:r>
            <a:r>
              <a:rPr lang="en-US" altLang="ko-KR" dirty="0"/>
              <a:t>[ ]</a:t>
            </a:r>
            <a:r>
              <a:rPr lang="ko-KR" altLang="en-US" dirty="0"/>
              <a:t>로 조건에 해당하는 데이터를 추출한 다음 평균을 구하면 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필요한 변수만 추출하기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6D376E-2A11-6BE5-C652-83D912EB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7" y="1949205"/>
            <a:ext cx="689706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845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혼자 해보기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Q2 – </a:t>
            </a:r>
            <a:r>
              <a:rPr lang="ko-KR" altLang="en-US" dirty="0"/>
              <a:t>자동차 종류</a:t>
            </a:r>
            <a:r>
              <a:rPr lang="en-US" altLang="ko-KR" dirty="0"/>
              <a:t>(category)</a:t>
            </a:r>
            <a:r>
              <a:rPr lang="ko-KR" altLang="en-US" dirty="0"/>
              <a:t>에 따라 도심 연비</a:t>
            </a:r>
            <a:r>
              <a:rPr lang="en-US" altLang="ko-KR" dirty="0"/>
              <a:t>(</a:t>
            </a:r>
            <a:r>
              <a:rPr lang="en-US" altLang="ko-KR" dirty="0" err="1"/>
              <a:t>cty</a:t>
            </a:r>
            <a:r>
              <a:rPr lang="en-US" altLang="ko-KR" dirty="0"/>
              <a:t>)</a:t>
            </a:r>
            <a:r>
              <a:rPr lang="ko-KR" altLang="en-US" dirty="0"/>
              <a:t>가 어떻게 </a:t>
            </a:r>
            <a:r>
              <a:rPr lang="ko-KR" altLang="en-US" dirty="0" err="1"/>
              <a:t>다른지</a:t>
            </a:r>
            <a:r>
              <a:rPr lang="ko-KR" altLang="en-US" dirty="0"/>
              <a:t> 알아보려고 합니다</a:t>
            </a:r>
            <a:r>
              <a:rPr lang="en-US" altLang="ko-KR" dirty="0"/>
              <a:t>. </a:t>
            </a:r>
            <a:r>
              <a:rPr lang="ko-KR" altLang="en-US" dirty="0"/>
              <a:t>앞에서 추출한 데이터를 이용해 </a:t>
            </a:r>
            <a:r>
              <a:rPr lang="en-US" altLang="ko-KR" dirty="0"/>
              <a:t>category(</a:t>
            </a:r>
            <a:r>
              <a:rPr lang="ko-KR" altLang="en-US" dirty="0"/>
              <a:t>자동차 종류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‘</a:t>
            </a:r>
            <a:r>
              <a:rPr lang="en-US" altLang="ko-KR" dirty="0" err="1"/>
              <a:t>suv</a:t>
            </a:r>
            <a:r>
              <a:rPr lang="en-US" altLang="ko-KR" dirty="0"/>
              <a:t>’</a:t>
            </a:r>
            <a:r>
              <a:rPr lang="ko-KR" altLang="en-US" dirty="0"/>
              <a:t>인 자동차와 </a:t>
            </a:r>
            <a:r>
              <a:rPr lang="en-US" altLang="ko-KR" dirty="0"/>
              <a:t>‘compact’</a:t>
            </a:r>
            <a:r>
              <a:rPr lang="ko-KR" altLang="en-US" dirty="0"/>
              <a:t>인 자동차 중 어떤 자동차의 </a:t>
            </a:r>
            <a:r>
              <a:rPr lang="en-US" altLang="ko-KR" dirty="0" err="1"/>
              <a:t>cty</a:t>
            </a:r>
            <a:r>
              <a:rPr lang="en-US" altLang="ko-KR" dirty="0"/>
              <a:t>(</a:t>
            </a:r>
            <a:r>
              <a:rPr lang="ko-KR" altLang="en-US" dirty="0"/>
              <a:t>도심 연비</a:t>
            </a:r>
            <a:r>
              <a:rPr lang="en-US" altLang="ko-KR" dirty="0"/>
              <a:t>) </a:t>
            </a:r>
            <a:r>
              <a:rPr lang="ko-KR" altLang="en-US" dirty="0"/>
              <a:t>평균이 더 </a:t>
            </a:r>
            <a:r>
              <a:rPr lang="ko-KR" altLang="en-US" dirty="0" err="1"/>
              <a:t>높은지</a:t>
            </a:r>
            <a:r>
              <a:rPr lang="ko-KR" altLang="en-US" dirty="0"/>
              <a:t> 알아보세요</a:t>
            </a:r>
            <a:endParaRPr lang="en-US" altLang="ko-KR" dirty="0"/>
          </a:p>
          <a:p>
            <a:pPr lvl="2"/>
            <a:r>
              <a:rPr lang="ko-KR" altLang="en-US" dirty="0"/>
              <a:t>힌트</a:t>
            </a:r>
            <a:endParaRPr lang="en-US" altLang="ko-KR" dirty="0"/>
          </a:p>
          <a:p>
            <a:pPr lvl="3"/>
            <a:r>
              <a:rPr lang="en-US" altLang="ko-KR" dirty="0"/>
              <a:t>Query( )</a:t>
            </a:r>
            <a:r>
              <a:rPr lang="ko-KR" altLang="en-US" dirty="0"/>
              <a:t>와 </a:t>
            </a:r>
            <a:r>
              <a:rPr lang="en-US" altLang="ko-KR" dirty="0"/>
              <a:t>[ ]</a:t>
            </a:r>
            <a:r>
              <a:rPr lang="ko-KR" altLang="en-US" dirty="0"/>
              <a:t>로 조건에 해당하는 데이터를 추출한 다음 평균을 구하면 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필요한 변수만 추출하기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CA7181-DA96-F16D-B0E5-E420787A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7" y="2087959"/>
            <a:ext cx="6916115" cy="28102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87CE1A-88F3-230A-1C99-08D97488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801" y="3790888"/>
            <a:ext cx="689706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972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순서대로 정렬하기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오름차순으로 정렬하기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sort_values</a:t>
            </a:r>
            <a:r>
              <a:rPr lang="en-US" altLang="ko-KR" dirty="0"/>
              <a:t>( )</a:t>
            </a:r>
            <a:r>
              <a:rPr lang="ko-KR" altLang="en-US" dirty="0"/>
              <a:t>에서 정렬 방식을 지정하지 않을 경우 기본값은 </a:t>
            </a:r>
            <a:r>
              <a:rPr lang="en-US" altLang="ko-KR" dirty="0"/>
              <a:t>‘</a:t>
            </a:r>
            <a:r>
              <a:rPr lang="ko-KR" altLang="en-US" dirty="0"/>
              <a:t>오름차순</a:t>
            </a:r>
            <a:r>
              <a:rPr lang="en-US" altLang="ko-KR" dirty="0"/>
              <a:t>‘</a:t>
            </a:r>
          </a:p>
          <a:p>
            <a:pPr marL="542925" lvl="2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순서대로 정렬하기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59025D-F8D3-27BD-EFD3-D2D64F8B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5" y="1217381"/>
            <a:ext cx="6897063" cy="10574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37A789-D783-3D57-2DEF-18BACC4A1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33" y="1084918"/>
            <a:ext cx="2030252" cy="48469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45D253-2B4D-C0B2-2686-2C15D5DA1F31}"/>
              </a:ext>
            </a:extLst>
          </p:cNvPr>
          <p:cNvSpPr/>
          <p:nvPr/>
        </p:nvSpPr>
        <p:spPr>
          <a:xfrm>
            <a:off x="9054994" y="1084918"/>
            <a:ext cx="288032" cy="484699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68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순서대로 정렬하기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내림차순으로 정렬하기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순서대로 정렬하기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6A6EC6-7744-C4DC-DAAE-72A69D33E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93" y="1212376"/>
            <a:ext cx="6906589" cy="371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9371D7-B82B-FF46-A07F-EE9E22FA6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795" y="1088548"/>
            <a:ext cx="2036348" cy="485309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45D253-2B4D-C0B2-2686-2C15D5DA1F31}"/>
              </a:ext>
            </a:extLst>
          </p:cNvPr>
          <p:cNvSpPr/>
          <p:nvPr/>
        </p:nvSpPr>
        <p:spPr>
          <a:xfrm>
            <a:off x="9054994" y="1084918"/>
            <a:ext cx="288032" cy="484699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0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1039253" cy="2733946"/>
          </a:xfrm>
        </p:spPr>
        <p:txBody>
          <a:bodyPr/>
          <a:lstStyle/>
          <a:p>
            <a:r>
              <a:rPr lang="ko-KR" altLang="en-US" dirty="0"/>
              <a:t>유용한 환경 설정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파이썬 데이터 분석 환경 만들기</a:t>
            </a:r>
          </a:p>
        </p:txBody>
      </p:sp>
    </p:spTree>
    <p:extLst>
      <p:ext uri="{BB962C8B-B14F-4D97-AF65-F5344CB8AC3E}">
        <p14:creationId xmlns:p14="http://schemas.microsoft.com/office/powerpoint/2010/main" val="15553853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7798893" cy="2733946"/>
          </a:xfrm>
        </p:spPr>
        <p:txBody>
          <a:bodyPr/>
          <a:lstStyle/>
          <a:p>
            <a:r>
              <a:rPr lang="ko-KR" altLang="en-US" dirty="0"/>
              <a:t>순서대로 정렬하기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여러 정렬 기준 적용하기</a:t>
            </a:r>
            <a:endParaRPr lang="en-US" altLang="ko-KR" dirty="0"/>
          </a:p>
          <a:p>
            <a:pPr lvl="2"/>
            <a:r>
              <a:rPr lang="ko-KR" altLang="en-US" dirty="0"/>
              <a:t>아래 코드의 경우</a:t>
            </a:r>
            <a:r>
              <a:rPr lang="en-US" altLang="ko-KR" dirty="0"/>
              <a:t>, </a:t>
            </a:r>
            <a:r>
              <a:rPr lang="ko-KR" altLang="en-US" dirty="0"/>
              <a:t>먼저 반</a:t>
            </a:r>
            <a:r>
              <a:rPr lang="en-US" altLang="ko-KR" dirty="0"/>
              <a:t>(</a:t>
            </a:r>
            <a:r>
              <a:rPr lang="en-US" altLang="ko-KR" dirty="0" err="1"/>
              <a:t>nclass</a:t>
            </a:r>
            <a:r>
              <a:rPr lang="en-US" altLang="ko-KR" dirty="0"/>
              <a:t>)</a:t>
            </a:r>
            <a:r>
              <a:rPr lang="ko-KR" altLang="en-US" dirty="0"/>
              <a:t>을 기준으로 오름차순으로 정렬한 후 각 반에 내에서 수학 점수</a:t>
            </a:r>
            <a:r>
              <a:rPr lang="en-US" altLang="ko-KR" dirty="0"/>
              <a:t>(math)</a:t>
            </a:r>
            <a:r>
              <a:rPr lang="ko-KR" altLang="en-US" dirty="0"/>
              <a:t>를 기준으로 오름차순 정렬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 err="1"/>
              <a:t>sort_values</a:t>
            </a:r>
            <a:r>
              <a:rPr lang="en-US" altLang="ko-KR" dirty="0"/>
              <a:t>( )</a:t>
            </a:r>
            <a:r>
              <a:rPr lang="ko-KR" altLang="en-US" dirty="0"/>
              <a:t>에서 정렬 방식을 지정하지 않을 경우 기본값은 </a:t>
            </a:r>
            <a:r>
              <a:rPr lang="en-US" altLang="ko-KR" dirty="0"/>
              <a:t>‘</a:t>
            </a:r>
            <a:r>
              <a:rPr lang="ko-KR" altLang="en-US" dirty="0"/>
              <a:t>오름차순</a:t>
            </a:r>
            <a:r>
              <a:rPr lang="en-US" altLang="ko-KR" dirty="0"/>
              <a:t>‘</a:t>
            </a: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순서대로 정렬하기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72C806-3434-0B3A-9D46-B1997E95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61" y="1754595"/>
            <a:ext cx="6897063" cy="3810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EB9EEA-5173-7DB0-6A0A-2F9C6C5D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35" y="1108445"/>
            <a:ext cx="2024154" cy="484699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3FCC33-F4A0-4437-7730-7596AC3A8471}"/>
              </a:ext>
            </a:extLst>
          </p:cNvPr>
          <p:cNvSpPr/>
          <p:nvPr/>
        </p:nvSpPr>
        <p:spPr>
          <a:xfrm>
            <a:off x="8532527" y="1332693"/>
            <a:ext cx="324000" cy="4622748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CE177D-E389-82DB-22A8-F2073A350268}"/>
              </a:ext>
            </a:extLst>
          </p:cNvPr>
          <p:cNvSpPr/>
          <p:nvPr/>
        </p:nvSpPr>
        <p:spPr>
          <a:xfrm>
            <a:off x="8973578" y="1332693"/>
            <a:ext cx="216000" cy="864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E88721-63C9-6463-E066-80C0A1FA4482}"/>
              </a:ext>
            </a:extLst>
          </p:cNvPr>
          <p:cNvSpPr/>
          <p:nvPr/>
        </p:nvSpPr>
        <p:spPr>
          <a:xfrm>
            <a:off x="8981312" y="2257339"/>
            <a:ext cx="216000" cy="864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513D58-E5C5-81F5-FE1E-D11AAA716BAB}"/>
              </a:ext>
            </a:extLst>
          </p:cNvPr>
          <p:cNvSpPr/>
          <p:nvPr/>
        </p:nvSpPr>
        <p:spPr>
          <a:xfrm>
            <a:off x="8972212" y="3199793"/>
            <a:ext cx="216000" cy="864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6EFEB0-46C9-6BAB-8EE9-678EC5027C4B}"/>
              </a:ext>
            </a:extLst>
          </p:cNvPr>
          <p:cNvSpPr/>
          <p:nvPr/>
        </p:nvSpPr>
        <p:spPr>
          <a:xfrm>
            <a:off x="8972212" y="4142247"/>
            <a:ext cx="216000" cy="864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F52549-DD28-C2F9-D46A-89BA27DF013E}"/>
              </a:ext>
            </a:extLst>
          </p:cNvPr>
          <p:cNvSpPr/>
          <p:nvPr/>
        </p:nvSpPr>
        <p:spPr>
          <a:xfrm>
            <a:off x="8972212" y="5066893"/>
            <a:ext cx="216000" cy="864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24A721-C8A3-CB0F-708C-BF8469BB7B38}"/>
              </a:ext>
            </a:extLst>
          </p:cNvPr>
          <p:cNvSpPr/>
          <p:nvPr/>
        </p:nvSpPr>
        <p:spPr>
          <a:xfrm>
            <a:off x="3168749" y="1865798"/>
            <a:ext cx="504000" cy="180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753DC3-1914-DAAB-DF95-E09B5DE9D275}"/>
              </a:ext>
            </a:extLst>
          </p:cNvPr>
          <p:cNvSpPr/>
          <p:nvPr/>
        </p:nvSpPr>
        <p:spPr>
          <a:xfrm>
            <a:off x="2326360" y="1865798"/>
            <a:ext cx="648000" cy="1800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923C092-A99A-2BA8-754A-AFC05D0D18C8}"/>
              </a:ext>
            </a:extLst>
          </p:cNvPr>
          <p:cNvSpPr/>
          <p:nvPr/>
        </p:nvSpPr>
        <p:spPr>
          <a:xfrm>
            <a:off x="2254352" y="207989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104C44-9972-EB1B-907E-E1EB8226DA06}"/>
              </a:ext>
            </a:extLst>
          </p:cNvPr>
          <p:cNvSpPr/>
          <p:nvPr/>
        </p:nvSpPr>
        <p:spPr>
          <a:xfrm>
            <a:off x="3096741" y="207989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8BE748B-67B7-0F80-5145-1ABD5245FAE2}"/>
              </a:ext>
            </a:extLst>
          </p:cNvPr>
          <p:cNvSpPr/>
          <p:nvPr/>
        </p:nvSpPr>
        <p:spPr>
          <a:xfrm>
            <a:off x="8385669" y="1260685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0DEF54-1D0D-50F7-C754-61E2230E137E}"/>
              </a:ext>
            </a:extLst>
          </p:cNvPr>
          <p:cNvSpPr/>
          <p:nvPr/>
        </p:nvSpPr>
        <p:spPr>
          <a:xfrm>
            <a:off x="8850061" y="1250755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E8D6615-27E1-2F49-7195-1B30E4C5BFAA}"/>
              </a:ext>
            </a:extLst>
          </p:cNvPr>
          <p:cNvSpPr/>
          <p:nvPr/>
        </p:nvSpPr>
        <p:spPr>
          <a:xfrm>
            <a:off x="8827194" y="2203139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F668734-4D25-6C94-7C8C-AF0C5318033A}"/>
              </a:ext>
            </a:extLst>
          </p:cNvPr>
          <p:cNvSpPr/>
          <p:nvPr/>
        </p:nvSpPr>
        <p:spPr>
          <a:xfrm>
            <a:off x="8826775" y="3121339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40BADDA-B55D-7851-C595-E9D65F694DD6}"/>
              </a:ext>
            </a:extLst>
          </p:cNvPr>
          <p:cNvSpPr/>
          <p:nvPr/>
        </p:nvSpPr>
        <p:spPr>
          <a:xfrm>
            <a:off x="8826775" y="4061012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EFE0F2B-A0DC-002B-8C1F-78EADB9AAD7F}"/>
              </a:ext>
            </a:extLst>
          </p:cNvPr>
          <p:cNvSpPr/>
          <p:nvPr/>
        </p:nvSpPr>
        <p:spPr>
          <a:xfrm>
            <a:off x="8826775" y="5000685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004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F7C7BB-8C4B-38A6-21AA-DE173AFF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815" y="1106876"/>
            <a:ext cx="2030252" cy="48530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3E8972-5399-94AA-8508-1BE8A7BC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3" y="1764121"/>
            <a:ext cx="6878010" cy="36200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7798893" cy="2733946"/>
          </a:xfrm>
        </p:spPr>
        <p:txBody>
          <a:bodyPr/>
          <a:lstStyle/>
          <a:p>
            <a:r>
              <a:rPr lang="ko-KR" altLang="en-US" dirty="0"/>
              <a:t>순서대로 정렬하기</a:t>
            </a:r>
            <a:endParaRPr lang="en-US" altLang="ko-KR" dirty="0"/>
          </a:p>
          <a:p>
            <a:pPr lvl="1"/>
            <a:r>
              <a:rPr lang="en-US" altLang="ko-KR" dirty="0"/>
              <a:t>Do it – </a:t>
            </a:r>
            <a:r>
              <a:rPr lang="ko-KR" altLang="en-US" dirty="0"/>
              <a:t>여러 정렬 기준 적용하기</a:t>
            </a:r>
            <a:endParaRPr lang="en-US" altLang="ko-KR" dirty="0"/>
          </a:p>
          <a:p>
            <a:pPr lvl="2"/>
            <a:r>
              <a:rPr lang="ko-KR" altLang="en-US" dirty="0"/>
              <a:t>아래 코드의 경우</a:t>
            </a:r>
            <a:r>
              <a:rPr lang="en-US" altLang="ko-KR" dirty="0"/>
              <a:t>, </a:t>
            </a:r>
            <a:r>
              <a:rPr lang="ko-KR" altLang="en-US" dirty="0"/>
              <a:t>먼저 반</a:t>
            </a:r>
            <a:r>
              <a:rPr lang="en-US" altLang="ko-KR" dirty="0"/>
              <a:t>(</a:t>
            </a:r>
            <a:r>
              <a:rPr lang="en-US" altLang="ko-KR" dirty="0" err="1"/>
              <a:t>nclass</a:t>
            </a:r>
            <a:r>
              <a:rPr lang="en-US" altLang="ko-KR" dirty="0"/>
              <a:t>)</a:t>
            </a:r>
            <a:r>
              <a:rPr lang="ko-KR" altLang="en-US" dirty="0"/>
              <a:t>을 기준으로 오름차순으로 정렬한 후 각 반에 내에서 수학 점수</a:t>
            </a:r>
            <a:r>
              <a:rPr lang="en-US" altLang="ko-KR" dirty="0"/>
              <a:t>(math)</a:t>
            </a:r>
            <a:r>
              <a:rPr lang="ko-KR" altLang="en-US" dirty="0"/>
              <a:t>를 기준으로 내림차순</a:t>
            </a:r>
            <a:r>
              <a:rPr lang="en-US" altLang="ko-KR" dirty="0"/>
              <a:t>(</a:t>
            </a:r>
            <a:r>
              <a:rPr lang="ko-KR" altLang="en-US" dirty="0"/>
              <a:t>오름차순</a:t>
            </a:r>
            <a:r>
              <a:rPr lang="en-US" altLang="ko-KR" dirty="0"/>
              <a:t>=False)</a:t>
            </a:r>
            <a:r>
              <a:rPr lang="ko-KR" altLang="en-US" dirty="0"/>
              <a:t> 정렬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 err="1"/>
              <a:t>nclass</a:t>
            </a:r>
            <a:r>
              <a:rPr lang="ko-KR" altLang="en-US" dirty="0"/>
              <a:t>에 대해서는 </a:t>
            </a:r>
            <a:r>
              <a:rPr lang="en-US" altLang="ko-KR" dirty="0"/>
              <a:t>‘</a:t>
            </a:r>
            <a:r>
              <a:rPr lang="ko-KR" altLang="en-US" dirty="0"/>
              <a:t>오름차순</a:t>
            </a:r>
            <a:r>
              <a:rPr lang="en-US" altLang="ko-KR" dirty="0"/>
              <a:t>‘</a:t>
            </a:r>
          </a:p>
          <a:p>
            <a:pPr lvl="3"/>
            <a:r>
              <a:rPr lang="en-US" altLang="ko-KR" dirty="0"/>
              <a:t>math</a:t>
            </a:r>
            <a:r>
              <a:rPr lang="ko-KR" altLang="en-US" dirty="0"/>
              <a:t>에 대해서는 </a:t>
            </a:r>
            <a:r>
              <a:rPr lang="en-US" altLang="ko-KR" dirty="0"/>
              <a:t>‘</a:t>
            </a:r>
            <a:r>
              <a:rPr lang="ko-KR" altLang="en-US" dirty="0"/>
              <a:t>내림차순</a:t>
            </a:r>
            <a:r>
              <a:rPr lang="en-US" altLang="ko-KR" dirty="0"/>
              <a:t>‘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순서대로 정렬하기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3FCC33-F4A0-4437-7730-7596AC3A8471}"/>
              </a:ext>
            </a:extLst>
          </p:cNvPr>
          <p:cNvSpPr/>
          <p:nvPr/>
        </p:nvSpPr>
        <p:spPr>
          <a:xfrm>
            <a:off x="8532527" y="1332693"/>
            <a:ext cx="324000" cy="4622748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CE177D-E389-82DB-22A8-F2073A350268}"/>
              </a:ext>
            </a:extLst>
          </p:cNvPr>
          <p:cNvSpPr/>
          <p:nvPr/>
        </p:nvSpPr>
        <p:spPr>
          <a:xfrm>
            <a:off x="8973578" y="1332693"/>
            <a:ext cx="216000" cy="864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E88721-63C9-6463-E066-80C0A1FA4482}"/>
              </a:ext>
            </a:extLst>
          </p:cNvPr>
          <p:cNvSpPr/>
          <p:nvPr/>
        </p:nvSpPr>
        <p:spPr>
          <a:xfrm>
            <a:off x="8981312" y="2257339"/>
            <a:ext cx="216000" cy="864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513D58-E5C5-81F5-FE1E-D11AAA716BAB}"/>
              </a:ext>
            </a:extLst>
          </p:cNvPr>
          <p:cNvSpPr/>
          <p:nvPr/>
        </p:nvSpPr>
        <p:spPr>
          <a:xfrm>
            <a:off x="8972212" y="3199793"/>
            <a:ext cx="216000" cy="864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6EFEB0-46C9-6BAB-8EE9-678EC5027C4B}"/>
              </a:ext>
            </a:extLst>
          </p:cNvPr>
          <p:cNvSpPr/>
          <p:nvPr/>
        </p:nvSpPr>
        <p:spPr>
          <a:xfrm>
            <a:off x="8972212" y="4142247"/>
            <a:ext cx="216000" cy="864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F52549-DD28-C2F9-D46A-89BA27DF013E}"/>
              </a:ext>
            </a:extLst>
          </p:cNvPr>
          <p:cNvSpPr/>
          <p:nvPr/>
        </p:nvSpPr>
        <p:spPr>
          <a:xfrm>
            <a:off x="8972212" y="5066893"/>
            <a:ext cx="216000" cy="864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24A721-C8A3-CB0F-708C-BF8469BB7B38}"/>
              </a:ext>
            </a:extLst>
          </p:cNvPr>
          <p:cNvSpPr/>
          <p:nvPr/>
        </p:nvSpPr>
        <p:spPr>
          <a:xfrm>
            <a:off x="3168749" y="1865798"/>
            <a:ext cx="504000" cy="180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753DC3-1914-DAAB-DF95-E09B5DE9D275}"/>
              </a:ext>
            </a:extLst>
          </p:cNvPr>
          <p:cNvSpPr/>
          <p:nvPr/>
        </p:nvSpPr>
        <p:spPr>
          <a:xfrm>
            <a:off x="2326360" y="1865798"/>
            <a:ext cx="648000" cy="1800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923C092-A99A-2BA8-754A-AFC05D0D18C8}"/>
              </a:ext>
            </a:extLst>
          </p:cNvPr>
          <p:cNvSpPr/>
          <p:nvPr/>
        </p:nvSpPr>
        <p:spPr>
          <a:xfrm>
            <a:off x="2254352" y="207989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104C44-9972-EB1B-907E-E1EB8226DA06}"/>
              </a:ext>
            </a:extLst>
          </p:cNvPr>
          <p:cNvSpPr/>
          <p:nvPr/>
        </p:nvSpPr>
        <p:spPr>
          <a:xfrm>
            <a:off x="3096741" y="207989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8BE748B-67B7-0F80-5145-1ABD5245FAE2}"/>
              </a:ext>
            </a:extLst>
          </p:cNvPr>
          <p:cNvSpPr/>
          <p:nvPr/>
        </p:nvSpPr>
        <p:spPr>
          <a:xfrm>
            <a:off x="8385669" y="1260685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0DEF54-1D0D-50F7-C754-61E2230E137E}"/>
              </a:ext>
            </a:extLst>
          </p:cNvPr>
          <p:cNvSpPr/>
          <p:nvPr/>
        </p:nvSpPr>
        <p:spPr>
          <a:xfrm>
            <a:off x="8850061" y="1250755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E8D6615-27E1-2F49-7195-1B30E4C5BFAA}"/>
              </a:ext>
            </a:extLst>
          </p:cNvPr>
          <p:cNvSpPr/>
          <p:nvPr/>
        </p:nvSpPr>
        <p:spPr>
          <a:xfrm>
            <a:off x="8827194" y="2203139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F668734-4D25-6C94-7C8C-AF0C5318033A}"/>
              </a:ext>
            </a:extLst>
          </p:cNvPr>
          <p:cNvSpPr/>
          <p:nvPr/>
        </p:nvSpPr>
        <p:spPr>
          <a:xfrm>
            <a:off x="8826775" y="3121339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40BADDA-B55D-7851-C595-E9D65F694DD6}"/>
              </a:ext>
            </a:extLst>
          </p:cNvPr>
          <p:cNvSpPr/>
          <p:nvPr/>
        </p:nvSpPr>
        <p:spPr>
          <a:xfrm>
            <a:off x="8826775" y="4061012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EFE0F2B-A0DC-002B-8C1F-78EADB9AAD7F}"/>
              </a:ext>
            </a:extLst>
          </p:cNvPr>
          <p:cNvSpPr/>
          <p:nvPr/>
        </p:nvSpPr>
        <p:spPr>
          <a:xfrm>
            <a:off x="8826775" y="5000685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919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혼자서 해보기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Q1 – ‘</a:t>
            </a:r>
            <a:r>
              <a:rPr lang="en-US" altLang="ko-KR" dirty="0" err="1"/>
              <a:t>audi</a:t>
            </a:r>
            <a:r>
              <a:rPr lang="en-US" altLang="ko-KR" dirty="0"/>
              <a:t>’</a:t>
            </a:r>
            <a:r>
              <a:rPr lang="ko-KR" altLang="en-US" dirty="0"/>
              <a:t>에서 생산한 자동차 중에 어떤 자동차 모델의 </a:t>
            </a:r>
            <a:r>
              <a:rPr lang="en-US" altLang="ko-KR" dirty="0" err="1"/>
              <a:t>hwy</a:t>
            </a:r>
            <a:r>
              <a:rPr lang="en-US" altLang="ko-KR" dirty="0"/>
              <a:t>(</a:t>
            </a:r>
            <a:r>
              <a:rPr lang="ko-KR" altLang="en-US" dirty="0"/>
              <a:t>고속도로 연비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err="1"/>
              <a:t>높은지</a:t>
            </a:r>
            <a:r>
              <a:rPr lang="ko-KR" altLang="en-US" dirty="0"/>
              <a:t> 알아보려고 합니다</a:t>
            </a:r>
            <a:r>
              <a:rPr lang="en-US" altLang="ko-KR" dirty="0"/>
              <a:t>. ‘</a:t>
            </a:r>
            <a:r>
              <a:rPr lang="en-US" altLang="ko-KR" dirty="0" err="1"/>
              <a:t>audi</a:t>
            </a:r>
            <a:r>
              <a:rPr lang="en-US" altLang="ko-KR" dirty="0"/>
              <a:t>’</a:t>
            </a:r>
            <a:r>
              <a:rPr lang="ko-KR" altLang="en-US" dirty="0"/>
              <a:t>에서 생산한 자동차 중 </a:t>
            </a:r>
            <a:r>
              <a:rPr lang="en-US" altLang="ko-KR" dirty="0" err="1"/>
              <a:t>hwy</a:t>
            </a:r>
            <a:r>
              <a:rPr lang="ko-KR" altLang="en-US" dirty="0"/>
              <a:t>가 </a:t>
            </a:r>
            <a:r>
              <a:rPr lang="en-US" altLang="ko-KR" dirty="0"/>
              <a:t>1~5</a:t>
            </a:r>
            <a:r>
              <a:rPr lang="ko-KR" altLang="en-US" dirty="0"/>
              <a:t>위에 해당하는 자동차의 데이터를 출력하세요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힌트</a:t>
            </a:r>
            <a:endParaRPr lang="en-US" altLang="ko-KR" dirty="0"/>
          </a:p>
          <a:p>
            <a:pPr lvl="3"/>
            <a:r>
              <a:rPr lang="en-US" altLang="ko-KR" dirty="0"/>
              <a:t>query( )</a:t>
            </a:r>
            <a:r>
              <a:rPr lang="ko-KR" altLang="en-US" dirty="0"/>
              <a:t>를 이용해 </a:t>
            </a:r>
            <a:r>
              <a:rPr lang="en-US" altLang="ko-KR" dirty="0"/>
              <a:t>‘</a:t>
            </a:r>
            <a:r>
              <a:rPr lang="en-US" altLang="ko-KR" dirty="0" err="1"/>
              <a:t>audi</a:t>
            </a:r>
            <a:r>
              <a:rPr lang="en-US" altLang="ko-KR" dirty="0"/>
              <a:t>’</a:t>
            </a:r>
            <a:r>
              <a:rPr lang="ko-KR" altLang="en-US" dirty="0"/>
              <a:t>에서 생산한 자동차만 추출하고</a:t>
            </a:r>
            <a:r>
              <a:rPr lang="en-US" altLang="ko-KR" dirty="0"/>
              <a:t>, </a:t>
            </a:r>
            <a:r>
              <a:rPr lang="en-US" altLang="ko-KR" dirty="0" err="1"/>
              <a:t>sort_values</a:t>
            </a:r>
            <a:r>
              <a:rPr lang="en-US" altLang="ko-KR" dirty="0"/>
              <a:t>( )</a:t>
            </a:r>
            <a:r>
              <a:rPr lang="ko-KR" altLang="en-US" dirty="0"/>
              <a:t>로 </a:t>
            </a:r>
            <a:r>
              <a:rPr lang="en-US" altLang="ko-KR" dirty="0" err="1"/>
              <a:t>hwy</a:t>
            </a:r>
            <a:r>
              <a:rPr lang="ko-KR" altLang="en-US" dirty="0"/>
              <a:t>를 내림차순 정렬하면 됩니다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head( )</a:t>
            </a:r>
            <a:r>
              <a:rPr lang="ko-KR" altLang="en-US" dirty="0"/>
              <a:t>를 이용하면 이 중 특정 순위에 해당하는 자동차만 출력할 수 있습니다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순서대로 정렬하기</a:t>
            </a:r>
          </a:p>
        </p:txBody>
      </p:sp>
    </p:spTree>
    <p:extLst>
      <p:ext uri="{BB962C8B-B14F-4D97-AF65-F5344CB8AC3E}">
        <p14:creationId xmlns:p14="http://schemas.microsoft.com/office/powerpoint/2010/main" val="31903063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혼자서 해보기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Q1 – ‘</a:t>
            </a:r>
            <a:r>
              <a:rPr lang="en-US" altLang="ko-KR" dirty="0" err="1"/>
              <a:t>audi</a:t>
            </a:r>
            <a:r>
              <a:rPr lang="en-US" altLang="ko-KR" dirty="0"/>
              <a:t>’</a:t>
            </a:r>
            <a:r>
              <a:rPr lang="ko-KR" altLang="en-US" dirty="0"/>
              <a:t>에서 생산한 자동차 중에 어떤 자동차 모델의 </a:t>
            </a:r>
            <a:r>
              <a:rPr lang="en-US" altLang="ko-KR" dirty="0" err="1"/>
              <a:t>hwy</a:t>
            </a:r>
            <a:r>
              <a:rPr lang="en-US" altLang="ko-KR" dirty="0"/>
              <a:t>(</a:t>
            </a:r>
            <a:r>
              <a:rPr lang="ko-KR" altLang="en-US" dirty="0"/>
              <a:t>고속도로 연비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err="1"/>
              <a:t>높은지</a:t>
            </a:r>
            <a:r>
              <a:rPr lang="ko-KR" altLang="en-US" dirty="0"/>
              <a:t> 알아보려고 합니다</a:t>
            </a:r>
            <a:r>
              <a:rPr lang="en-US" altLang="ko-KR" dirty="0"/>
              <a:t>. ‘</a:t>
            </a:r>
            <a:r>
              <a:rPr lang="en-US" altLang="ko-KR" dirty="0" err="1"/>
              <a:t>audi</a:t>
            </a:r>
            <a:r>
              <a:rPr lang="en-US" altLang="ko-KR" dirty="0"/>
              <a:t>’</a:t>
            </a:r>
            <a:r>
              <a:rPr lang="ko-KR" altLang="en-US" dirty="0"/>
              <a:t>에서 생산한 자동차 중 </a:t>
            </a:r>
            <a:r>
              <a:rPr lang="en-US" altLang="ko-KR" dirty="0" err="1"/>
              <a:t>hwy</a:t>
            </a:r>
            <a:r>
              <a:rPr lang="ko-KR" altLang="en-US" dirty="0"/>
              <a:t>가 </a:t>
            </a:r>
            <a:r>
              <a:rPr lang="en-US" altLang="ko-KR" dirty="0"/>
              <a:t>1~5</a:t>
            </a:r>
            <a:r>
              <a:rPr lang="ko-KR" altLang="en-US" dirty="0"/>
              <a:t>위에 해당하는 자동차의 데이터를 출력하세요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힌트</a:t>
            </a:r>
            <a:endParaRPr lang="en-US" altLang="ko-KR" dirty="0"/>
          </a:p>
          <a:p>
            <a:pPr lvl="3"/>
            <a:r>
              <a:rPr lang="en-US" altLang="ko-KR" dirty="0"/>
              <a:t>query( )</a:t>
            </a:r>
            <a:r>
              <a:rPr lang="ko-KR" altLang="en-US" dirty="0"/>
              <a:t>를 이용해 </a:t>
            </a:r>
            <a:r>
              <a:rPr lang="en-US" altLang="ko-KR" dirty="0"/>
              <a:t>‘</a:t>
            </a:r>
            <a:r>
              <a:rPr lang="en-US" altLang="ko-KR" dirty="0" err="1"/>
              <a:t>audi</a:t>
            </a:r>
            <a:r>
              <a:rPr lang="en-US" altLang="ko-KR" dirty="0"/>
              <a:t>’</a:t>
            </a:r>
            <a:r>
              <a:rPr lang="ko-KR" altLang="en-US" dirty="0"/>
              <a:t>에서 생산한 자동차만 추출하고</a:t>
            </a:r>
            <a:r>
              <a:rPr lang="en-US" altLang="ko-KR" dirty="0"/>
              <a:t>, </a:t>
            </a:r>
            <a:r>
              <a:rPr lang="en-US" altLang="ko-KR" dirty="0" err="1"/>
              <a:t>sort_values</a:t>
            </a:r>
            <a:r>
              <a:rPr lang="en-US" altLang="ko-KR" dirty="0"/>
              <a:t>( )</a:t>
            </a:r>
            <a:r>
              <a:rPr lang="ko-KR" altLang="en-US" dirty="0"/>
              <a:t>로 </a:t>
            </a:r>
            <a:r>
              <a:rPr lang="en-US" altLang="ko-KR" dirty="0" err="1"/>
              <a:t>hwy</a:t>
            </a:r>
            <a:r>
              <a:rPr lang="ko-KR" altLang="en-US" dirty="0"/>
              <a:t>를 내림차순 정렬하면 됩니다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head( )</a:t>
            </a:r>
            <a:r>
              <a:rPr lang="ko-KR" altLang="en-US" dirty="0"/>
              <a:t>를 이용하면 이 중 특정 순위에 해당하는 자동차만 출력할 수 있습니다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순서대로 정렬하기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287CD-EF0C-7D51-07AE-06DC91AB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7" y="2231975"/>
            <a:ext cx="715427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716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혼자서 해보기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Q2 – ‘</a:t>
            </a:r>
            <a:r>
              <a:rPr lang="en-US" altLang="ko-KR" dirty="0" err="1"/>
              <a:t>audi</a:t>
            </a:r>
            <a:r>
              <a:rPr lang="en-US" altLang="ko-KR" dirty="0"/>
              <a:t>’</a:t>
            </a:r>
            <a:r>
              <a:rPr lang="ko-KR" altLang="en-US" dirty="0"/>
              <a:t>에서 생산한 자동차의 </a:t>
            </a:r>
            <a:r>
              <a:rPr lang="en-US" altLang="ko-KR" dirty="0" err="1"/>
              <a:t>hwy</a:t>
            </a:r>
            <a:r>
              <a:rPr lang="en-US" altLang="ko-KR" dirty="0"/>
              <a:t>(</a:t>
            </a:r>
            <a:r>
              <a:rPr lang="ko-KR" altLang="en-US" dirty="0"/>
              <a:t>고속도로 연비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cty</a:t>
            </a:r>
            <a:r>
              <a:rPr lang="en-US" altLang="ko-KR" dirty="0"/>
              <a:t>(</a:t>
            </a:r>
            <a:r>
              <a:rPr lang="ko-KR" altLang="en-US" dirty="0"/>
              <a:t>도심 연비</a:t>
            </a:r>
            <a:r>
              <a:rPr lang="en-US" altLang="ko-KR" dirty="0"/>
              <a:t>)</a:t>
            </a:r>
            <a:r>
              <a:rPr lang="ko-KR" altLang="en-US" dirty="0"/>
              <a:t>를 알아보려고 합니다</a:t>
            </a:r>
            <a:r>
              <a:rPr lang="en-US" altLang="ko-KR" dirty="0"/>
              <a:t>. ‘</a:t>
            </a:r>
            <a:r>
              <a:rPr lang="en-US" altLang="ko-KR" dirty="0" err="1"/>
              <a:t>audi</a:t>
            </a:r>
            <a:r>
              <a:rPr lang="en-US" altLang="ko-KR" dirty="0"/>
              <a:t>’</a:t>
            </a:r>
            <a:r>
              <a:rPr lang="ko-KR" altLang="en-US" dirty="0"/>
              <a:t>에서 생산한 자동차 중 </a:t>
            </a:r>
            <a:r>
              <a:rPr lang="en-US" altLang="ko-KR" dirty="0" err="1"/>
              <a:t>hwy</a:t>
            </a:r>
            <a:r>
              <a:rPr lang="ko-KR" altLang="en-US" dirty="0"/>
              <a:t>를 기준으로 먼저 내림차순 정렬하고 다음으로 </a:t>
            </a:r>
            <a:r>
              <a:rPr lang="en-US" altLang="ko-KR" dirty="0" err="1"/>
              <a:t>cty</a:t>
            </a:r>
            <a:r>
              <a:rPr lang="en-US" altLang="ko-KR" dirty="0"/>
              <a:t> </a:t>
            </a:r>
            <a:r>
              <a:rPr lang="ko-KR" altLang="en-US" dirty="0"/>
              <a:t>기준으로 내림차순 정렬한 데이터를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순서대로 정렬하기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8B5460-927C-9883-730F-692469F3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97" y="1441379"/>
            <a:ext cx="7211431" cy="41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93EC04-4292-F4FB-FA69-1E92EEC79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21" y="1880852"/>
            <a:ext cx="6552728" cy="432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927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파생변수 추가하기</a:t>
            </a:r>
            <a:endParaRPr lang="en-US" altLang="ko-KR" dirty="0"/>
          </a:p>
          <a:p>
            <a:pPr lvl="2"/>
            <a:r>
              <a:rPr lang="ko-KR" altLang="en-US" dirty="0"/>
              <a:t>데이터에 들어 있는 변수만 이용해 분석할 수도 있지만 변수를 조합하거나 함수를 이용해 새 변수를 만들어 분석할 수도 있음</a:t>
            </a:r>
            <a:endParaRPr lang="en-US" altLang="ko-KR" dirty="0"/>
          </a:p>
          <a:p>
            <a:pPr lvl="2"/>
            <a:r>
              <a:rPr lang="en-US" altLang="ko-KR" dirty="0" err="1"/>
              <a:t>df.assign</a:t>
            </a:r>
            <a:r>
              <a:rPr lang="en-US" altLang="ko-KR" dirty="0"/>
              <a:t>()</a:t>
            </a:r>
            <a:r>
              <a:rPr lang="ko-KR" altLang="en-US" dirty="0"/>
              <a:t>을 이용하면 데이터에 파생변수를 만들어 추가할 수 있음</a:t>
            </a:r>
            <a:endParaRPr lang="en-US" altLang="ko-KR" dirty="0"/>
          </a:p>
          <a:p>
            <a:pPr lvl="1"/>
            <a:r>
              <a:rPr lang="en-US" altLang="ko-KR" dirty="0"/>
              <a:t>Do it! – </a:t>
            </a:r>
            <a:r>
              <a:rPr lang="ko-KR" altLang="en-US" dirty="0"/>
              <a:t>파생변수 추가하기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파생변수 추가하기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330536-2497-B848-E7DA-5919AAFD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41" y="1727919"/>
            <a:ext cx="6954220" cy="590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0656F5-7CC7-5AA6-2354-0D12DD9C9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1" y="2424651"/>
            <a:ext cx="6944694" cy="362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434F54-8358-E63A-B4A9-CBBD8799A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277" y="1323836"/>
            <a:ext cx="2335094" cy="485309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7752C3-0EC1-D5AA-4514-ACFC427D4CDB}"/>
              </a:ext>
            </a:extLst>
          </p:cNvPr>
          <p:cNvSpPr/>
          <p:nvPr/>
        </p:nvSpPr>
        <p:spPr>
          <a:xfrm>
            <a:off x="9937501" y="1323836"/>
            <a:ext cx="318870" cy="485309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813844-6198-4454-FD66-5885135EE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65" y="3059092"/>
            <a:ext cx="6897063" cy="2629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E68C68-AFB3-123E-2816-BEB572266EDE}"/>
              </a:ext>
            </a:extLst>
          </p:cNvPr>
          <p:cNvSpPr/>
          <p:nvPr/>
        </p:nvSpPr>
        <p:spPr>
          <a:xfrm>
            <a:off x="3960837" y="3672135"/>
            <a:ext cx="504056" cy="1944216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50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파생변수 추가하기</a:t>
            </a:r>
            <a:endParaRPr lang="en-US" altLang="ko-KR" dirty="0"/>
          </a:p>
          <a:p>
            <a:pPr lvl="1"/>
            <a:r>
              <a:rPr lang="en-US" altLang="ko-KR" dirty="0"/>
              <a:t>Do it! – </a:t>
            </a:r>
            <a:r>
              <a:rPr lang="ko-KR" altLang="en-US" dirty="0"/>
              <a:t>파생변수 추가하기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파생변수 추가하기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F071A2-50C3-3EEE-5483-94F65A5A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95" y="1367879"/>
            <a:ext cx="6868484" cy="27912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7861AB-6978-CED2-B264-97996C2CF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795" y="4867591"/>
            <a:ext cx="5172797" cy="238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F56807BC-0083-855D-6512-9316CBD40242}"/>
              </a:ext>
            </a:extLst>
          </p:cNvPr>
          <p:cNvSpPr/>
          <p:nvPr/>
        </p:nvSpPr>
        <p:spPr>
          <a:xfrm>
            <a:off x="4824933" y="4320207"/>
            <a:ext cx="216024" cy="432048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8505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파생변수 추가하기</a:t>
            </a:r>
            <a:endParaRPr lang="en-US" altLang="ko-KR" dirty="0"/>
          </a:p>
          <a:p>
            <a:pPr lvl="1"/>
            <a:r>
              <a:rPr lang="en-US" altLang="ko-KR" dirty="0"/>
              <a:t>Do it! – </a:t>
            </a:r>
            <a:r>
              <a:rPr lang="ko-KR" altLang="en-US" dirty="0"/>
              <a:t>여러 파생변수 한 번에 추가하기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파생변수 추가하기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62C477-7B8F-B7D9-5071-3C7239B7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5" y="1241395"/>
            <a:ext cx="6897063" cy="981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2507F7-7F30-E727-B891-B06715037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872" y="1055664"/>
            <a:ext cx="2889907" cy="48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333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파생변수 추가하기</a:t>
            </a:r>
            <a:endParaRPr lang="en-US" altLang="ko-KR" dirty="0"/>
          </a:p>
          <a:p>
            <a:pPr lvl="1"/>
            <a:r>
              <a:rPr lang="en-US" altLang="ko-KR" dirty="0"/>
              <a:t>Do it! – </a:t>
            </a:r>
            <a:r>
              <a:rPr lang="en-US" altLang="ko-KR" dirty="0" err="1"/>
              <a:t>df.assign</a:t>
            </a:r>
            <a:r>
              <a:rPr lang="en-US" altLang="ko-KR" dirty="0"/>
              <a:t>( )</a:t>
            </a:r>
            <a:r>
              <a:rPr lang="ko-KR" altLang="en-US" dirty="0"/>
              <a:t>에 </a:t>
            </a:r>
            <a:r>
              <a:rPr lang="en-US" altLang="ko-KR" dirty="0" err="1"/>
              <a:t>np.where</a:t>
            </a:r>
            <a:r>
              <a:rPr lang="en-US" altLang="ko-KR" dirty="0"/>
              <a:t>( )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2"/>
            <a:r>
              <a:rPr lang="en-US" altLang="ko-KR" dirty="0" err="1"/>
              <a:t>df.assign</a:t>
            </a:r>
            <a:r>
              <a:rPr lang="en-US" altLang="ko-KR" dirty="0"/>
              <a:t>( )</a:t>
            </a:r>
            <a:r>
              <a:rPr lang="ko-KR" altLang="en-US" dirty="0"/>
              <a:t>에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where( )</a:t>
            </a:r>
            <a:r>
              <a:rPr lang="ko-KR" altLang="en-US" dirty="0"/>
              <a:t>를 적용하면 </a:t>
            </a:r>
            <a:endParaRPr lang="en-US" altLang="ko-KR" dirty="0"/>
          </a:p>
          <a:p>
            <a:pPr marL="542925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조건에 따라 다른 값을 부여한 변수를 추가할 수 있음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파생변수 추가하기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D60A32-E043-ABE5-FA5E-E4BD3CDD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82" y="1839434"/>
            <a:ext cx="6887536" cy="781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863C70-58EF-E85A-C8BA-2E81564A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82" y="2734070"/>
            <a:ext cx="6897063" cy="3620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0A3A38-673A-F2DD-46BF-3E45A0599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153" y="1042836"/>
            <a:ext cx="2304610" cy="48591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6F2ED0-0330-79D8-8550-32BDBD52F8DA}"/>
              </a:ext>
            </a:extLst>
          </p:cNvPr>
          <p:cNvSpPr/>
          <p:nvPr/>
        </p:nvSpPr>
        <p:spPr>
          <a:xfrm>
            <a:off x="10063106" y="1042836"/>
            <a:ext cx="273246" cy="485919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454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파생변수 추가하기</a:t>
            </a:r>
            <a:endParaRPr lang="en-US" altLang="ko-KR" dirty="0"/>
          </a:p>
          <a:p>
            <a:pPr lvl="1"/>
            <a:r>
              <a:rPr lang="en-US" altLang="ko-KR" dirty="0"/>
              <a:t>Do it! – </a:t>
            </a:r>
            <a:r>
              <a:rPr lang="ko-KR" altLang="en-US" dirty="0"/>
              <a:t>추가한 </a:t>
            </a:r>
            <a:r>
              <a:rPr lang="en-US" altLang="ko-KR" dirty="0"/>
              <a:t>(</a:t>
            </a:r>
            <a:r>
              <a:rPr lang="ko-KR" altLang="en-US" dirty="0"/>
              <a:t>파생</a:t>
            </a:r>
            <a:r>
              <a:rPr lang="en-US" altLang="ko-KR" dirty="0"/>
              <a:t>) </a:t>
            </a:r>
            <a:r>
              <a:rPr lang="ko-KR" altLang="en-US" dirty="0"/>
              <a:t>변수를 </a:t>
            </a:r>
            <a:r>
              <a:rPr lang="en-US" altLang="ko-KR" dirty="0"/>
              <a:t>pandas </a:t>
            </a:r>
            <a:r>
              <a:rPr lang="ko-KR" altLang="en-US" dirty="0"/>
              <a:t>함수에서 바로 활용하기</a:t>
            </a:r>
            <a:endParaRPr lang="en-US" altLang="ko-KR" dirty="0"/>
          </a:p>
          <a:p>
            <a:pPr lvl="2"/>
            <a:r>
              <a:rPr lang="ko-KR" altLang="en-US" dirty="0"/>
              <a:t>변수를 추가하고 나면 이어지는 </a:t>
            </a:r>
            <a:r>
              <a:rPr lang="en-US" altLang="ko-KR" dirty="0"/>
              <a:t>pandas </a:t>
            </a:r>
            <a:r>
              <a:rPr lang="ko-KR" altLang="en-US" dirty="0"/>
              <a:t>함수에서 바로 사용이 가능</a:t>
            </a:r>
            <a:endParaRPr lang="en-US" altLang="ko-KR" dirty="0"/>
          </a:p>
          <a:p>
            <a:pPr lvl="2"/>
            <a:r>
              <a:rPr lang="ko-KR" altLang="en-US" dirty="0"/>
              <a:t>아래 코드를 보면 </a:t>
            </a:r>
            <a:r>
              <a:rPr lang="en-US" altLang="ko-KR" dirty="0"/>
              <a:t>assign( )</a:t>
            </a:r>
            <a:r>
              <a:rPr lang="ko-KR" altLang="en-US" dirty="0"/>
              <a:t>으로 추가한 </a:t>
            </a:r>
            <a:r>
              <a:rPr lang="en-US" altLang="ko-KR" dirty="0"/>
              <a:t>total </a:t>
            </a:r>
            <a:r>
              <a:rPr lang="ko-KR" altLang="en-US" dirty="0"/>
              <a:t>변수를 </a:t>
            </a:r>
            <a:r>
              <a:rPr lang="en-US" altLang="ko-KR" dirty="0" err="1"/>
              <a:t>sort_values</a:t>
            </a:r>
            <a:r>
              <a:rPr lang="en-US" altLang="ko-KR" dirty="0"/>
              <a:t>( )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정렬 기준으로 사용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파생변수 추가하기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3592BB-6F44-88F9-B605-9F264AADE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9" y="1799927"/>
            <a:ext cx="7135221" cy="571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DC5481-171B-7B63-FD3A-8713DF12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325" y="719807"/>
            <a:ext cx="2310707" cy="48043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A9FAA1-731B-AC15-5C3E-106DF6E8A22C}"/>
              </a:ext>
            </a:extLst>
          </p:cNvPr>
          <p:cNvSpPr/>
          <p:nvPr/>
        </p:nvSpPr>
        <p:spPr>
          <a:xfrm>
            <a:off x="10388537" y="719807"/>
            <a:ext cx="252000" cy="480431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5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399" y="578149"/>
            <a:ext cx="11039253" cy="2733946"/>
          </a:xfrm>
        </p:spPr>
        <p:txBody>
          <a:bodyPr/>
          <a:lstStyle/>
          <a:p>
            <a:r>
              <a:rPr lang="ko-KR" altLang="en-US" dirty="0"/>
              <a:t>변하는 수</a:t>
            </a:r>
            <a:r>
              <a:rPr lang="en-US" altLang="ko-KR" dirty="0"/>
              <a:t>, ‘</a:t>
            </a:r>
            <a:r>
              <a:rPr lang="ko-KR" altLang="en-US" dirty="0"/>
              <a:t>변수</a:t>
            </a:r>
            <a:r>
              <a:rPr lang="en-US" altLang="ko-KR" dirty="0"/>
              <a:t>‘ </a:t>
            </a:r>
            <a:r>
              <a:rPr lang="ko-KR" altLang="en-US" dirty="0"/>
              <a:t>이해하기</a:t>
            </a:r>
            <a:endParaRPr lang="en-US" altLang="ko-KR" dirty="0"/>
          </a:p>
          <a:p>
            <a:r>
              <a:rPr lang="ko-KR" altLang="en-US" dirty="0"/>
              <a:t>마술 상자 같은 </a:t>
            </a:r>
            <a:r>
              <a:rPr lang="en-US" altLang="ko-KR" dirty="0"/>
              <a:t>‘</a:t>
            </a:r>
            <a:r>
              <a:rPr lang="ko-KR" altLang="en-US" dirty="0"/>
              <a:t>함수</a:t>
            </a:r>
            <a:r>
              <a:rPr lang="en-US" altLang="ko-KR" dirty="0"/>
              <a:t>‘ </a:t>
            </a:r>
            <a:r>
              <a:rPr lang="ko-KR" altLang="en-US" dirty="0"/>
              <a:t>이해하기</a:t>
            </a:r>
            <a:endParaRPr lang="en-US" altLang="ko-KR" dirty="0"/>
          </a:p>
          <a:p>
            <a:r>
              <a:rPr lang="ko-KR" altLang="en-US" dirty="0"/>
              <a:t>함수 꾸러미</a:t>
            </a:r>
            <a:r>
              <a:rPr lang="en-US" altLang="ko-KR" dirty="0"/>
              <a:t>, ‘</a:t>
            </a:r>
            <a:r>
              <a:rPr lang="ko-KR" altLang="en-US" dirty="0"/>
              <a:t>패키지</a:t>
            </a:r>
            <a:r>
              <a:rPr lang="en-US" altLang="ko-KR" dirty="0"/>
              <a:t>‘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 </a:t>
            </a:r>
            <a:r>
              <a:rPr lang="ko-KR" altLang="en-US" dirty="0"/>
              <a:t>데이터분석에 필요한 연장 챙기기</a:t>
            </a:r>
          </a:p>
        </p:txBody>
      </p:sp>
    </p:spTree>
    <p:extLst>
      <p:ext uri="{BB962C8B-B14F-4D97-AF65-F5344CB8AC3E}">
        <p14:creationId xmlns:p14="http://schemas.microsoft.com/office/powerpoint/2010/main" val="13661395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혼자 해보기</a:t>
            </a:r>
            <a:endParaRPr lang="en-US" altLang="ko-KR" dirty="0"/>
          </a:p>
          <a:p>
            <a:pPr lvl="1"/>
            <a:r>
              <a:rPr lang="en-US" altLang="ko-KR" dirty="0"/>
              <a:t>mpg </a:t>
            </a:r>
            <a:r>
              <a:rPr lang="ko-KR" altLang="en-US" dirty="0"/>
              <a:t>데이터를 이용해 분석 문제를 해결해 보세요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mpg </a:t>
            </a:r>
            <a:r>
              <a:rPr lang="ko-KR" altLang="en-US" dirty="0"/>
              <a:t>데이터는 연비를 나타내는 변수가 </a:t>
            </a:r>
            <a:r>
              <a:rPr lang="en-US" altLang="ko-KR" dirty="0" err="1"/>
              <a:t>hwy</a:t>
            </a:r>
            <a:r>
              <a:rPr lang="en-US" altLang="ko-KR" dirty="0"/>
              <a:t>, </a:t>
            </a:r>
            <a:r>
              <a:rPr lang="en-US" altLang="ko-KR" dirty="0" err="1"/>
              <a:t>cty</a:t>
            </a:r>
            <a:r>
              <a:rPr lang="en-US" altLang="ko-KR" dirty="0"/>
              <a:t> </a:t>
            </a:r>
            <a:r>
              <a:rPr lang="ko-KR" altLang="en-US" dirty="0"/>
              <a:t>두 종류로 분리되어 있습니다</a:t>
            </a:r>
            <a:r>
              <a:rPr lang="en-US" altLang="ko-KR" dirty="0"/>
              <a:t>. </a:t>
            </a:r>
            <a:r>
              <a:rPr lang="ko-KR" altLang="en-US" dirty="0"/>
              <a:t>두 변수를 각각 따로 활용하지 않고 합산 연비 변수를 만들어 분석하려고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Q1 - `mpg` </a:t>
            </a:r>
            <a:r>
              <a:rPr lang="ko-KR" altLang="en-US" dirty="0"/>
              <a:t>데이터프레임 복사본을 만들고</a:t>
            </a:r>
            <a:r>
              <a:rPr lang="en-US" altLang="ko-KR" dirty="0"/>
              <a:t>, `</a:t>
            </a:r>
            <a:r>
              <a:rPr lang="en-US" altLang="ko-KR" dirty="0" err="1"/>
              <a:t>cty</a:t>
            </a:r>
            <a:r>
              <a:rPr lang="en-US" altLang="ko-KR" dirty="0"/>
              <a:t>`</a:t>
            </a:r>
            <a:r>
              <a:rPr lang="ko-KR" altLang="en-US" dirty="0"/>
              <a:t>와 </a:t>
            </a:r>
            <a:r>
              <a:rPr lang="en-US" altLang="ko-KR" dirty="0"/>
              <a:t>`</a:t>
            </a:r>
            <a:r>
              <a:rPr lang="en-US" altLang="ko-KR" dirty="0" err="1"/>
              <a:t>hwy</a:t>
            </a:r>
            <a:r>
              <a:rPr lang="en-US" altLang="ko-KR" dirty="0"/>
              <a:t>`</a:t>
            </a:r>
            <a:r>
              <a:rPr lang="ko-KR" altLang="en-US" dirty="0"/>
              <a:t>를 더한 </a:t>
            </a:r>
            <a:r>
              <a:rPr lang="en-US" altLang="ko-KR" dirty="0"/>
              <a:t>‘</a:t>
            </a:r>
            <a:r>
              <a:rPr lang="ko-KR" altLang="en-US" dirty="0"/>
              <a:t>합산</a:t>
            </a:r>
            <a:r>
              <a:rPr lang="en-US" altLang="ko-KR" dirty="0"/>
              <a:t>_</a:t>
            </a:r>
            <a:r>
              <a:rPr lang="ko-KR" altLang="en-US" dirty="0"/>
              <a:t>연비</a:t>
            </a:r>
            <a:r>
              <a:rPr lang="en-US" altLang="ko-KR" dirty="0"/>
              <a:t>' </a:t>
            </a:r>
            <a:r>
              <a:rPr lang="ko-KR" altLang="en-US" dirty="0"/>
              <a:t>변수를 추가하세요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힌트 </a:t>
            </a:r>
            <a:endParaRPr lang="en-US" altLang="ko-KR" dirty="0"/>
          </a:p>
          <a:p>
            <a:pPr lvl="3"/>
            <a:r>
              <a:rPr lang="en-US" altLang="ko-KR" dirty="0"/>
              <a:t>`</a:t>
            </a:r>
            <a:r>
              <a:rPr lang="en-US" altLang="ko-KR" dirty="0" err="1"/>
              <a:t>df.assing</a:t>
            </a:r>
            <a:r>
              <a:rPr lang="en-US" altLang="ko-KR" dirty="0"/>
              <a:t>()` </a:t>
            </a:r>
            <a:r>
              <a:rPr lang="ko-KR" altLang="en-US" dirty="0"/>
              <a:t>함수를 적용한 결과를 </a:t>
            </a:r>
            <a:r>
              <a:rPr lang="en-US" altLang="ko-KR" dirty="0"/>
              <a:t>`=`</a:t>
            </a:r>
            <a:r>
              <a:rPr lang="ko-KR" altLang="en-US" dirty="0"/>
              <a:t>를 이용해 데이터 프레임에 할당하는 행태로 코드를 작성해야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Q2 - </a:t>
            </a:r>
            <a:r>
              <a:rPr lang="ko-KR" altLang="en-US" dirty="0"/>
              <a:t>앞에서 만든 </a:t>
            </a:r>
            <a:r>
              <a:rPr lang="en-US" altLang="ko-KR" dirty="0"/>
              <a:t>‘</a:t>
            </a:r>
            <a:r>
              <a:rPr lang="ko-KR" altLang="en-US" dirty="0"/>
              <a:t>합산</a:t>
            </a:r>
            <a:r>
              <a:rPr lang="en-US" altLang="ko-KR" dirty="0"/>
              <a:t>_</a:t>
            </a:r>
            <a:r>
              <a:rPr lang="ko-KR" altLang="en-US" dirty="0"/>
              <a:t>연비</a:t>
            </a:r>
            <a:r>
              <a:rPr lang="en-US" altLang="ko-KR" dirty="0"/>
              <a:t>' </a:t>
            </a:r>
            <a:r>
              <a:rPr lang="ko-KR" altLang="en-US" dirty="0"/>
              <a:t>변수를 </a:t>
            </a:r>
            <a:r>
              <a:rPr lang="en-US" altLang="ko-KR" dirty="0"/>
              <a:t>2</a:t>
            </a:r>
            <a:r>
              <a:rPr lang="ko-KR" altLang="en-US" dirty="0"/>
              <a:t>로 나눠 </a:t>
            </a:r>
            <a:r>
              <a:rPr lang="en-US" altLang="ko-KR" dirty="0"/>
              <a:t>'</a:t>
            </a:r>
            <a:r>
              <a:rPr lang="ko-KR" altLang="en-US" dirty="0"/>
              <a:t>복합</a:t>
            </a:r>
            <a:r>
              <a:rPr lang="en-US" altLang="ko-KR" dirty="0"/>
              <a:t>_</a:t>
            </a:r>
            <a:r>
              <a:rPr lang="ko-KR" altLang="en-US" dirty="0"/>
              <a:t>연비</a:t>
            </a:r>
            <a:r>
              <a:rPr lang="en-US" altLang="ko-KR" dirty="0"/>
              <a:t>' </a:t>
            </a:r>
            <a:r>
              <a:rPr lang="ko-KR" altLang="en-US" dirty="0"/>
              <a:t>변수를 추가하세요</a:t>
            </a:r>
            <a:endParaRPr lang="en-US" altLang="ko-KR" dirty="0"/>
          </a:p>
          <a:p>
            <a:pPr lvl="1"/>
            <a:r>
              <a:rPr lang="en-US" altLang="ko-KR" dirty="0"/>
              <a:t>Q3 - `</a:t>
            </a:r>
            <a:r>
              <a:rPr lang="ko-KR" altLang="en-US" dirty="0"/>
              <a:t>복합</a:t>
            </a:r>
            <a:r>
              <a:rPr lang="en-US" altLang="ko-KR" dirty="0"/>
              <a:t>_</a:t>
            </a:r>
            <a:r>
              <a:rPr lang="ko-KR" altLang="en-US" dirty="0"/>
              <a:t>연비</a:t>
            </a:r>
            <a:r>
              <a:rPr lang="en-US" altLang="ko-KR" dirty="0"/>
              <a:t>` </a:t>
            </a:r>
            <a:r>
              <a:rPr lang="ko-KR" altLang="en-US" dirty="0"/>
              <a:t>변수가 가장 높은 자동차 </a:t>
            </a:r>
            <a:r>
              <a:rPr lang="en-US" altLang="ko-KR" dirty="0"/>
              <a:t>3</a:t>
            </a:r>
            <a:r>
              <a:rPr lang="ko-KR" altLang="en-US" dirty="0"/>
              <a:t>종의 데이터를 출력하세요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힌트 </a:t>
            </a:r>
            <a:endParaRPr lang="en-US" altLang="ko-KR" dirty="0"/>
          </a:p>
          <a:p>
            <a:pPr lvl="3"/>
            <a:r>
              <a:rPr lang="en-US" altLang="ko-KR" dirty="0"/>
              <a:t>`</a:t>
            </a:r>
            <a:r>
              <a:rPr lang="en-US" altLang="ko-KR" dirty="0" err="1"/>
              <a:t>sort_values</a:t>
            </a:r>
            <a:r>
              <a:rPr lang="en-US" altLang="ko-KR" dirty="0"/>
              <a:t>()`</a:t>
            </a:r>
            <a:r>
              <a:rPr lang="ko-KR" altLang="en-US" dirty="0"/>
              <a:t>와 </a:t>
            </a:r>
            <a:r>
              <a:rPr lang="en-US" altLang="ko-KR" dirty="0"/>
              <a:t>`head()`</a:t>
            </a:r>
            <a:r>
              <a:rPr lang="ko-KR" altLang="en-US" dirty="0"/>
              <a:t>를 조합하면 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Q4 - Q1~3</a:t>
            </a:r>
            <a:r>
              <a:rPr lang="ko-KR" altLang="en-US" dirty="0"/>
              <a:t>번을 한 줄의 명령으로 완성해보세요</a:t>
            </a:r>
            <a:r>
              <a:rPr lang="en-US" altLang="ko-KR" dirty="0"/>
              <a:t>. </a:t>
            </a:r>
            <a:r>
              <a:rPr lang="ko-KR" altLang="en-US" dirty="0"/>
              <a:t>데이터프레임은 원본을 사용하세요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파생변수 추가하기</a:t>
            </a:r>
          </a:p>
        </p:txBody>
      </p:sp>
    </p:spTree>
    <p:extLst>
      <p:ext uri="{BB962C8B-B14F-4D97-AF65-F5344CB8AC3E}">
        <p14:creationId xmlns:p14="http://schemas.microsoft.com/office/powerpoint/2010/main" val="6685789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/>
              <a:t>혼자 해보기</a:t>
            </a:r>
            <a:endParaRPr lang="en-US" altLang="ko-KR" dirty="0"/>
          </a:p>
          <a:p>
            <a:pPr lvl="1"/>
            <a:r>
              <a:rPr lang="en-US" altLang="ko-KR" dirty="0"/>
              <a:t>Q1 - `mpg` </a:t>
            </a:r>
            <a:r>
              <a:rPr lang="ko-KR" altLang="en-US" dirty="0"/>
              <a:t>데이터프레임의 </a:t>
            </a:r>
            <a:r>
              <a:rPr lang="en-US" altLang="ko-KR" dirty="0"/>
              <a:t>`category`</a:t>
            </a:r>
            <a:r>
              <a:rPr lang="ko-KR" altLang="en-US" dirty="0"/>
              <a:t>는 자동차의 종류에 따라 </a:t>
            </a:r>
            <a:r>
              <a:rPr lang="en-US" altLang="ko-KR" dirty="0"/>
              <a:t>`</a:t>
            </a:r>
            <a:r>
              <a:rPr lang="en-US" altLang="ko-KR" dirty="0" err="1"/>
              <a:t>suv</a:t>
            </a:r>
            <a:r>
              <a:rPr lang="en-US" altLang="ko-KR" dirty="0"/>
              <a:t>`, `compact` </a:t>
            </a:r>
            <a:r>
              <a:rPr lang="ko-KR" altLang="en-US" dirty="0"/>
              <a:t>등 일곱 종류로 분류한 변수입니다</a:t>
            </a:r>
            <a:r>
              <a:rPr lang="en-US" altLang="ko-KR" dirty="0"/>
              <a:t>. </a:t>
            </a:r>
            <a:r>
              <a:rPr lang="ko-KR" altLang="en-US" dirty="0"/>
              <a:t>어떤 자동차의 도시</a:t>
            </a:r>
            <a:r>
              <a:rPr lang="en-US" altLang="ko-KR" dirty="0"/>
              <a:t>(</a:t>
            </a:r>
            <a:r>
              <a:rPr lang="ko-KR" altLang="en-US" dirty="0"/>
              <a:t>도심</a:t>
            </a:r>
            <a:r>
              <a:rPr lang="en-US" altLang="ko-KR" dirty="0"/>
              <a:t>) </a:t>
            </a:r>
            <a:r>
              <a:rPr lang="ko-KR" altLang="en-US" dirty="0"/>
              <a:t>연비가 </a:t>
            </a:r>
            <a:r>
              <a:rPr lang="ko-KR" altLang="en-US" dirty="0" err="1"/>
              <a:t>높은지</a:t>
            </a:r>
            <a:r>
              <a:rPr lang="ko-KR" altLang="en-US" dirty="0"/>
              <a:t> 비교해 보려고 합니다</a:t>
            </a:r>
            <a:r>
              <a:rPr lang="en-US" altLang="ko-KR" dirty="0"/>
              <a:t>. `category`</a:t>
            </a:r>
            <a:r>
              <a:rPr lang="ko-KR" altLang="en-US" dirty="0"/>
              <a:t>별 </a:t>
            </a:r>
            <a:r>
              <a:rPr lang="en-US" altLang="ko-KR" dirty="0"/>
              <a:t>`</a:t>
            </a:r>
            <a:r>
              <a:rPr lang="en-US" altLang="ko-KR" dirty="0" err="1"/>
              <a:t>cty</a:t>
            </a:r>
            <a:r>
              <a:rPr lang="en-US" altLang="ko-KR" dirty="0"/>
              <a:t>` </a:t>
            </a:r>
            <a:r>
              <a:rPr lang="ko-KR" altLang="en-US" dirty="0"/>
              <a:t>평균을 구해보세요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Q2 - </a:t>
            </a:r>
            <a:r>
              <a:rPr lang="ko-KR" altLang="en-US" dirty="0"/>
              <a:t>앞 문제의 출력 결과는 </a:t>
            </a:r>
            <a:r>
              <a:rPr lang="en-US" altLang="ko-KR" dirty="0"/>
              <a:t>`category` </a:t>
            </a:r>
            <a:r>
              <a:rPr lang="ko-KR" altLang="en-US" dirty="0"/>
              <a:t>값 알파벳순으로 정렬되어 있습니다</a:t>
            </a:r>
            <a:r>
              <a:rPr lang="en-US" altLang="ko-KR" dirty="0"/>
              <a:t>. </a:t>
            </a:r>
            <a:r>
              <a:rPr lang="ko-KR" altLang="en-US" dirty="0"/>
              <a:t>어떤 차종의 도심 연비가 </a:t>
            </a:r>
            <a:r>
              <a:rPr lang="ko-KR" altLang="en-US" dirty="0" err="1"/>
              <a:t>높은지</a:t>
            </a:r>
            <a:r>
              <a:rPr lang="ko-KR" altLang="en-US" dirty="0"/>
              <a:t> 쉽게 알아볼 수 있도록 </a:t>
            </a:r>
            <a:r>
              <a:rPr lang="en-US" altLang="ko-KR" dirty="0"/>
              <a:t>`</a:t>
            </a:r>
            <a:r>
              <a:rPr lang="en-US" altLang="ko-KR" dirty="0" err="1"/>
              <a:t>cty</a:t>
            </a:r>
            <a:r>
              <a:rPr lang="en-US" altLang="ko-KR" dirty="0"/>
              <a:t>` </a:t>
            </a:r>
            <a:r>
              <a:rPr lang="ko-KR" altLang="en-US" dirty="0"/>
              <a:t>평균이 높은 순으로 정렬해서 </a:t>
            </a:r>
            <a:r>
              <a:rPr lang="ko-KR" altLang="en-US" dirty="0" err="1"/>
              <a:t>출력하십시요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자유자재로 데이터 가공하기 </a:t>
            </a:r>
            <a:r>
              <a:rPr lang="en-US" altLang="ko-KR" dirty="0"/>
              <a:t>– </a:t>
            </a:r>
            <a:r>
              <a:rPr lang="ko-KR" altLang="en-US" dirty="0"/>
              <a:t>파생변수 추가하기</a:t>
            </a:r>
          </a:p>
        </p:txBody>
      </p:sp>
    </p:spTree>
    <p:extLst>
      <p:ext uri="{BB962C8B-B14F-4D97-AF65-F5344CB8AC3E}">
        <p14:creationId xmlns:p14="http://schemas.microsoft.com/office/powerpoint/2010/main" val="41137898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 smtClean="0"/>
              <a:t>한국복지패널 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한국보건사회연구원에서 우리나라 가구의 경제활동을 연구해 복지 정책에 반영할 목적으로 발간하는 조사 자료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전국에서 </a:t>
            </a:r>
            <a:r>
              <a:rPr lang="en-US" altLang="ko-KR" dirty="0" smtClean="0"/>
              <a:t>7,000</a:t>
            </a:r>
            <a:r>
              <a:rPr lang="ko-KR" altLang="en-US" dirty="0" smtClean="0"/>
              <a:t>여 가구를 선정해 </a:t>
            </a:r>
            <a:r>
              <a:rPr lang="en-US" altLang="ko-KR" dirty="0" smtClean="0"/>
              <a:t>2006</a:t>
            </a:r>
            <a:r>
              <a:rPr lang="ko-KR" altLang="en-US" dirty="0" smtClean="0"/>
              <a:t>년부터 매년 추적 조사한 자료로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경제활동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생활실태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복지욕구 등 천여 개 변수로 구성되어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it! – </a:t>
            </a:r>
            <a:r>
              <a:rPr lang="ko-KR" altLang="en-US" dirty="0" smtClean="0"/>
              <a:t>데이터분석 준비하기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깃허브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2"/>
              </a:rPr>
              <a:t>https://bit.ly/doit_python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Koweps_hpwc14_2019_beta2.sav </a:t>
            </a:r>
            <a:r>
              <a:rPr lang="ko-KR" altLang="en-US" dirty="0" smtClean="0"/>
              <a:t>파일을 다운로드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6,331</a:t>
            </a:r>
            <a:r>
              <a:rPr lang="ko-KR" altLang="en-US" dirty="0" smtClean="0"/>
              <a:t>가구</a:t>
            </a:r>
            <a:r>
              <a:rPr lang="en-US" altLang="ko-KR" dirty="0" smtClean="0"/>
              <a:t>, 14418</a:t>
            </a:r>
            <a:r>
              <a:rPr lang="ko-KR" altLang="en-US" dirty="0" smtClean="0"/>
              <a:t>명의 정보를 담고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로드하기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위에서 다운로드 받은 </a:t>
            </a:r>
            <a:r>
              <a:rPr lang="en-US" altLang="ko-KR" dirty="0" err="1" smtClean="0"/>
              <a:t>sav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통계 분석 </a:t>
            </a:r>
            <a:r>
              <a:rPr lang="ko-KR" altLang="en-US" dirty="0" err="1" smtClean="0"/>
              <a:t>소스프웨어인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SPSS </a:t>
            </a:r>
            <a:r>
              <a:rPr lang="ko-KR" altLang="en-US" dirty="0" smtClean="0"/>
              <a:t>전용 파일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Pyreadstat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패키지를 설치하면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패키지의 함수를 이용하여 </a:t>
            </a:r>
            <a:r>
              <a:rPr lang="en-US" altLang="ko-KR" dirty="0" smtClean="0"/>
              <a:t>SPSS, SAS, STATA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70200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다양한 통계 분석 소프트웨어 데이터를 파일로 불러 올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패키지 설치 </a:t>
            </a:r>
            <a:r>
              <a:rPr lang="en-US" altLang="ko-KR" dirty="0" smtClean="0">
                <a:sym typeface="Wingdings" panose="05000000000000000000" pitchFamily="2" charset="2"/>
              </a:rPr>
              <a:t>: pip install </a:t>
            </a:r>
            <a:r>
              <a:rPr lang="en-US" altLang="ko-KR" dirty="0" err="1" smtClean="0">
                <a:sym typeface="Wingdings" panose="05000000000000000000" pitchFamily="2" charset="2"/>
              </a:rPr>
              <a:t>pyreadstat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ko-KR" altLang="en-US" dirty="0" smtClean="0"/>
              <a:t>데이터 </a:t>
            </a:r>
            <a:r>
              <a:rPr lang="ko-KR" altLang="en-US" dirty="0" err="1" smtClean="0"/>
              <a:t>로드하기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장 데이터 분석 프로젝트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한국복지패널 데이터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분석 준비하기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046" y="1871935"/>
            <a:ext cx="3327416" cy="38918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557" y="3960167"/>
            <a:ext cx="551574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089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 smtClean="0"/>
              <a:t>한국복지패널 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it! – </a:t>
            </a:r>
            <a:r>
              <a:rPr lang="ko-KR" altLang="en-US" dirty="0" smtClean="0"/>
              <a:t>데이터분석 준비하기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로드하기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</a:t>
            </a:r>
            <a:r>
              <a:rPr lang="ko-KR" altLang="en-US" dirty="0" err="1" smtClean="0"/>
              <a:t>로드하기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r>
              <a:rPr lang="ko-KR" altLang="en-US" dirty="0" err="1" smtClean="0"/>
              <a:t>변수명</a:t>
            </a:r>
            <a:r>
              <a:rPr lang="ko-KR" altLang="en-US" dirty="0" smtClean="0"/>
              <a:t> 바꾸기</a:t>
            </a:r>
            <a:r>
              <a:rPr lang="en-US" altLang="ko-KR" dirty="0" smtClean="0"/>
              <a:t> : (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있는</a:t>
            </a:r>
            <a:r>
              <a:rPr lang="en-US" altLang="ko-KR" dirty="0" smtClean="0"/>
              <a:t>) Koweps_Cookbook_2019.xlsx </a:t>
            </a:r>
            <a:r>
              <a:rPr lang="ko-KR" altLang="en-US" dirty="0" smtClean="0"/>
              <a:t>파일 참고</a:t>
            </a:r>
            <a:endParaRPr lang="en-US" altLang="ko-KR" dirty="0" smtClean="0"/>
          </a:p>
          <a:p>
            <a:pPr lvl="4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장 데이터 분석 프로젝트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한국복지패널 데이터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분석 준비하기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727919"/>
            <a:ext cx="551574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371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 smtClean="0"/>
              <a:t>스스로 해보기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성별에 따른 월급 차이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성별에 따라 월급이 다를까</a:t>
            </a:r>
            <a:r>
              <a:rPr lang="en-US" altLang="ko-KR" dirty="0" smtClean="0"/>
              <a:t>?)</a:t>
            </a:r>
          </a:p>
          <a:p>
            <a:pPr lvl="2"/>
            <a:r>
              <a:rPr lang="ko-KR" altLang="en-US" dirty="0" smtClean="0"/>
              <a:t>여성들이 예전에 비해 활발하게 사회 진출을 하고 있지만 직장에서 받는 대우에는 여전히 차별이 있습니다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강사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 생각이 조금 다릅니다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테이터를</a:t>
            </a:r>
            <a:r>
              <a:rPr lang="ko-KR" altLang="en-US" dirty="0" smtClean="0"/>
              <a:t> 분석해 성별에 따른 월급 차이가 있는지 알아보겠습니다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성별과 월급 두 변수를 검토하고 </a:t>
            </a:r>
            <a:r>
              <a:rPr lang="ko-KR" altLang="en-US" dirty="0" err="1" smtClean="0"/>
              <a:t>전처리한</a:t>
            </a:r>
            <a:r>
              <a:rPr lang="ko-KR" altLang="en-US" dirty="0" smtClean="0"/>
              <a:t> 다음 변수 간의 관계를 </a:t>
            </a:r>
            <a:r>
              <a:rPr lang="ko-KR" altLang="en-US" dirty="0" err="1" smtClean="0"/>
              <a:t>분석하십시요</a:t>
            </a:r>
            <a:r>
              <a:rPr lang="en-US" altLang="ko-KR" dirty="0" smtClean="0"/>
              <a:t>. </a:t>
            </a:r>
          </a:p>
          <a:p>
            <a:pPr lvl="2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장 데이터 분석 프로젝트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한국복지패널 데이터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분석 준비하기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6381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 smtClean="0"/>
              <a:t>스스로 해보기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나이와 월급의 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몇 살 때 월급을 가장 많이 받을까</a:t>
            </a:r>
            <a:r>
              <a:rPr lang="en-US" altLang="ko-KR" dirty="0" smtClean="0"/>
              <a:t>?)</a:t>
            </a:r>
          </a:p>
          <a:p>
            <a:pPr lvl="2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장 데이터 분석 프로젝트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한국복지패널 데이터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분석 준비하기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4819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 smtClean="0"/>
              <a:t>스스로 해보기 </a:t>
            </a:r>
            <a:r>
              <a:rPr lang="en-US" altLang="ko-KR" dirty="0" smtClean="0"/>
              <a:t>3 – </a:t>
            </a:r>
            <a:r>
              <a:rPr lang="ko-KR" altLang="en-US" dirty="0" err="1" smtClean="0"/>
              <a:t>연렬대에</a:t>
            </a:r>
            <a:r>
              <a:rPr lang="ko-KR" altLang="en-US" dirty="0" smtClean="0"/>
              <a:t> 따른 월급 차이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연령대의 월급이 가장 많을까</a:t>
            </a:r>
            <a:r>
              <a:rPr lang="en-US" altLang="ko-KR" dirty="0" smtClean="0"/>
              <a:t>?)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장 데이터 분석 프로젝트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한국복지패널 데이터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분석 준비하기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8091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 smtClean="0"/>
              <a:t>스스로 해보기 </a:t>
            </a:r>
            <a:r>
              <a:rPr lang="en-US" altLang="ko-KR" dirty="0"/>
              <a:t>4</a:t>
            </a:r>
            <a:r>
              <a:rPr lang="en-US" altLang="ko-KR" dirty="0" smtClean="0"/>
              <a:t> –</a:t>
            </a:r>
            <a:r>
              <a:rPr lang="ko-KR" altLang="en-US" dirty="0" err="1" smtClean="0"/>
              <a:t>연렬대</a:t>
            </a:r>
            <a:r>
              <a:rPr lang="ko-KR" altLang="en-US" dirty="0" smtClean="0"/>
              <a:t> 및 성별 월급 차이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성별 월급 차이는 연령대별로 다를까</a:t>
            </a:r>
            <a:r>
              <a:rPr lang="en-US" altLang="ko-KR" dirty="0" smtClean="0"/>
              <a:t>?)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장 데이터 분석 프로젝트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한국복지패널 데이터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분석 준비하기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320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 smtClean="0"/>
              <a:t>스스로 해보기 </a:t>
            </a:r>
            <a:r>
              <a:rPr lang="en-US" altLang="ko-KR" dirty="0" smtClean="0"/>
              <a:t>5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직업별 월급 차이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직업이 월급을 가장 많이 받을까</a:t>
            </a:r>
            <a:r>
              <a:rPr lang="en-US" altLang="ko-KR" dirty="0" smtClean="0"/>
              <a:t>?)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장 데이터 분석 프로젝트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한국복지패널 데이터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분석 준비하기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5629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 smtClean="0"/>
              <a:t>스스로 해보기 </a:t>
            </a:r>
            <a:r>
              <a:rPr lang="en-US" altLang="ko-KR" dirty="0" smtClean="0"/>
              <a:t>6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성별 직업 빈도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성별로 어떤 직업이 가장 많을까</a:t>
            </a:r>
            <a:r>
              <a:rPr lang="en-US" altLang="ko-KR" dirty="0" smtClean="0"/>
              <a:t>?)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장 데이터 분석 프로젝트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한국복지패널 데이터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분석 준비하기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99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1039253" cy="2733946"/>
          </a:xfrm>
        </p:spPr>
        <p:txBody>
          <a:bodyPr/>
          <a:lstStyle/>
          <a:p>
            <a:r>
              <a:rPr lang="ko-KR" altLang="en-US" dirty="0"/>
              <a:t>데이터프레임 이해하기 </a:t>
            </a:r>
            <a:r>
              <a:rPr lang="en-US" altLang="ko-KR" dirty="0"/>
              <a:t>– </a:t>
            </a:r>
            <a:r>
              <a:rPr lang="ko-KR" altLang="en-US" dirty="0"/>
              <a:t>데이터는 어떻게 생겼나</a:t>
            </a:r>
            <a:endParaRPr lang="en-US" altLang="ko-KR" dirty="0"/>
          </a:p>
          <a:p>
            <a:pPr lvl="2"/>
            <a:r>
              <a:rPr lang="ko-KR" altLang="en-US" dirty="0"/>
              <a:t>데이터프레임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r>
              <a:rPr lang="ko-KR" altLang="en-US" dirty="0"/>
              <a:t>은 데이터를 다룰 때 가장 많이 사용하는 데이터 형태로</a:t>
            </a:r>
            <a:r>
              <a:rPr lang="en-US" altLang="ko-KR" dirty="0"/>
              <a:t>, </a:t>
            </a:r>
            <a:r>
              <a:rPr lang="ko-KR" altLang="en-US" dirty="0"/>
              <a:t>행과 열로 구성된 사각형 모양의 표처럼 생겼음</a:t>
            </a:r>
            <a:endParaRPr lang="en-US" altLang="ko-KR" dirty="0"/>
          </a:p>
          <a:p>
            <a:pPr lvl="2"/>
            <a:r>
              <a:rPr lang="ko-KR" altLang="en-US" dirty="0"/>
              <a:t>어떤 기업에서 연봉에 영향을 미치는 요인을 조사해서 아래 표와 같이 정리했다고 가정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첫번째 행은 각 열의 제목임</a:t>
            </a:r>
            <a:r>
              <a:rPr lang="en-US" altLang="ko-KR" dirty="0"/>
              <a:t>. </a:t>
            </a:r>
            <a:r>
              <a:rPr lang="ko-KR" altLang="en-US" dirty="0"/>
              <a:t>따라서 위 표에 담긴 정보는 </a:t>
            </a:r>
            <a:r>
              <a:rPr lang="en-US" altLang="ko-KR" dirty="0"/>
              <a:t>3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/>
              <a:t>열로 정리되어 있다고 볼 수 있음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열은 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학점</a:t>
            </a:r>
            <a:r>
              <a:rPr lang="en-US" altLang="ko-KR" dirty="0"/>
              <a:t>, </a:t>
            </a:r>
            <a:r>
              <a:rPr lang="ko-KR" altLang="en-US" dirty="0"/>
              <a:t>연봉으로 한 사원에 대해 </a:t>
            </a:r>
            <a:r>
              <a:rPr lang="en-US" altLang="ko-KR" dirty="0"/>
              <a:t>4 </a:t>
            </a:r>
            <a:r>
              <a:rPr lang="ko-KR" altLang="en-US" dirty="0"/>
              <a:t>가지 특성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을 표현하고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열은 속성이다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열은 컬럼</a:t>
            </a:r>
            <a:r>
              <a:rPr lang="en-US" altLang="ko-KR" dirty="0"/>
              <a:t>(column) </a:t>
            </a:r>
            <a:r>
              <a:rPr lang="ko-KR" altLang="en-US" dirty="0"/>
              <a:t>또는 변수</a:t>
            </a:r>
            <a:r>
              <a:rPr lang="en-US" altLang="ko-KR" dirty="0"/>
              <a:t>(variable), </a:t>
            </a:r>
            <a:r>
              <a:rPr lang="ko-KR" altLang="en-US" dirty="0"/>
              <a:t>특성</a:t>
            </a:r>
            <a:r>
              <a:rPr lang="en-US" altLang="ko-KR" dirty="0"/>
              <a:t>, </a:t>
            </a:r>
            <a:r>
              <a:rPr lang="ko-KR" altLang="en-US" dirty="0"/>
              <a:t>속성 등으로 불림</a:t>
            </a:r>
            <a:endParaRPr lang="en-US" altLang="ko-KR" dirty="0"/>
          </a:p>
          <a:p>
            <a:pPr lvl="1"/>
            <a:r>
              <a:rPr lang="ko-KR" altLang="en-US" dirty="0"/>
              <a:t>행은 케이스</a:t>
            </a:r>
            <a:r>
              <a:rPr lang="en-US" altLang="ko-KR" dirty="0"/>
              <a:t>, </a:t>
            </a:r>
            <a:r>
              <a:rPr lang="ko-KR" altLang="en-US" dirty="0"/>
              <a:t>샘플이다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행은 로</a:t>
            </a:r>
            <a:r>
              <a:rPr lang="en-US" altLang="ko-KR" dirty="0"/>
              <a:t>(row), </a:t>
            </a:r>
            <a:r>
              <a:rPr lang="ko-KR" altLang="en-US" dirty="0"/>
              <a:t>케이스</a:t>
            </a:r>
            <a:r>
              <a:rPr lang="en-US" altLang="ko-KR" dirty="0"/>
              <a:t>(case), </a:t>
            </a:r>
            <a:r>
              <a:rPr lang="ko-KR" altLang="en-US" dirty="0"/>
              <a:t>샘플</a:t>
            </a:r>
            <a:r>
              <a:rPr lang="en-US" altLang="ko-KR" dirty="0"/>
              <a:t>(sample) </a:t>
            </a:r>
            <a:r>
              <a:rPr lang="ko-KR" altLang="en-US" dirty="0"/>
              <a:t>등으로 불릴 수 있음</a:t>
            </a:r>
            <a:endParaRPr lang="en-US" altLang="ko-KR" dirty="0"/>
          </a:p>
          <a:p>
            <a:pPr lvl="1"/>
            <a:r>
              <a:rPr lang="ko-KR" altLang="en-US" dirty="0"/>
              <a:t>한 사람의 정보는 가로 한 줄에 나열된다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하나의 단위가 하나의 행이 된다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장 데이터프레임의 세계로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C6B898E-C06D-881A-DECE-605B850CE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92958"/>
              </p:ext>
            </p:extLst>
          </p:nvPr>
        </p:nvGraphicFramePr>
        <p:xfrm>
          <a:off x="1920345" y="1522259"/>
          <a:ext cx="768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46">
                  <a:extLst>
                    <a:ext uri="{9D8B030D-6E8A-4147-A177-3AD203B41FA5}">
                      <a16:colId xmlns:a16="http://schemas.microsoft.com/office/drawing/2014/main" val="2027469997"/>
                    </a:ext>
                  </a:extLst>
                </a:gridCol>
                <a:gridCol w="1920346">
                  <a:extLst>
                    <a:ext uri="{9D8B030D-6E8A-4147-A177-3AD203B41FA5}">
                      <a16:colId xmlns:a16="http://schemas.microsoft.com/office/drawing/2014/main" val="2957284912"/>
                    </a:ext>
                  </a:extLst>
                </a:gridCol>
                <a:gridCol w="1920346">
                  <a:extLst>
                    <a:ext uri="{9D8B030D-6E8A-4147-A177-3AD203B41FA5}">
                      <a16:colId xmlns:a16="http://schemas.microsoft.com/office/drawing/2014/main" val="1786234325"/>
                    </a:ext>
                  </a:extLst>
                </a:gridCol>
                <a:gridCol w="1920346">
                  <a:extLst>
                    <a:ext uri="{9D8B030D-6E8A-4147-A177-3AD203B41FA5}">
                      <a16:colId xmlns:a16="http://schemas.microsoft.com/office/drawing/2014/main" val="78176759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연봉</a:t>
                      </a:r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단위 만원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6753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7969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2707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3500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53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598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733946"/>
          </a:xfrm>
        </p:spPr>
        <p:txBody>
          <a:bodyPr/>
          <a:lstStyle/>
          <a:p>
            <a:r>
              <a:rPr lang="ko-KR" altLang="en-US" dirty="0" smtClean="0"/>
              <a:t>스스로 해보기 </a:t>
            </a:r>
            <a:r>
              <a:rPr lang="en-US" altLang="ko-KR" dirty="0"/>
              <a:t>7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종교 유무에 따른 이혼율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종교가 있다면 이혼을 덜 할까</a:t>
            </a:r>
            <a:r>
              <a:rPr lang="en-US" altLang="ko-KR" dirty="0" smtClean="0"/>
              <a:t>?)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장 데이터 분석 프로젝트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한국복지패널 데이터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분석 준비하기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598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4f7c8514ecab08232b64392df256eeeb4d7bf6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CU 표준 폰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solidFill>
            <a:srgbClr val="FF0000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Words>4563</Words>
  <Application>Microsoft Office PowerPoint</Application>
  <PresentationFormat>사용자 지정</PresentationFormat>
  <Paragraphs>845</Paragraphs>
  <Slides>90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98" baseType="lpstr">
      <vt:lpstr>굴림</vt:lpstr>
      <vt:lpstr>돋움</vt:lpstr>
      <vt:lpstr>맑은 고딕</vt:lpstr>
      <vt:lpstr>맑은고딕</vt:lpstr>
      <vt:lpstr>Arial</vt:lpstr>
      <vt:lpstr>Wingdings</vt:lpstr>
      <vt:lpstr>Wingdings 3</vt:lpstr>
      <vt:lpstr>1_Office 테마</vt:lpstr>
      <vt:lpstr>Do it 쉽게 배우는 파이썬 데이터 분석</vt:lpstr>
      <vt:lpstr>교재</vt:lpstr>
      <vt:lpstr>시작하기 전에</vt:lpstr>
      <vt:lpstr>1장 안녕 파이썬</vt:lpstr>
      <vt:lpstr>2장 파이썬 데이터 분석 환경 만들기</vt:lpstr>
      <vt:lpstr>2장 파이썬 데이터 분석 환경 만들기</vt:lpstr>
      <vt:lpstr>2장 파이썬 데이터 분석 환경 만들기</vt:lpstr>
      <vt:lpstr>3장 데이터분석에 필요한 연장 챙기기</vt:lpstr>
      <vt:lpstr>4장 데이터프레임의 세계로!</vt:lpstr>
      <vt:lpstr>4장 데이터프레임의 세계로!</vt:lpstr>
      <vt:lpstr>4장 데이터프레임의 세계로!</vt:lpstr>
      <vt:lpstr>4장 데이터프레임의 세계로!</vt:lpstr>
      <vt:lpstr>4장 데이터프레임의 세계로!</vt:lpstr>
      <vt:lpstr>4장 데이터프레임의 세계로!</vt:lpstr>
      <vt:lpstr>4장 데이터프레임의 세계로!</vt:lpstr>
      <vt:lpstr>4장 데이터프레임의 세계로!</vt:lpstr>
      <vt:lpstr>4장 데이터프레임의 세계로!</vt:lpstr>
      <vt:lpstr>4장 데이터프레임의 세계로!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5장 데이터 분석 기초 – 데이터 파악하기, 다루기 쉽게 수정하기</vt:lpstr>
      <vt:lpstr>6장 자유자재로 데이터 가공하기 – 데이터 전처리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조건에 맞는 데이터만 추출하기</vt:lpstr>
      <vt:lpstr>6장 자유자재로 데이터 가공하기 – 필요한 변수만 추출하기</vt:lpstr>
      <vt:lpstr>6장 자유자재로 데이터 가공하기 – 필요한 변수만 추출하기</vt:lpstr>
      <vt:lpstr>6장 자유자재로 데이터 가공하기 – 필요한 변수만 추출하기</vt:lpstr>
      <vt:lpstr>6장 자유자재로 데이터 가공하기 – 필요한 변수만 추출하기</vt:lpstr>
      <vt:lpstr>6장 자유자재로 데이터 가공하기 – 필요한 변수만 추출하기</vt:lpstr>
      <vt:lpstr>6장 자유자재로 데이터 가공하기 – 필요한 변수만 추출하기</vt:lpstr>
      <vt:lpstr>6장 자유자재로 데이터 가공하기 – 필요한 변수만 추출하기</vt:lpstr>
      <vt:lpstr>6장 자유자재로 데이터 가공하기 – 필요한 변수만 추출하기</vt:lpstr>
      <vt:lpstr>6장 자유자재로 데이터 가공하기 – 필요한 변수만 추출하기</vt:lpstr>
      <vt:lpstr>6장 자유자재로 데이터 가공하기 – 필요한 변수만 추출하기</vt:lpstr>
      <vt:lpstr>6장 자유자재로 데이터 가공하기 – 필요한 변수만 추출하기</vt:lpstr>
      <vt:lpstr>6장 자유자재로 데이터 가공하기 – 필요한 변수만 추출하기</vt:lpstr>
      <vt:lpstr>6장 자유자재로 데이터 가공하기 – 필요한 변수만 추출하기</vt:lpstr>
      <vt:lpstr>6장 자유자재로 데이터 가공하기 – 순서대로 정렬하기</vt:lpstr>
      <vt:lpstr>6장 자유자재로 데이터 가공하기 – 순서대로 정렬하기</vt:lpstr>
      <vt:lpstr>6장 자유자재로 데이터 가공하기 – 순서대로 정렬하기</vt:lpstr>
      <vt:lpstr>6장 자유자재로 데이터 가공하기 – 순서대로 정렬하기</vt:lpstr>
      <vt:lpstr>6장 자유자재로 데이터 가공하기 – 순서대로 정렬하기</vt:lpstr>
      <vt:lpstr>6장 자유자재로 데이터 가공하기 – 순서대로 정렬하기</vt:lpstr>
      <vt:lpstr>6장 자유자재로 데이터 가공하기 – 순서대로 정렬하기</vt:lpstr>
      <vt:lpstr>6장 자유자재로 데이터 가공하기 – 파생변수 추가하기</vt:lpstr>
      <vt:lpstr>6장 자유자재로 데이터 가공하기 – 파생변수 추가하기</vt:lpstr>
      <vt:lpstr>6장 자유자재로 데이터 가공하기 – 파생변수 추가하기</vt:lpstr>
      <vt:lpstr>6장 자유자재로 데이터 가공하기 – 파생변수 추가하기</vt:lpstr>
      <vt:lpstr>6장 자유자재로 데이터 가공하기 – 파생변수 추가하기</vt:lpstr>
      <vt:lpstr>6장 자유자재로 데이터 가공하기 – 파생변수 추가하기</vt:lpstr>
      <vt:lpstr>6장 자유자재로 데이터 가공하기 – 파생변수 추가하기</vt:lpstr>
      <vt:lpstr>9장 데이터 분석 프로젝트 – ‘한국복지패널 데이터‘ 분석 준비하기</vt:lpstr>
      <vt:lpstr>9장 데이터 분석 프로젝트 – ‘한국복지패널 데이터‘ 분석 준비하기</vt:lpstr>
      <vt:lpstr>9장 데이터 분석 프로젝트 – ‘한국복지패널 데이터‘ 분석 준비하기</vt:lpstr>
      <vt:lpstr>9장 데이터 분석 프로젝트 – ‘한국복지패널 데이터‘ 분석 준비하기</vt:lpstr>
      <vt:lpstr>9장 데이터 분석 프로젝트 – ‘한국복지패널 데이터‘ 분석 준비하기</vt:lpstr>
      <vt:lpstr>9장 데이터 분석 프로젝트 – ‘한국복지패널 데이터‘ 분석 준비하기</vt:lpstr>
      <vt:lpstr>9장 데이터 분석 프로젝트 – ‘한국복지패널 데이터‘ 분석 준비하기</vt:lpstr>
      <vt:lpstr>9장 데이터 분석 프로젝트 – ‘한국복지패널 데이터‘ 분석 준비하기</vt:lpstr>
      <vt:lpstr>9장 데이터 분석 프로젝트 – ‘한국복지패널 데이터‘ 분석 준비하기</vt:lpstr>
    </vt:vector>
  </TitlesOfParts>
  <Company>JEMM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webdesign</dc:creator>
  <cp:lastModifiedBy>user</cp:lastModifiedBy>
  <cp:revision>5217</cp:revision>
  <dcterms:created xsi:type="dcterms:W3CDTF">2006-05-09T06:23:44Z</dcterms:created>
  <dcterms:modified xsi:type="dcterms:W3CDTF">2024-03-29T00:23:51Z</dcterms:modified>
</cp:coreProperties>
</file>