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notesMasterIdLst>
    <p:notesMasterId r:id="rId116"/>
  </p:notesMasterIdLst>
  <p:handoutMasterIdLst>
    <p:handoutMasterId r:id="rId117"/>
  </p:handoutMasterIdLst>
  <p:sldIdLst>
    <p:sldId id="2844" r:id="rId2"/>
    <p:sldId id="2843" r:id="rId3"/>
    <p:sldId id="2845" r:id="rId4"/>
    <p:sldId id="2846" r:id="rId5"/>
    <p:sldId id="2847" r:id="rId6"/>
    <p:sldId id="2848" r:id="rId7"/>
    <p:sldId id="2924" r:id="rId8"/>
    <p:sldId id="2925" r:id="rId9"/>
    <p:sldId id="2926" r:id="rId10"/>
    <p:sldId id="2927" r:id="rId11"/>
    <p:sldId id="2928" r:id="rId12"/>
    <p:sldId id="2929" r:id="rId13"/>
    <p:sldId id="2930" r:id="rId14"/>
    <p:sldId id="2931" r:id="rId15"/>
    <p:sldId id="2932" r:id="rId16"/>
    <p:sldId id="2933" r:id="rId17"/>
    <p:sldId id="2934" r:id="rId18"/>
    <p:sldId id="2935" r:id="rId19"/>
    <p:sldId id="2936" r:id="rId20"/>
    <p:sldId id="2937" r:id="rId21"/>
    <p:sldId id="2938" r:id="rId22"/>
    <p:sldId id="2939" r:id="rId23"/>
    <p:sldId id="2940" r:id="rId24"/>
    <p:sldId id="2941" r:id="rId25"/>
    <p:sldId id="2942" r:id="rId26"/>
    <p:sldId id="2943" r:id="rId27"/>
    <p:sldId id="2944" r:id="rId28"/>
    <p:sldId id="2945" r:id="rId29"/>
    <p:sldId id="2946" r:id="rId30"/>
    <p:sldId id="2947" r:id="rId31"/>
    <p:sldId id="2948" r:id="rId32"/>
    <p:sldId id="2949" r:id="rId33"/>
    <p:sldId id="2950" r:id="rId34"/>
    <p:sldId id="2951" r:id="rId35"/>
    <p:sldId id="2952" r:id="rId36"/>
    <p:sldId id="2953" r:id="rId37"/>
    <p:sldId id="2954" r:id="rId38"/>
    <p:sldId id="2955" r:id="rId39"/>
    <p:sldId id="2956" r:id="rId40"/>
    <p:sldId id="2957" r:id="rId41"/>
    <p:sldId id="2958" r:id="rId42"/>
    <p:sldId id="2968" r:id="rId43"/>
    <p:sldId id="2959" r:id="rId44"/>
    <p:sldId id="2969" r:id="rId45"/>
    <p:sldId id="2960" r:id="rId46"/>
    <p:sldId id="2961" r:id="rId47"/>
    <p:sldId id="2970" r:id="rId48"/>
    <p:sldId id="2962" r:id="rId49"/>
    <p:sldId id="2963" r:id="rId50"/>
    <p:sldId id="2964" r:id="rId51"/>
    <p:sldId id="2965" r:id="rId52"/>
    <p:sldId id="2966" r:id="rId53"/>
    <p:sldId id="2967" r:id="rId54"/>
    <p:sldId id="2972" r:id="rId55"/>
    <p:sldId id="2971" r:id="rId56"/>
    <p:sldId id="2973" r:id="rId57"/>
    <p:sldId id="2974" r:id="rId58"/>
    <p:sldId id="2975" r:id="rId59"/>
    <p:sldId id="2976" r:id="rId60"/>
    <p:sldId id="2977" r:id="rId61"/>
    <p:sldId id="2979" r:id="rId62"/>
    <p:sldId id="2978" r:id="rId63"/>
    <p:sldId id="2980" r:id="rId64"/>
    <p:sldId id="2981" r:id="rId65"/>
    <p:sldId id="2982" r:id="rId66"/>
    <p:sldId id="2983" r:id="rId67"/>
    <p:sldId id="2984" r:id="rId68"/>
    <p:sldId id="2985" r:id="rId69"/>
    <p:sldId id="2986" r:id="rId70"/>
    <p:sldId id="2989" r:id="rId71"/>
    <p:sldId id="2987" r:id="rId72"/>
    <p:sldId id="2988" r:id="rId73"/>
    <p:sldId id="2990" r:id="rId74"/>
    <p:sldId id="2991" r:id="rId75"/>
    <p:sldId id="2992" r:id="rId76"/>
    <p:sldId id="2993" r:id="rId77"/>
    <p:sldId id="2994" r:id="rId78"/>
    <p:sldId id="2995" r:id="rId79"/>
    <p:sldId id="2996" r:id="rId80"/>
    <p:sldId id="2997" r:id="rId81"/>
    <p:sldId id="2998" r:id="rId82"/>
    <p:sldId id="2999" r:id="rId83"/>
    <p:sldId id="3000" r:id="rId84"/>
    <p:sldId id="3001" r:id="rId85"/>
    <p:sldId id="3002" r:id="rId86"/>
    <p:sldId id="3003" r:id="rId87"/>
    <p:sldId id="3005" r:id="rId88"/>
    <p:sldId id="3004" r:id="rId89"/>
    <p:sldId id="3006" r:id="rId90"/>
    <p:sldId id="3007" r:id="rId91"/>
    <p:sldId id="3008" r:id="rId92"/>
    <p:sldId id="3009" r:id="rId93"/>
    <p:sldId id="3010" r:id="rId94"/>
    <p:sldId id="3011" r:id="rId95"/>
    <p:sldId id="3012" r:id="rId96"/>
    <p:sldId id="3013" r:id="rId97"/>
    <p:sldId id="3014" r:id="rId98"/>
    <p:sldId id="3015" r:id="rId99"/>
    <p:sldId id="3016" r:id="rId100"/>
    <p:sldId id="3017" r:id="rId101"/>
    <p:sldId id="3018" r:id="rId102"/>
    <p:sldId id="3019" r:id="rId103"/>
    <p:sldId id="3021" r:id="rId104"/>
    <p:sldId id="3022" r:id="rId105"/>
    <p:sldId id="3020" r:id="rId106"/>
    <p:sldId id="3023" r:id="rId107"/>
    <p:sldId id="3024" r:id="rId108"/>
    <p:sldId id="3025" r:id="rId109"/>
    <p:sldId id="3026" r:id="rId110"/>
    <p:sldId id="3027" r:id="rId111"/>
    <p:sldId id="3028" r:id="rId112"/>
    <p:sldId id="3029" r:id="rId113"/>
    <p:sldId id="3030" r:id="rId114"/>
    <p:sldId id="3031" r:id="rId115"/>
  </p:sldIdLst>
  <p:sldSz cx="11522075" cy="6480175"/>
  <p:notesSz cx="6797675" cy="9874250"/>
  <p:custDataLst>
    <p:tags r:id="rId118"/>
  </p:custData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055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11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164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21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5272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2327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199383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6438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orient="horz" pos="3720" userDrawn="1">
          <p15:clr>
            <a:srgbClr val="A4A3A4"/>
          </p15:clr>
        </p15:guide>
        <p15:guide id="3" orient="horz" pos="690" userDrawn="1">
          <p15:clr>
            <a:srgbClr val="A4A3A4"/>
          </p15:clr>
        </p15:guide>
        <p15:guide id="4" pos="485">
          <p15:clr>
            <a:srgbClr val="A4A3A4"/>
          </p15:clr>
        </p15:guide>
        <p15:guide id="5" pos="7058">
          <p15:clr>
            <a:srgbClr val="A4A3A4"/>
          </p15:clr>
        </p15:guide>
        <p15:guide id="7" pos="282" userDrawn="1">
          <p15:clr>
            <a:srgbClr val="A4A3A4"/>
          </p15:clr>
        </p15:guide>
        <p15:guide id="8" pos="6940" userDrawn="1">
          <p15:clr>
            <a:srgbClr val="A4A3A4"/>
          </p15:clr>
        </p15:guide>
        <p15:guide id="9" pos="635" userDrawn="1">
          <p15:clr>
            <a:srgbClr val="A4A3A4"/>
          </p15:clr>
        </p15:guide>
        <p15:guide id="10" pos="7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C"/>
    <a:srgbClr val="EFFFFF"/>
    <a:srgbClr val="399AB5"/>
    <a:srgbClr val="80ABE0"/>
    <a:srgbClr val="F2CA58"/>
    <a:srgbClr val="F4D170"/>
    <a:srgbClr val="5D829E"/>
    <a:srgbClr val="EFF3F6"/>
    <a:srgbClr val="EFF3FF"/>
    <a:srgbClr val="0B5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2" autoAdjust="0"/>
    <p:restoredTop sz="90802" autoAdjust="0"/>
  </p:normalViewPr>
  <p:slideViewPr>
    <p:cSldViewPr>
      <p:cViewPr varScale="1">
        <p:scale>
          <a:sx n="109" d="100"/>
          <a:sy n="109" d="100"/>
        </p:scale>
        <p:origin x="1128" y="108"/>
      </p:cViewPr>
      <p:guideLst>
        <p:guide orient="horz" pos="414"/>
        <p:guide orient="horz" pos="3720"/>
        <p:guide orient="horz" pos="690"/>
        <p:guide pos="485"/>
        <p:guide pos="7058"/>
        <p:guide pos="282"/>
        <p:guide pos="6940"/>
        <p:guide pos="635"/>
        <p:guide pos="749"/>
      </p:guideLst>
    </p:cSldViewPr>
  </p:slideViewPr>
  <p:outlineViewPr>
    <p:cViewPr>
      <p:scale>
        <a:sx n="30" d="100"/>
        <a:sy n="30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  <p:sld r:id="rId81" collapse="1"/>
      <p:sld r:id="rId82" collapse="1"/>
      <p:sld r:id="rId83" collapse="1"/>
      <p:sld r:id="rId84" collapse="1"/>
      <p:sld r:id="rId85" collapse="1"/>
      <p:sld r:id="rId86" collapse="1"/>
      <p:sld r:id="rId87" collapse="1"/>
      <p:sld r:id="rId88" collapse="1"/>
      <p:sld r:id="rId89" collapse="1"/>
      <p:sld r:id="rId90" collapse="1"/>
      <p:sld r:id="rId91" collapse="1"/>
      <p:sld r:id="rId92" collapse="1"/>
      <p:sld r:id="rId93" collapse="1"/>
      <p:sld r:id="rId94" collapse="1"/>
      <p:sld r:id="rId95" collapse="1"/>
      <p:sld r:id="rId96" collapse="1"/>
      <p:sld r:id="rId97" collapse="1"/>
      <p:sld r:id="rId98" collapse="1"/>
      <p:sld r:id="rId99" collapse="1"/>
      <p:sld r:id="rId100" collapse="1"/>
      <p:sld r:id="rId101" collapse="1"/>
      <p:sld r:id="rId102" collapse="1"/>
      <p:sld r:id="rId103" collapse="1"/>
      <p:sld r:id="rId104" collapse="1"/>
      <p:sld r:id="rId105" collapse="1"/>
      <p:sld r:id="rId106" collapse="1"/>
      <p:sld r:id="rId107" collapse="1"/>
      <p:sld r:id="rId108" collapse="1"/>
      <p:sld r:id="rId109" collapse="1"/>
      <p:sld r:id="rId110" collapse="1"/>
      <p:sld r:id="rId111" collapse="1"/>
      <p:sld r:id="rId112" collapse="1"/>
      <p:sld r:id="rId113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6" d="100"/>
          <a:sy n="116" d="100"/>
        </p:scale>
        <p:origin x="-5160" y="-102"/>
      </p:cViewPr>
      <p:guideLst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gs" Target="tags/tag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6" Type="http://schemas.openxmlformats.org/officeDocument/2006/relationships/slide" Target="slides/slide27.xml"/><Relationship Id="rId21" Type="http://schemas.openxmlformats.org/officeDocument/2006/relationships/slide" Target="slides/slide22.xml"/><Relationship Id="rId42" Type="http://schemas.openxmlformats.org/officeDocument/2006/relationships/slide" Target="slides/slide43.xml"/><Relationship Id="rId47" Type="http://schemas.openxmlformats.org/officeDocument/2006/relationships/slide" Target="slides/slide48.xml"/><Relationship Id="rId63" Type="http://schemas.openxmlformats.org/officeDocument/2006/relationships/slide" Target="slides/slide64.xml"/><Relationship Id="rId68" Type="http://schemas.openxmlformats.org/officeDocument/2006/relationships/slide" Target="slides/slide69.xml"/><Relationship Id="rId84" Type="http://schemas.openxmlformats.org/officeDocument/2006/relationships/slide" Target="slides/slide85.xml"/><Relationship Id="rId89" Type="http://schemas.openxmlformats.org/officeDocument/2006/relationships/slide" Target="slides/slide90.xml"/><Relationship Id="rId112" Type="http://schemas.openxmlformats.org/officeDocument/2006/relationships/slide" Target="slides/slide113.xml"/><Relationship Id="rId16" Type="http://schemas.openxmlformats.org/officeDocument/2006/relationships/slide" Target="slides/slide17.xml"/><Relationship Id="rId107" Type="http://schemas.openxmlformats.org/officeDocument/2006/relationships/slide" Target="slides/slide108.xml"/><Relationship Id="rId11" Type="http://schemas.openxmlformats.org/officeDocument/2006/relationships/slide" Target="slides/slide12.xml"/><Relationship Id="rId32" Type="http://schemas.openxmlformats.org/officeDocument/2006/relationships/slide" Target="slides/slide33.xml"/><Relationship Id="rId37" Type="http://schemas.openxmlformats.org/officeDocument/2006/relationships/slide" Target="slides/slide38.xml"/><Relationship Id="rId53" Type="http://schemas.openxmlformats.org/officeDocument/2006/relationships/slide" Target="slides/slide54.xml"/><Relationship Id="rId58" Type="http://schemas.openxmlformats.org/officeDocument/2006/relationships/slide" Target="slides/slide59.xml"/><Relationship Id="rId74" Type="http://schemas.openxmlformats.org/officeDocument/2006/relationships/slide" Target="slides/slide75.xml"/><Relationship Id="rId79" Type="http://schemas.openxmlformats.org/officeDocument/2006/relationships/slide" Target="slides/slide80.xml"/><Relationship Id="rId102" Type="http://schemas.openxmlformats.org/officeDocument/2006/relationships/slide" Target="slides/slide103.xml"/><Relationship Id="rId5" Type="http://schemas.openxmlformats.org/officeDocument/2006/relationships/slide" Target="slides/slide6.xml"/><Relationship Id="rId90" Type="http://schemas.openxmlformats.org/officeDocument/2006/relationships/slide" Target="slides/slide91.xml"/><Relationship Id="rId95" Type="http://schemas.openxmlformats.org/officeDocument/2006/relationships/slide" Target="slides/slide96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43" Type="http://schemas.openxmlformats.org/officeDocument/2006/relationships/slide" Target="slides/slide44.xml"/><Relationship Id="rId48" Type="http://schemas.openxmlformats.org/officeDocument/2006/relationships/slide" Target="slides/slide49.xml"/><Relationship Id="rId64" Type="http://schemas.openxmlformats.org/officeDocument/2006/relationships/slide" Target="slides/slide65.xml"/><Relationship Id="rId69" Type="http://schemas.openxmlformats.org/officeDocument/2006/relationships/slide" Target="slides/slide70.xml"/><Relationship Id="rId113" Type="http://schemas.openxmlformats.org/officeDocument/2006/relationships/slide" Target="slides/slide114.xml"/><Relationship Id="rId80" Type="http://schemas.openxmlformats.org/officeDocument/2006/relationships/slide" Target="slides/slide81.xml"/><Relationship Id="rId85" Type="http://schemas.openxmlformats.org/officeDocument/2006/relationships/slide" Target="slides/slide86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33" Type="http://schemas.openxmlformats.org/officeDocument/2006/relationships/slide" Target="slides/slide34.xml"/><Relationship Id="rId38" Type="http://schemas.openxmlformats.org/officeDocument/2006/relationships/slide" Target="slides/slide39.xml"/><Relationship Id="rId59" Type="http://schemas.openxmlformats.org/officeDocument/2006/relationships/slide" Target="slides/slide60.xml"/><Relationship Id="rId103" Type="http://schemas.openxmlformats.org/officeDocument/2006/relationships/slide" Target="slides/slide104.xml"/><Relationship Id="rId108" Type="http://schemas.openxmlformats.org/officeDocument/2006/relationships/slide" Target="slides/slide109.xml"/><Relationship Id="rId54" Type="http://schemas.openxmlformats.org/officeDocument/2006/relationships/slide" Target="slides/slide55.xml"/><Relationship Id="rId70" Type="http://schemas.openxmlformats.org/officeDocument/2006/relationships/slide" Target="slides/slide71.xml"/><Relationship Id="rId75" Type="http://schemas.openxmlformats.org/officeDocument/2006/relationships/slide" Target="slides/slide76.xml"/><Relationship Id="rId91" Type="http://schemas.openxmlformats.org/officeDocument/2006/relationships/slide" Target="slides/slide92.xml"/><Relationship Id="rId96" Type="http://schemas.openxmlformats.org/officeDocument/2006/relationships/slide" Target="slides/slide97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49" Type="http://schemas.openxmlformats.org/officeDocument/2006/relationships/slide" Target="slides/slide50.xml"/><Relationship Id="rId57" Type="http://schemas.openxmlformats.org/officeDocument/2006/relationships/slide" Target="slides/slide58.xml"/><Relationship Id="rId106" Type="http://schemas.openxmlformats.org/officeDocument/2006/relationships/slide" Target="slides/slide107.xml"/><Relationship Id="rId10" Type="http://schemas.openxmlformats.org/officeDocument/2006/relationships/slide" Target="slides/slide11.xml"/><Relationship Id="rId31" Type="http://schemas.openxmlformats.org/officeDocument/2006/relationships/slide" Target="slides/slide32.xml"/><Relationship Id="rId44" Type="http://schemas.openxmlformats.org/officeDocument/2006/relationships/slide" Target="slides/slide45.xml"/><Relationship Id="rId52" Type="http://schemas.openxmlformats.org/officeDocument/2006/relationships/slide" Target="slides/slide53.xml"/><Relationship Id="rId60" Type="http://schemas.openxmlformats.org/officeDocument/2006/relationships/slide" Target="slides/slide61.xml"/><Relationship Id="rId65" Type="http://schemas.openxmlformats.org/officeDocument/2006/relationships/slide" Target="slides/slide66.xml"/><Relationship Id="rId73" Type="http://schemas.openxmlformats.org/officeDocument/2006/relationships/slide" Target="slides/slide74.xml"/><Relationship Id="rId78" Type="http://schemas.openxmlformats.org/officeDocument/2006/relationships/slide" Target="slides/slide79.xml"/><Relationship Id="rId81" Type="http://schemas.openxmlformats.org/officeDocument/2006/relationships/slide" Target="slides/slide82.xml"/><Relationship Id="rId86" Type="http://schemas.openxmlformats.org/officeDocument/2006/relationships/slide" Target="slides/slide87.xml"/><Relationship Id="rId94" Type="http://schemas.openxmlformats.org/officeDocument/2006/relationships/slide" Target="slides/slide95.xml"/><Relationship Id="rId99" Type="http://schemas.openxmlformats.org/officeDocument/2006/relationships/slide" Target="slides/slide100.xml"/><Relationship Id="rId101" Type="http://schemas.openxmlformats.org/officeDocument/2006/relationships/slide" Target="slides/slide10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9" Type="http://schemas.openxmlformats.org/officeDocument/2006/relationships/slide" Target="slides/slide40.xml"/><Relationship Id="rId109" Type="http://schemas.openxmlformats.org/officeDocument/2006/relationships/slide" Target="slides/slide110.xml"/><Relationship Id="rId34" Type="http://schemas.openxmlformats.org/officeDocument/2006/relationships/slide" Target="slides/slide35.xml"/><Relationship Id="rId50" Type="http://schemas.openxmlformats.org/officeDocument/2006/relationships/slide" Target="slides/slide51.xml"/><Relationship Id="rId55" Type="http://schemas.openxmlformats.org/officeDocument/2006/relationships/slide" Target="slides/slide56.xml"/><Relationship Id="rId76" Type="http://schemas.openxmlformats.org/officeDocument/2006/relationships/slide" Target="slides/slide77.xml"/><Relationship Id="rId97" Type="http://schemas.openxmlformats.org/officeDocument/2006/relationships/slide" Target="slides/slide98.xml"/><Relationship Id="rId104" Type="http://schemas.openxmlformats.org/officeDocument/2006/relationships/slide" Target="slides/slide105.xml"/><Relationship Id="rId7" Type="http://schemas.openxmlformats.org/officeDocument/2006/relationships/slide" Target="slides/slide8.xml"/><Relationship Id="rId71" Type="http://schemas.openxmlformats.org/officeDocument/2006/relationships/slide" Target="slides/slide72.xml"/><Relationship Id="rId92" Type="http://schemas.openxmlformats.org/officeDocument/2006/relationships/slide" Target="slides/slide93.xml"/><Relationship Id="rId2" Type="http://schemas.openxmlformats.org/officeDocument/2006/relationships/slide" Target="slides/slide3.xml"/><Relationship Id="rId29" Type="http://schemas.openxmlformats.org/officeDocument/2006/relationships/slide" Target="slides/slide30.xml"/><Relationship Id="rId24" Type="http://schemas.openxmlformats.org/officeDocument/2006/relationships/slide" Target="slides/slide25.xml"/><Relationship Id="rId40" Type="http://schemas.openxmlformats.org/officeDocument/2006/relationships/slide" Target="slides/slide41.xml"/><Relationship Id="rId45" Type="http://schemas.openxmlformats.org/officeDocument/2006/relationships/slide" Target="slides/slide46.xml"/><Relationship Id="rId66" Type="http://schemas.openxmlformats.org/officeDocument/2006/relationships/slide" Target="slides/slide67.xml"/><Relationship Id="rId87" Type="http://schemas.openxmlformats.org/officeDocument/2006/relationships/slide" Target="slides/slide88.xml"/><Relationship Id="rId110" Type="http://schemas.openxmlformats.org/officeDocument/2006/relationships/slide" Target="slides/slide111.xml"/><Relationship Id="rId61" Type="http://schemas.openxmlformats.org/officeDocument/2006/relationships/slide" Target="slides/slide62.xml"/><Relationship Id="rId82" Type="http://schemas.openxmlformats.org/officeDocument/2006/relationships/slide" Target="slides/slide83.xml"/><Relationship Id="rId19" Type="http://schemas.openxmlformats.org/officeDocument/2006/relationships/slide" Target="slides/slide20.xml"/><Relationship Id="rId14" Type="http://schemas.openxmlformats.org/officeDocument/2006/relationships/slide" Target="slides/slide15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56" Type="http://schemas.openxmlformats.org/officeDocument/2006/relationships/slide" Target="slides/slide57.xml"/><Relationship Id="rId77" Type="http://schemas.openxmlformats.org/officeDocument/2006/relationships/slide" Target="slides/slide78.xml"/><Relationship Id="rId100" Type="http://schemas.openxmlformats.org/officeDocument/2006/relationships/slide" Target="slides/slide101.xml"/><Relationship Id="rId105" Type="http://schemas.openxmlformats.org/officeDocument/2006/relationships/slide" Target="slides/slide106.xml"/><Relationship Id="rId8" Type="http://schemas.openxmlformats.org/officeDocument/2006/relationships/slide" Target="slides/slide9.xml"/><Relationship Id="rId51" Type="http://schemas.openxmlformats.org/officeDocument/2006/relationships/slide" Target="slides/slide52.xml"/><Relationship Id="rId72" Type="http://schemas.openxmlformats.org/officeDocument/2006/relationships/slide" Target="slides/slide73.xml"/><Relationship Id="rId93" Type="http://schemas.openxmlformats.org/officeDocument/2006/relationships/slide" Target="slides/slide94.xml"/><Relationship Id="rId98" Type="http://schemas.openxmlformats.org/officeDocument/2006/relationships/slide" Target="slides/slide99.xml"/><Relationship Id="rId3" Type="http://schemas.openxmlformats.org/officeDocument/2006/relationships/slide" Target="slides/slide4.xml"/><Relationship Id="rId25" Type="http://schemas.openxmlformats.org/officeDocument/2006/relationships/slide" Target="slides/slide26.xml"/><Relationship Id="rId46" Type="http://schemas.openxmlformats.org/officeDocument/2006/relationships/slide" Target="slides/slide47.xml"/><Relationship Id="rId67" Type="http://schemas.openxmlformats.org/officeDocument/2006/relationships/slide" Target="slides/slide68.xml"/><Relationship Id="rId20" Type="http://schemas.openxmlformats.org/officeDocument/2006/relationships/slide" Target="slides/slide21.xml"/><Relationship Id="rId41" Type="http://schemas.openxmlformats.org/officeDocument/2006/relationships/slide" Target="slides/slide42.xml"/><Relationship Id="rId62" Type="http://schemas.openxmlformats.org/officeDocument/2006/relationships/slide" Target="slides/slide63.xml"/><Relationship Id="rId83" Type="http://schemas.openxmlformats.org/officeDocument/2006/relationships/slide" Target="slides/slide84.xml"/><Relationship Id="rId88" Type="http://schemas.openxmlformats.org/officeDocument/2006/relationships/slide" Target="slides/slide89.xml"/><Relationship Id="rId111" Type="http://schemas.openxmlformats.org/officeDocument/2006/relationships/slide" Target="slides/slide1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FF4D35C-A5FB-48C7-8B8B-150FDEF29C3F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24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39775"/>
            <a:ext cx="658495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1562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05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11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164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21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5272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27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83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38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94111-6CC0-0C14-4FF6-B9FAFF194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6565AB9-1CF9-CCDB-D3F4-95AAF7B41E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D3ADDA-BF97-3DBC-E65F-7A20D93D0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6453D3-376D-916D-F104-115EA0554C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4951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AF4D1-3A74-A7AD-8FD8-B7978654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B337FA1-5D09-E988-3CE9-F07968DB3D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C221B3-6DF3-8104-103B-7542CCEDD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3F5E04-FF48-1A41-8B40-4273ABFCF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517002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26DE9-8680-B278-EF01-21AEE60C9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B84D66-179A-B9A5-BCCF-B339D7C896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65761B-D0C7-25AA-F222-CDF7A7BA9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6208FC-0C25-74FF-4424-02BEF0883A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101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057494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66FF9-CDC6-8827-D99A-50821D91A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A0D1B7-0ED3-6D10-CAC9-1BC4B1DE8B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E24BEB-CBAF-8D81-C571-DF58CDBC0E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88164B-8692-B79D-C18E-C1E3C5E80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102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186475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20811-716B-C985-DECD-370265FB8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54572CA-B7E5-1F76-6D05-C1BCAC16C8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D535422-D16E-E4E2-FA24-AD375D79C3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683243-49CA-9B0D-9EFE-8814AFF98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103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099000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163D2-C131-DD48-7E3B-27E7A0A78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B1D1D04-5D1B-FD47-E459-BAC245A65F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F631DEB-32A6-1A15-A791-3D67ADA26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EA4065-0ABD-9CA0-F787-ECDB9FBEB3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104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37869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78B83-6F8E-292A-5697-29FC74EA7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F3D28FD-FCED-C8D8-9282-EE09CA8D88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CE68F3-3E97-50D7-27D5-CDC6E485C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E93994-89AD-6524-6FB1-1B30C5535F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105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065306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EAD2E-D92E-E169-77AD-2D7D43966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C99A89C-8186-B2EC-4AC7-022AC6EBB6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D83EAC0-4B88-6790-4766-FE5237C4B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F515F8-9F4E-9EB0-FB75-770DA45FD9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106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421389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7B049-34B2-73E5-6B1A-661A60D21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C1FBD3-F5FD-49D3-EFE2-DB15249D89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695A83-64A7-6270-9C5F-FEB80C8952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F1E983-E863-4AF2-5C2F-9CAD883239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107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007702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4DBFD-56CD-49AB-2984-ACB77ADCF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EF4527F-B43A-89D2-0924-9FD60FC3A2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F910412-6D03-4830-2B3B-44D13C9FA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005940-C62A-BA09-B77D-F7F346F9CE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108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324141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2470C-6178-AC83-4946-C5F731F9F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3E3661C-4ECD-2A1F-6593-1CB5A5BCD1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34B1DE-2A60-CDF8-4CD1-05C2F60F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5DEA6F-8399-7320-C4A1-AE7D568FF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109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642366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B1B3B-5036-FD83-59AA-B88036760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5C0134B-4356-E352-E1D7-66E648D169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87F8AF-53B3-AD48-A876-B2E1D4CA5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2E67D8-0EA1-4ABC-CD5F-1CFDA0A14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0576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9F144-77AF-227F-441F-19A1FA7F0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B13B24E-676B-31CB-AEF4-04037CCB0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DDBABCB-F99E-B8A2-773F-911B142AD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20E35E-FAAF-201D-7BB7-C5E12F0652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684744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CCCB8-66C3-B20B-2F56-813B4EE5F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4D53081-7455-BDC5-F2BD-8E0D0B5307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D08C9A9-7771-F61B-F022-A2896A992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4953B3-2C9B-B79B-59A0-C7C15FE8F7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910657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D5B44-C506-28D0-8FCA-5204C4ECC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8BC11FD-2937-764A-336D-420F5B46F6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9445886-142C-B84E-FACB-3DDBF3D13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D07894-AEBD-87DD-3E20-799740EE2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935151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F6CB3-6B77-5E65-3339-8D1AC3177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9CCB01-A2E8-A127-D32B-93FD1A4A2E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389EB3-AE8C-4D84-6068-D42964557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A66D9C-7167-8712-0498-D2E0D526E0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674456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24B34-11BB-3777-FFC2-8216BA1D7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9FA4404-2BA4-C86F-19D1-FFE0496B57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42E4B96-58AF-AD0F-30D0-3CEA52234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1F19F1-6797-5D3C-ED2D-A22B35E90B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4065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92B87-A0F5-B18B-77E8-F18CC94C7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4B93B76-D891-5EC2-A515-CAFE9B920E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6E1E2E-DC9A-D0AC-6AF3-7B97A7A19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59678D-19FE-A54C-6E1F-BC81902B8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179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581A2-B93D-571B-8880-3385FFC51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96D30D0-0F15-7C12-AC3A-73A4BEAAEF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8CA117-0C11-CE67-CB0D-9C93077C1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64F47B-DA2F-435F-60F6-98291D99F0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5427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AF6C4-1172-5B04-4CFC-B37F15247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4FFD00-137E-0B75-48D8-A3A3DE846F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29FE225-DAE1-56CD-D058-C7D6E50F7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A81784-07F5-D579-9BAF-DE9C4A1D6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9402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4B566-0610-60DA-4E18-E6E65266C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AC014A3-283F-4651-9435-9E4A7C5F3A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226A565-600B-5EB3-DDE7-870CEDF36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D6AFE8-C9AC-3016-5051-2E50A8CE92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8463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E9293-4BEA-E453-4D31-87D6D71B7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ADE40A-2857-BE29-80DC-189F54DC39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EF7B7F9-54FE-6B51-8EFC-D4BBADE52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BD0458-94BE-E00B-7EE7-932EDFD03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0402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4EE8D-3EE2-5E67-DB27-8AFC84021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77A78C-71CA-800C-6797-5E6B79FD20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1916179-B543-E0EB-BD2B-B416E92B83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628D2D-0654-C254-DE72-56E37813B6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128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4A732-AC29-81DA-75CC-B45B4DE12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AD5B03-33B4-8D84-95C0-EFEFE7FB63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5CA4957-370B-BACF-E0F1-962E9BCAD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0DD7DE-33BC-7A23-BCA9-8A98DF5973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1856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3232C-A8C3-BA2B-1868-2A8C6F868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8B087F-1FEB-A2A9-6C57-7AAAD305B9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2C605A-20DC-8C65-1AEF-9403188E8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B1D77D-9AA0-0675-5B08-F83619196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7302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A9E00-7D2D-E2AB-48A0-5EB8C6475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1AB4EBB-90B9-9A77-7B49-64F608BC24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A4C2F26-4463-D516-323E-9C974928E8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7C36D0-F2A3-7032-4ACD-1FF160B8B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1573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4EA71-D967-4E85-AE97-3A5C84E18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514C833-CE0D-E27F-A3C7-69247FD1C2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3034BD8-FFE3-62B4-EC06-543072CBB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949D20-A96A-72B6-2DB3-42E3A8CFCD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7862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17E75-D30D-7DEC-03CE-F82FA3B83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23F7BE-6251-360C-489D-B5A75E48E0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1D17EE-6938-FEB2-384E-682EF2137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3F0477-BF0B-F820-AAAF-73335C1A0D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574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B6F47-9C01-4D21-48B9-78D92D5B1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475EFF-142C-86FE-589A-EAB2CC77D6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2EFD3C2-D970-D1BF-E703-1C42B0750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870672-FCCA-4E8A-B281-0A60313E65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1333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FFCAA-8F51-3728-6325-6B879D604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C64027-35C2-4C6E-7B37-645049538F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1B7F9A0-C139-7583-117B-B7C3E9C7E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CAE39B-C47B-5F93-5883-3F094D02A4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8191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31AB8-C651-A4C0-F399-8CBC6D45E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6883B6-509A-B3E7-E836-DA1FDF1D85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DFDF2B-C98A-9FE8-CFCB-524A4BBD62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E993F1-BB19-2D89-F813-978EEC9AEB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3132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16981-C21E-03E2-69BD-8F991750B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6EF2D9B-8661-1AAA-4248-942F797EC0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49BEEA-B2BF-3565-3894-230A9F470F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D7FC65-5F83-AAF0-3656-56CB45A503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17757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44FE9-2B04-12B6-DED6-59976C179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46F1AA9-EF1C-3196-5E45-3316434456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FEA8A6-9204-CEA4-95E4-AB0ED35AA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C70B54-70E5-B52F-7C11-0E8FE4049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3746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346F2-116A-60EE-09A7-0E26CC166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B80688E-ED2B-B0FE-14A4-25ACD558F5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A254A36-74CE-E6F3-E668-C14EC8E1A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37CA10-F139-DD80-E3A7-5F0814E7CB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4825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1793D-EDE7-AB79-8587-1CCDA0D69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B7103A-8F85-BB92-4C2D-B2003D89CF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F8B47AE-7383-6528-6ABA-409C30BD0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62D031-35EE-CA3C-178E-8CA8A8F85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36724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D7AAD-F412-3198-2F5B-629BE956A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36047B0-D0A8-B320-EEFC-4844BF931E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A9EA806-751C-8F99-D5AA-187926B2F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B4B848-1DD5-F0AC-BBE3-C625D8EB30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2479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E4EF9-0190-6C91-E5E7-A58EBE745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E56532-BA46-7B17-2AB0-C7B3219C93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3B3F66A-AA80-7C18-D90C-549E8AB42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78DC2B-5B41-8021-AC12-F5688F405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15332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8E934-FC18-61DC-E8E1-A7ABE81CA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44884FB-4E7C-223D-2438-46D1074DC9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A99704-F615-EA9C-C80E-C5D8101AD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EE2700-5851-0770-18CE-C45BB9BD81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71910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42DCD-F450-CE24-70E4-FA03471D5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B3A25D7-8C32-5E1F-3F50-AAD20C0A0E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F5A530-5CC9-5F15-3ECA-34C36E2B1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D40B-DB5A-90CF-E361-DE7E03F45E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17357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E8609-E427-A221-D1F1-616547CB2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13F61D-B76A-2A30-6F04-D34F7E859C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63A5F1B-E1B2-5FCF-9334-92FED490A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0E200-B51B-2C98-15C1-99BC37A5A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19056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987B8-A558-C7CE-96E6-5E562B089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0A2A6D-3910-7695-B096-078F47DCD3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B9745D2-6171-4632-05D3-FDDA9D7BFA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1D7913-0BED-7F89-8CB4-AC8CCC3858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49414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32C8C-AE0F-F616-AABE-D673EAC8A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C88FA49-74AA-F0F2-BA0A-A2C3942472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E67078D-24FB-F392-4DD9-4AB6B8C22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36AE55-797F-7BC6-2D2F-7DAA9A1C0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35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58065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70536-DB06-F620-C4F3-1569A8435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E1DC1F8-72F4-CA21-C907-D2F95AB508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4BD5504-2404-601E-59F4-23CEA8274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D90868-7D00-C1D7-73D5-E2DCDE0F25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36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19252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ECE0E-356F-643E-99C0-9E8BAA322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DBCB79B-D93D-95B4-3335-0F7D0A4296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2CD5FA-C0CC-7ABB-DB94-A67B5B05B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1DA800-5ACA-8F8F-2656-452578C2D6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37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78725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00C2B-EEBA-C5EB-B820-828749451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EA6BB8E-6CA1-850C-1492-A75F52DA67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FFB2219-5377-D4A9-C775-9B38794EB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1A473E-977B-DE1A-4F38-6B8E8164C5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17825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F2E00-1F56-7CFD-2C0C-1251FCD3D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CEFB6C-2393-8A53-3D9D-ED5D33CC15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31281E-FD86-EA67-262D-D0082B480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A62C1-0BB6-C5A5-121C-0F2E5B7556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39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30504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3DC61-C457-9D19-7D4B-3553EA990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FB167B5-60D3-6324-1ADB-E8E45BBD96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898BB2-ABC2-827B-4947-C222B0DC3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13E5AE-94E6-915E-C801-20890138B0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40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330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C895F-1B6C-F9A4-053D-90652051D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9727FA3-0428-A040-9530-FF8EE623A2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1E660D-B893-C7A7-ED81-2259DD903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DE3DA4-DD9B-8D80-73DA-52F6A056A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5237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19678-0DA6-4E6E-CA77-067649730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1CB83D-A4AD-55C1-0F00-405A8E10AB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FB0143-53DD-C64F-FDCF-EBE70BBDD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1D324E-BCB2-16B1-9488-670D4A15B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41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83152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19678-0DA6-4E6E-CA77-067649730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1CB83D-A4AD-55C1-0F00-405A8E10AB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FB0143-53DD-C64F-FDCF-EBE70BBDD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1D324E-BCB2-16B1-9488-670D4A15B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42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15351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9EF30-9268-E5BB-36C7-482337935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4F4398F-C463-FFAB-AF40-594A6413D8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5F195D-8427-FAB2-EB43-F295D91A2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4675DA-CFC0-C1D1-E23B-6AEAD62505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43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32358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9EF30-9268-E5BB-36C7-482337935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4F4398F-C463-FFAB-AF40-594A6413D8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5F195D-8427-FAB2-EB43-F295D91A2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4675DA-CFC0-C1D1-E23B-6AEAD62505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44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10827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662F8-0C49-A8AC-F732-0036711DF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E352BD-4990-C08F-3F59-6BDFA9C8B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BD1557B-D5CB-2AC1-63EC-964AF6F5E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6C5488-5419-4331-9965-3F736CEC90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45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36950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BF052-26D3-9970-DEBD-FB87F9369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2E3E6E-1C46-616D-B71B-96C4B76D7A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408EF3D-5BD9-7087-5345-7F9A7D5FB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26280F-5044-1434-4E56-9B91CF653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46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694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A8846-942E-2BA9-6593-32AEAFAB3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589C472-6A10-1E7F-60D6-BEE426518E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4EA0E52-5531-42D0-21CE-97782BC94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9B54DC-B220-B580-00B0-F8F80E349D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47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81239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19084-F70C-3968-83E3-EC5E1839C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155949D-6907-7107-EE07-F68825E2B1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68434A-4139-8E73-67A8-986AF70E32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FD1DE6-3178-3AB1-8753-6D78930883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48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26061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98F44-E134-49F7-B7BE-83EDB5E1A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321181-4415-2FF5-4B78-DF0E52C4BD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C178F3-FF27-CA26-EDA4-3F51950BB1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C88660-41E6-8B38-0471-7042C4EF7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49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11799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704AE-5844-2512-A063-F7C18495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CB760F-CA3D-EE2B-FA59-F3F5E2CD46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6F0C3C5-C26F-175F-D985-EDE1F02E3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9F24A6-41D9-E9C5-7C58-4F6FA11F15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50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8132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89C06-E116-4473-19D4-3939E3932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5382A2-DE69-7462-32C6-286AEB8B1F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3B4A8DC-5574-40FF-44B2-62739F6694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3E6D0B-C6E0-4B89-5CFC-EA6BE43D4C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45562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650A0-5B89-472F-E552-6D401858F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56F4EC5-62EA-1A93-CD3E-25F94D0FE5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237982-62CB-465B-7EA3-73765F652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483689-AB90-5B23-242E-6AFA54B25D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51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91288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D0589-B1AB-0967-5A13-8928BA7F3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4018BF-2AB5-3316-C879-92532911D7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57324A5-C359-48B1-072C-E37DED921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5F281A-3A03-FEB5-2679-1053FD441F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52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28514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49FDC-3CFA-D4D0-5190-FA5EC4048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8E4C35-D379-5AD3-44FE-F5C23D1D87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F20FBE7-906B-FB5B-E420-FFBE6340DA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964872-5B9D-2127-5D4D-BCD086DA6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53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66098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551D6-8FE7-1171-1774-3E758E52D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923966-E2F9-893D-A30C-766705B83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E9F40F-F4EE-EF4B-7153-59667CEA1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36A374-E6B0-E502-957D-A0EE384639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54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12873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1CE9D-3DEB-62B3-000E-AC2FED2C6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B642B8-8107-51A8-AE09-679B3A871A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F484A5-6420-58E1-9D85-33D917F61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86E882-D7EC-0DBE-EC7A-264258C724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55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22755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B4FDA-D66C-6CF0-929C-A0D4119E1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8CEA2A-D569-5630-BC0E-C0DB212D0E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3305FB-CBDC-A62C-2F25-3832BFFF7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348A-4733-C5EF-D917-507A56409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56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25670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5B229-9214-5B5B-8658-E00D44B60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0E0DD1B-2F5D-081D-23FE-0E1F3F6F1F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78CD13-5DC2-2385-0832-F91019453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7BB416-17CA-8B1E-A935-5B6B13E921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57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4730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65CC6-0B64-3A1D-E141-ABCF0D508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17FD85A-001C-D042-71FA-76FB7EF878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5C0F198-2900-226F-EF19-E38514270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69C09D-7271-A781-B4D0-52477883B8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58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04798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18C24-764D-F4B9-E797-A1DAC8794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62438C6-A43C-245E-996F-31FDFDF0A5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C915841-BDA9-40EA-5215-9B9C257D5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847839-9353-EC46-B03A-5A420C8ED7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59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79326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F75CA-F475-82E6-E449-0C172D1F8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63795C-025D-6DA3-4DC7-21350BC510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E38F85-69CA-59EB-D102-E81E111EB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C62DB8-3A45-C914-5BAD-2A091D6AAD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60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00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E2941-2B6F-4FCF-E99F-5B427015C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441744-FAF3-2559-9AC1-8D2D24FBB6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A95DF6-6D5F-FBB4-4EDC-77B4158C0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6A2D30-1E17-7A34-DD02-9F43053EB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59898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9AE76-E7F4-3789-E33D-B6A6192B8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43C0F4-EFB2-08FC-CCBD-A81A0CEC6E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5C47A1-89BF-1A70-81D7-9655C1BF9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83F4A6-2D12-2268-174D-551BD18176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61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66945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2DE44-090E-BADC-B6D2-AD8F69C83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70CAF01-5951-2DBE-41F2-62F4EEFBBF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C456EE0-ED28-9E1C-53A0-BCE6F972B8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CE6ADD-7F1F-21D8-81FD-94339159AE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62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154286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AE5B3-1A7B-C379-D8AE-D90217EC2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4FE830C-183C-FBD3-10F6-014095786E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D40C49-3F14-E554-8491-53C82D5E7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FC8AF1-0DFF-2C4B-E544-82826A033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63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64752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33CD4-304A-EF75-735D-AA96B7953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1727875-6EB9-A52A-7B08-12FCC3DE41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32F4F08-3886-0BEB-E1C2-E773AF8E7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EF7263-F2BA-9A92-2041-21B46314F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64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140145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5CB4A-535E-8CC9-E998-0CF9A46FC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807C0D-0D34-1046-A848-1E81E59786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4EA0C7D-1FC0-1387-2A38-73A0901F6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06BDCE-6BAC-2773-8F68-11E3C470D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65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680187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FC87B-BBC1-FB90-42BD-AEE4A27D2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62D5B3-1AAB-6B5E-7638-E08BB5878B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B23B15-2921-12D2-20A8-137FE7032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F2916A-3F89-E78E-B6FC-F92CBB702E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66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04360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415A8-8892-0C31-12A6-6BDC3BEF2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A5C50A5-A415-D2E2-CCDB-EA40080C80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41839AC-9CD7-5D96-56DA-ABF368255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44342F-155E-F677-62EF-D8716CC8D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67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288687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63DC4-5E7F-A457-5D24-C01175025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4B751F2-22E6-2B2E-DCC0-2B3C47655C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4BFAA60-E962-DF1A-01AD-40653EB0B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B24648-844E-3E8D-6F2E-61034F8C1D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68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985392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A10CB-B6C7-C017-ADCF-9EA0E32AC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7C10E7-F15B-7024-C7E9-4D4E8B4C60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6D290A-6C92-D9F1-84FC-067ADCBC5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30A76C-F9C6-9A71-B10D-DA9EEEFAD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69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956705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A10CB-B6C7-C017-ADCF-9EA0E32AC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7C10E7-F15B-7024-C7E9-4D4E8B4C60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6D290A-6C92-D9F1-84FC-067ADCBC5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30A76C-F9C6-9A71-B10D-DA9EEEFAD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70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3567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40104-2D48-91F6-6D87-823114CB0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4F5673-E49C-2E6D-D8E9-AF6ED8E06D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835552-E359-CEC0-262D-3C90955E5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8EF876-EE3F-9151-0800-FA09596B9D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275258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A10CB-B6C7-C017-ADCF-9EA0E32AC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7C10E7-F15B-7024-C7E9-4D4E8B4C60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6D290A-6C92-D9F1-84FC-067ADCBC5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30A76C-F9C6-9A71-B10D-DA9EEEFAD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71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60587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A10CB-B6C7-C017-ADCF-9EA0E32AC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7C10E7-F15B-7024-C7E9-4D4E8B4C60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6D290A-6C92-D9F1-84FC-067ADCBC5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30A76C-F9C6-9A71-B10D-DA9EEEFAD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72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203677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A10CB-B6C7-C017-ADCF-9EA0E32AC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7C10E7-F15B-7024-C7E9-4D4E8B4C60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6D290A-6C92-D9F1-84FC-067ADCBC5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30A76C-F9C6-9A71-B10D-DA9EEEFAD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73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65454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A10CB-B6C7-C017-ADCF-9EA0E32AC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7C10E7-F15B-7024-C7E9-4D4E8B4C60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6D290A-6C92-D9F1-84FC-067ADCBC5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30A76C-F9C6-9A71-B10D-DA9EEEFAD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74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982730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A10CB-B6C7-C017-ADCF-9EA0E32AC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7C10E7-F15B-7024-C7E9-4D4E8B4C60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6D290A-6C92-D9F1-84FC-067ADCBC5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30A76C-F9C6-9A71-B10D-DA9EEEFAD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75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9663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A10CB-B6C7-C017-ADCF-9EA0E32AC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7C10E7-F15B-7024-C7E9-4D4E8B4C60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6D290A-6C92-D9F1-84FC-067ADCBC5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30A76C-F9C6-9A71-B10D-DA9EEEFAD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76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416313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A10CB-B6C7-C017-ADCF-9EA0E32AC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7C10E7-F15B-7024-C7E9-4D4E8B4C60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6D290A-6C92-D9F1-84FC-067ADCBC5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30A76C-F9C6-9A71-B10D-DA9EEEFAD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77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45740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A10CB-B6C7-C017-ADCF-9EA0E32AC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7C10E7-F15B-7024-C7E9-4D4E8B4C60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6D290A-6C92-D9F1-84FC-067ADCBC5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30A76C-F9C6-9A71-B10D-DA9EEEFAD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78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746481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A10CB-B6C7-C017-ADCF-9EA0E32AC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7C10E7-F15B-7024-C7E9-4D4E8B4C60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6D290A-6C92-D9F1-84FC-067ADCBC5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30A76C-F9C6-9A71-B10D-DA9EEEFAD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79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393996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4ED01-EE16-5C01-3A4E-DA857391B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C174A1-79DD-5CB3-317F-5F677879C0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FB3F6E-FB27-B5DB-381C-99874C4D6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C5E677-EB64-15C9-D1B7-CEFDB9F8C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80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7966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DCA2C-F246-4542-0AEB-037F51701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B63004-A159-C915-C855-734CDC7979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C03F934-20B0-7F56-16C9-B9DB9D438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35AB5A-D145-7003-B65E-C91C7DC1E9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000498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FA7E0-C5CE-9569-57A0-A113B50DD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E46A0A-684E-8CF2-5767-A3323E702D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076584B-519B-9690-340C-A0749CA69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01C0EA-6016-36E4-2878-F570DFC500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81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668468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9E4E6-EB24-C1BB-794B-77683414B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A80F855-9224-4224-1254-4B8873493E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E2438CB-1484-3D1B-DEA7-0EB3A1E3D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82C866-F7B3-B7B6-488A-CB8390E7A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82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542433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53E09-F377-3CEE-92E3-4A44847F3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A647085-6A51-7F7E-3AE7-11A7F1808C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E612CD7-1D33-F721-FA34-E1AACACA9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E6952F-E42E-7C86-ECAB-395755B0FC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83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09564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E82FE-3ED7-2859-E156-373067141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5405D3-A2BF-A25E-5AB2-E0AB488104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6FF5CF-9BE6-AF34-7C5A-3A5B149E75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029EF6-0B9A-AF35-25DA-0E6D06D91A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84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301423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5F68D-66AA-261B-997D-3F9F1A797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9939FDC-F59D-9D2A-EA78-A67EE957B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FFE731-03CC-2E08-AFF2-ADFD933DA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54D41B-99B7-DEC2-5CFD-E846C7652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85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70887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954DE-3CFF-AA30-37CD-326B7576B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CCCD70-FFA6-83D0-40EB-9BD677C815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B6FCEE6-C5FB-63E9-1C83-FB92AF844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69976F-B3C7-ED0B-DF09-C7E1E71DD7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86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192987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394C2-E4FB-78FA-3518-4D2288408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C703FF3-627E-E6D2-5192-A211D57148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5DA64C-8834-24C2-1B48-64729378A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523F14-9DF0-128C-15F1-3E7720BBA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87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123592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B20B8-EE94-0D85-940A-196155CE0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50DA51-6CB2-3F9F-38B0-94DAFE0C3B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52C3973-D43C-1649-1FBF-747BF992D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4038C7-9B2D-563C-9EBC-9E8E1914E5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88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379416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5ACCB-BCD8-05E2-3026-9A0AE2335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04F791-5D35-90BD-CB91-0CDA05438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62C810-D204-D313-7003-51A8BA2B18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A0964E-857C-D302-0B4C-003531818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89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67936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F6FC9-8E52-8102-0880-C8DE81109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81C2E6-3EBC-5975-2D16-77895D90DE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1B3E00D-F32E-BEE2-52BD-875078F7FE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EE3739-D659-7C93-CD81-692FC3615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90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6052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6605C-9D99-4FA8-26D1-C8C541F89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764DB6F-0917-968E-ED25-0C58B5C1EF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D9D0E2A-33B8-0AFB-6812-D34134CBF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6D1751-8B6C-85FE-D084-932054CFD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724607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902E8-51D4-81DC-587E-6E78576C3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E75767A-3194-9796-71D5-6027587AEC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1C4755B-5878-C401-F252-2B36D97BA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D8A09-01FB-CDFF-32E4-2D6F0ADE79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91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224798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F65F9-342C-2CEB-003F-D6F21499E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7EE1C32-F3F5-BB1A-505C-8C590882DC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8CDF280-2420-F5B3-048D-F81F75747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805AE4-2013-782E-D1F3-CD863A5F5E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92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189188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3E64F-946B-1D5F-4051-C42A49B6E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FFD1D73-1CF9-AE3F-256E-87C9D80320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F804E90-67BC-E0BE-96BD-1C6D8747B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60C4A6-8516-E4D6-DBA4-DED1DBA5DA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93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820846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263C2-B27F-2516-9DC8-3178FC4EA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59B96F-2B15-9D50-B0D1-41C0126CB8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3E39BF9-4258-5577-9A2C-1351583353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FF1C7-FB4C-4705-B2FC-1273E52DB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94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275743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05ACD-38B1-20E5-0592-671D53010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340A1E1-BCC7-F87D-4049-4B1BBEA0B4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A85E4D-533D-7134-4931-482F188E6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C174A3-4AA3-1331-D67D-F562EA3637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95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354497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B0CAB-2724-2FA2-DE22-05EE3A20D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02A99E-5567-67D4-FC89-A751CC471C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6DA216-95E3-E292-B537-6265CA789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AFB09B-AE07-B8A0-1ED7-7ADC6D1DA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96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169476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4C1BB-0906-EA34-D3F2-1D3697DAE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0B9A738-DBAA-C966-09CA-3E61F79C93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5563F01-01AF-689A-8C59-C00688B6A5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44C75A-6C06-9D1F-C562-462EDF2E9C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97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391659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89462-524D-7642-AC79-19AE69300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B1A8F2-DE21-0355-61BE-068DCC22E2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D53B172-6DC5-6148-B640-BD689B7E7E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CAF3AF-A091-5980-8B3D-EA0E144CDB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98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438566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FE1BC-C728-0EB2-6730-51D78F49A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58AFBE-0BDA-1253-E777-824C70DD3D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EC2DE1-68F6-1708-39D8-81C0855FA2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4EDCB8-62D5-5C68-B901-A9CB8C4D7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99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62848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D28C1-AC9C-2DF8-FF7B-36BB9AA18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F98775A-1EBC-2887-094E-77FDA8ADC7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7616009-7711-08A9-374D-0A7B6891E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10E37B-FC9B-00D0-4B47-F45647BAB2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100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869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 [본문] (장) - 절 - 블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sz="quarter" idx="11" hasCustomPrompt="1"/>
          </p:nvPr>
        </p:nvSpPr>
        <p:spPr>
          <a:xfrm>
            <a:off x="576000" y="1020264"/>
            <a:ext cx="10365784" cy="174573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rgbClr val="506EA5"/>
              </a:buClr>
              <a:defRPr/>
            </a:lvl1pPr>
            <a:lvl2pPr>
              <a:lnSpc>
                <a:spcPct val="100000"/>
              </a:lnSpc>
              <a:buClr>
                <a:srgbClr val="506EA5"/>
              </a:buClr>
              <a:defRPr/>
            </a:lvl2pPr>
            <a:lvl3pPr>
              <a:lnSpc>
                <a:spcPct val="100000"/>
              </a:lnSpc>
              <a:buClr>
                <a:srgbClr val="506EA5"/>
              </a:buClr>
              <a:defRPr/>
            </a:lvl3pPr>
            <a:lvl4pPr>
              <a:lnSpc>
                <a:spcPct val="100000"/>
              </a:lnSpc>
              <a:buClr>
                <a:srgbClr val="506EA5"/>
              </a:buClr>
              <a:defRPr/>
            </a:lvl4pPr>
            <a:lvl5pPr>
              <a:lnSpc>
                <a:spcPct val="100000"/>
              </a:lnSpc>
              <a:buClr>
                <a:srgbClr val="506EA5"/>
              </a:buClr>
              <a:defRPr/>
            </a:lvl5pPr>
          </a:lstStyle>
          <a:p>
            <a:pPr lvl="0"/>
            <a:r>
              <a:rPr lang="en-US" altLang="ko-KR" dirty="0"/>
              <a:t>[Tip] </a:t>
            </a:r>
            <a:r>
              <a:rPr lang="ko-KR" altLang="en-US" dirty="0" err="1"/>
              <a:t>블릿</a:t>
            </a:r>
            <a:r>
              <a:rPr lang="ko-KR" altLang="en-US" dirty="0"/>
              <a:t> 위계 조정 단축키 </a:t>
            </a:r>
            <a:r>
              <a:rPr lang="en-US" altLang="ko-KR" dirty="0"/>
              <a:t>: [Alt] + [Shift] + [</a:t>
            </a:r>
            <a:r>
              <a:rPr lang="ko-KR" altLang="en-US" dirty="0"/>
              <a:t>방향키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 hasCustomPrompt="1"/>
          </p:nvPr>
        </p:nvSpPr>
        <p:spPr>
          <a:xfrm>
            <a:off x="338400" y="560216"/>
            <a:ext cx="10568527" cy="442429"/>
          </a:xfrm>
          <a:prstGeom prst="rect">
            <a:avLst/>
          </a:prstGeom>
          <a:noFill/>
        </p:spPr>
        <p:txBody>
          <a:bodyPr vert="horz" wrap="square" lIns="102870" tIns="51435" rIns="102870" bIns="51435" rtlCol="0" anchor="t" anchorCtr="0">
            <a:spAutoFit/>
          </a:bodyPr>
          <a:lstStyle>
            <a:lvl1pPr>
              <a:lnSpc>
                <a:spcPct val="100000"/>
              </a:lnSpc>
              <a:buFontTx/>
              <a:buNone/>
              <a:defRPr kumimoji="1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1) </a:t>
            </a:r>
            <a:r>
              <a:rPr lang="ko-KR" altLang="en-US" dirty="0" err="1"/>
              <a:t>절제목을</a:t>
            </a:r>
            <a:r>
              <a:rPr lang="ko-KR" altLang="en-US" dirty="0"/>
              <a:t> 입력하세요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29943" y="510084"/>
            <a:ext cx="11071724" cy="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4"/>
          <p:cNvSpPr>
            <a:spLocks noGrp="1"/>
          </p:cNvSpPr>
          <p:nvPr>
            <p:ph type="title" hasCustomPrompt="1"/>
          </p:nvPr>
        </p:nvSpPr>
        <p:spPr>
          <a:xfrm>
            <a:off x="181419" y="85023"/>
            <a:ext cx="10842913" cy="430827"/>
          </a:xfr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 algn="l" defTabSz="9137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F7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</a:t>
            </a:r>
            <a:r>
              <a:rPr lang="ko-KR" altLang="en-US" dirty="0"/>
              <a:t>장제목을 입력하세요</a:t>
            </a:r>
            <a:r>
              <a:rPr lang="en-US" altLang="ko-KR" dirty="0"/>
              <a:t>.(</a:t>
            </a:r>
            <a:r>
              <a:rPr lang="ko-KR" altLang="en-US" dirty="0"/>
              <a:t>개요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50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 [본문] 장 - (절) - 블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0"/>
          <p:cNvSpPr>
            <a:spLocks noGrp="1"/>
          </p:cNvSpPr>
          <p:nvPr>
            <p:ph sz="quarter" idx="10" hasCustomPrompt="1"/>
          </p:nvPr>
        </p:nvSpPr>
        <p:spPr>
          <a:xfrm>
            <a:off x="181421" y="85023"/>
            <a:ext cx="10842913" cy="430827"/>
          </a:xfr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 algn="l" defTabSz="9137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F7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</a:t>
            </a:r>
            <a:r>
              <a:rPr lang="ko-KR" altLang="en-US" dirty="0"/>
              <a:t>장제목을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8"/>
          <p:cNvSpPr>
            <a:spLocks noGrp="1"/>
          </p:cNvSpPr>
          <p:nvPr>
            <p:ph sz="quarter" idx="11" hasCustomPrompt="1"/>
          </p:nvPr>
        </p:nvSpPr>
        <p:spPr>
          <a:xfrm>
            <a:off x="576000" y="1020264"/>
            <a:ext cx="10365784" cy="1847942"/>
          </a:xfrm>
        </p:spPr>
        <p:txBody>
          <a:bodyPr/>
          <a:lstStyle>
            <a:lvl1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4pPr>
            <a:lvl5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/>
              <a:t>[Tip] </a:t>
            </a:r>
            <a:r>
              <a:rPr lang="ko-KR" altLang="en-US" dirty="0" err="1"/>
              <a:t>블릿</a:t>
            </a:r>
            <a:r>
              <a:rPr lang="ko-KR" altLang="en-US" dirty="0"/>
              <a:t> 위계 조정 단축키 </a:t>
            </a:r>
            <a:r>
              <a:rPr lang="en-US" altLang="ko-KR" dirty="0"/>
              <a:t>: [Alt] + [Shift] + [</a:t>
            </a:r>
            <a:r>
              <a:rPr lang="ko-KR" altLang="en-US" dirty="0"/>
              <a:t>방향키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338400" y="561146"/>
            <a:ext cx="10568526" cy="442429"/>
          </a:xfrm>
          <a:noFill/>
        </p:spPr>
        <p:txBody>
          <a:bodyPr vert="horz" wrap="square" lIns="102870" tIns="51435" rIns="102870" bIns="51435" rtlCol="0" anchor="t" anchorCtr="0">
            <a:spAutoFit/>
          </a:bodyPr>
          <a:lstStyle>
            <a:lvl1pPr marL="0" marR="0" indent="0" defTabSz="91380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1) </a:t>
            </a:r>
            <a:r>
              <a:rPr lang="ko-KR" altLang="en-US" dirty="0" err="1"/>
              <a:t>절제목을</a:t>
            </a:r>
            <a:r>
              <a:rPr lang="ko-KR" altLang="en-US" dirty="0"/>
              <a:t>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29943" y="510084"/>
            <a:ext cx="11071724" cy="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2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3. [본문] (장) - 블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181419" y="85023"/>
            <a:ext cx="10842913" cy="430827"/>
          </a:xfr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 algn="l" defTabSz="9137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F7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</a:t>
            </a:r>
            <a:r>
              <a:rPr lang="ko-KR" altLang="en-US" dirty="0"/>
              <a:t>장제목을 입력하세요</a:t>
            </a:r>
            <a:r>
              <a:rPr lang="en-US" altLang="ko-KR" dirty="0"/>
              <a:t>.(</a:t>
            </a:r>
            <a:r>
              <a:rPr lang="ko-KR" altLang="en-US" dirty="0"/>
              <a:t>개요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8"/>
          <p:cNvSpPr>
            <a:spLocks noGrp="1"/>
          </p:cNvSpPr>
          <p:nvPr>
            <p:ph sz="quarter" idx="11" hasCustomPrompt="1"/>
          </p:nvPr>
        </p:nvSpPr>
        <p:spPr>
          <a:xfrm>
            <a:off x="266400" y="578149"/>
            <a:ext cx="10704880" cy="1745730"/>
          </a:xfrm>
          <a:prstGeom prst="rect">
            <a:avLst/>
          </a:prstGeom>
        </p:spPr>
        <p:txBody>
          <a:bodyPr/>
          <a:lstStyle>
            <a:lvl1pPr>
              <a:buClr>
                <a:srgbClr val="506EA5"/>
              </a:buClr>
              <a:defRPr/>
            </a:lvl1pPr>
            <a:lvl2pPr>
              <a:buClr>
                <a:srgbClr val="506EA5"/>
              </a:buClr>
              <a:defRPr sz="1600"/>
            </a:lvl2pPr>
            <a:lvl3pPr>
              <a:buClr>
                <a:srgbClr val="506EA5"/>
              </a:buClr>
              <a:defRPr sz="1400"/>
            </a:lvl3pPr>
            <a:lvl4pPr>
              <a:buClr>
                <a:srgbClr val="506EA5"/>
              </a:buClr>
              <a:defRPr sz="1200"/>
            </a:lvl4pPr>
            <a:lvl5pPr>
              <a:buClr>
                <a:srgbClr val="506EA5"/>
              </a:buClr>
              <a:defRPr sz="1000"/>
            </a:lvl5pPr>
          </a:lstStyle>
          <a:p>
            <a:pPr lvl="0"/>
            <a:r>
              <a:rPr lang="en-US" altLang="ko-KR" dirty="0"/>
              <a:t>[Tip] </a:t>
            </a:r>
            <a:r>
              <a:rPr lang="ko-KR" altLang="en-US" dirty="0" err="1"/>
              <a:t>블릿</a:t>
            </a:r>
            <a:r>
              <a:rPr lang="ko-KR" altLang="en-US" dirty="0"/>
              <a:t> 위계 조정 단축키 </a:t>
            </a:r>
            <a:r>
              <a:rPr lang="en-US" altLang="ko-KR" dirty="0"/>
              <a:t>: [Alt] + [Shift] + [</a:t>
            </a:r>
            <a:r>
              <a:rPr lang="ko-KR" altLang="en-US" dirty="0"/>
              <a:t>방향키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29943" y="510084"/>
            <a:ext cx="11071724" cy="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1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. [빈화면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1"/>
            <a:ext cx="11522075" cy="64801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20902" y="96032"/>
            <a:ext cx="11272924" cy="6293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8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89A9A-E38C-4CEE-A0DA-86EB830AA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260" y="2351899"/>
            <a:ext cx="8641556" cy="96469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C48FE3-66D1-48B2-8166-490BF852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260" y="3403592"/>
            <a:ext cx="864155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7FEAC6-AB39-463E-93D5-E1E088C11E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269" y="5372038"/>
            <a:ext cx="2629537" cy="621268"/>
          </a:xfrm>
          <a:prstGeom prst="rect">
            <a:avLst/>
          </a:prstGeom>
        </p:spPr>
      </p:pic>
      <p:sp>
        <p:nvSpPr>
          <p:cNvPr id="9" name="1/2 액자 8">
            <a:extLst>
              <a:ext uri="{FF2B5EF4-FFF2-40B4-BE49-F238E27FC236}">
                <a16:creationId xmlns:a16="http://schemas.microsoft.com/office/drawing/2014/main" id="{EC4D9EEF-6729-4ABB-BD7F-83498D0DE502}"/>
              </a:ext>
            </a:extLst>
          </p:cNvPr>
          <p:cNvSpPr/>
          <p:nvPr userDrawn="1"/>
        </p:nvSpPr>
        <p:spPr>
          <a:xfrm>
            <a:off x="0" y="1"/>
            <a:ext cx="792143" cy="85616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1/2 액자 9">
            <a:extLst>
              <a:ext uri="{FF2B5EF4-FFF2-40B4-BE49-F238E27FC236}">
                <a16:creationId xmlns:a16="http://schemas.microsoft.com/office/drawing/2014/main" id="{E4F06146-FA1B-461E-8999-EC0C0EAEB226}"/>
              </a:ext>
            </a:extLst>
          </p:cNvPr>
          <p:cNvSpPr/>
          <p:nvPr userDrawn="1"/>
        </p:nvSpPr>
        <p:spPr>
          <a:xfrm rot="5400000">
            <a:off x="10697915" y="-32139"/>
            <a:ext cx="792021" cy="856299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5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개체 틀 10"/>
          <p:cNvSpPr>
            <a:spLocks noGrp="1"/>
          </p:cNvSpPr>
          <p:nvPr>
            <p:ph type="title"/>
          </p:nvPr>
        </p:nvSpPr>
        <p:spPr>
          <a:xfrm>
            <a:off x="181418" y="85023"/>
            <a:ext cx="11025039" cy="430827"/>
          </a:xfrm>
          <a:prstGeom prst="rect">
            <a:avLst/>
          </a:prstGeom>
          <a:noFill/>
        </p:spPr>
        <p:txBody>
          <a:bodyPr vert="horz" wrap="square" lIns="91380" tIns="45690" rIns="91380" bIns="45690" rtlCol="0" anchor="t" anchorCtr="0">
            <a:spAutoFit/>
          </a:bodyPr>
          <a:lstStyle/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장제목을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spcBef>
                <a:spcPts val="700"/>
              </a:spcBef>
              <a:defRPr kumimoji="1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76004" y="1511691"/>
            <a:ext cx="10370068" cy="427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5037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3" r:id="rId4"/>
    <p:sldLayoutId id="2147483874" r:id="rId5"/>
  </p:sldLayoutIdLst>
  <p:hf hdr="0" ftr="0" dt="0"/>
  <p:txStyles>
    <p:titleStyle>
      <a:lvl1pPr algn="l" defTabSz="913755" rtl="0" eaLnBrk="1" latinLnBrk="0" hangingPunct="1">
        <a:lnSpc>
          <a:spcPct val="100000"/>
        </a:lnSpc>
        <a:spcBef>
          <a:spcPct val="0"/>
        </a:spcBef>
        <a:buNone/>
        <a:defRPr kumimoji="1" lang="ko-KR" altLang="en-US" sz="2000" b="1" i="0" u="none" strike="noStrike" kern="1200" cap="none" spc="0" normalizeH="0" baseline="0" noProof="0" dirty="0">
          <a:ln>
            <a:noFill/>
          </a:ln>
          <a:solidFill>
            <a:srgbClr val="36918B"/>
          </a:solidFill>
          <a:effectLst/>
          <a:uLnTx/>
          <a:uFillTx/>
          <a:latin typeface="맑은 고딕" pitchFamily="50" charset="-127"/>
          <a:ea typeface="맑은 고딕" pitchFamily="50" charset="-127"/>
          <a:cs typeface="+mn-cs"/>
        </a:defRPr>
      </a:lvl1pPr>
    </p:titleStyle>
    <p:bodyStyle>
      <a:lvl1pPr marL="324000" indent="-324000" algn="l" defTabSz="913755" rtl="0" eaLnBrk="1" latinLnBrk="0" hangingPunct="1">
        <a:lnSpc>
          <a:spcPct val="100000"/>
        </a:lnSpc>
        <a:spcBef>
          <a:spcPts val="1400"/>
        </a:spcBef>
        <a:buClr>
          <a:srgbClr val="5ABEC3"/>
        </a:buClr>
        <a:buFont typeface="돋움" pitchFamily="50" charset="-127"/>
        <a:buChar char="▐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33400" indent="-190500" algn="l" defTabSz="913755" rtl="0" eaLnBrk="1" latinLnBrk="0" hangingPunct="1">
        <a:lnSpc>
          <a:spcPct val="100000"/>
        </a:lnSpc>
        <a:spcBef>
          <a:spcPts val="700"/>
        </a:spcBef>
        <a:buClr>
          <a:srgbClr val="5ABEC3"/>
        </a:buClr>
        <a:buFont typeface="Wingdings 3" pitchFamily="18" charset="2"/>
        <a:buChar char="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704850" indent="-161925" algn="l" defTabSz="913755" rtl="0" eaLnBrk="1" latinLnBrk="0" hangingPunct="1">
        <a:lnSpc>
          <a:spcPct val="100000"/>
        </a:lnSpc>
        <a:spcBef>
          <a:spcPts val="700"/>
        </a:spcBef>
        <a:buClr>
          <a:srgbClr val="5ABEC3"/>
        </a:buClr>
        <a:buFont typeface="Arial" pitchFamily="34" charset="0"/>
        <a:buChar char="•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900000" indent="-198000" algn="l" defTabSz="913755" rtl="0" eaLnBrk="1" latinLnBrk="0" hangingPunct="1">
        <a:lnSpc>
          <a:spcPct val="100000"/>
        </a:lnSpc>
        <a:spcBef>
          <a:spcPts val="700"/>
        </a:spcBef>
        <a:buClr>
          <a:srgbClr val="5ABEC3"/>
        </a:buClr>
        <a:buFont typeface="돋움" pitchFamily="50" charset="-127"/>
        <a:buChar char="-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104900" indent="-190500" algn="l" defTabSz="913755" rtl="0" eaLnBrk="1" latinLnBrk="0" hangingPunct="1">
        <a:lnSpc>
          <a:spcPct val="100000"/>
        </a:lnSpc>
        <a:spcBef>
          <a:spcPts val="700"/>
        </a:spcBef>
        <a:buClr>
          <a:srgbClr val="5ABEC3"/>
        </a:buClr>
        <a:buFont typeface="Arial" pitchFamily="34" charset="0"/>
        <a:buChar char="»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2835" indent="-228439" algn="l" defTabSz="9137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721" indent="-228439" algn="l" defTabSz="9137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601" indent="-228439" algn="l" defTabSz="9137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480" indent="-228439" algn="l" defTabSz="9137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86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55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19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1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78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3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lacekitten.com/&#45320;&#48708;/&#45458;&#51060;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hyperlink" Target="http://placekitten.com/1024/768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22B17-53FF-0AFE-752F-E92D7FD24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5207E-412A-C743-A0BF-51D4163A0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8629" y="1295871"/>
            <a:ext cx="7488832" cy="266429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000" b="1" dirty="0"/>
              <a:t>혼자</a:t>
            </a:r>
            <a:r>
              <a:rPr lang="en-US" altLang="ko-KR" sz="4000" dirty="0"/>
              <a:t> </a:t>
            </a:r>
            <a:r>
              <a:rPr lang="ko-KR" altLang="en-US" sz="4000" b="1" dirty="0"/>
              <a:t>공부</a:t>
            </a:r>
            <a:r>
              <a:rPr lang="ko-KR" altLang="en-US" sz="4000" dirty="0"/>
              <a:t>하</a:t>
            </a:r>
            <a:r>
              <a:rPr lang="ko-KR" altLang="en-US" sz="4000" b="1" dirty="0"/>
              <a:t>는</a:t>
            </a:r>
            <a:br>
              <a:rPr lang="en-US" altLang="ko-KR" sz="4000" b="1" dirty="0"/>
            </a:br>
            <a:r>
              <a:rPr lang="ko-KR" altLang="en-US" sz="4800" b="1" dirty="0"/>
              <a:t>자바스크립트</a:t>
            </a:r>
            <a:r>
              <a:rPr lang="en-US" altLang="ko-KR" sz="4800" b="1" dirty="0"/>
              <a:t>(</a:t>
            </a:r>
            <a:r>
              <a:rPr lang="en-US" altLang="ko-KR" sz="4800" b="1" dirty="0" err="1"/>
              <a:t>Javascript</a:t>
            </a:r>
            <a:r>
              <a:rPr lang="en-US" altLang="ko-KR" sz="4800" b="1" dirty="0"/>
              <a:t>)</a:t>
            </a:r>
            <a:br>
              <a:rPr lang="en-US" altLang="ko-KR" sz="4800" b="1" dirty="0"/>
            </a:br>
            <a:br>
              <a:rPr lang="en-US" altLang="ko-KR" sz="4800" b="1" dirty="0"/>
            </a:br>
            <a:r>
              <a:rPr lang="en-US" altLang="ko-KR" sz="4800" b="1" dirty="0">
                <a:solidFill>
                  <a:srgbClr val="399AB5"/>
                </a:solidFill>
              </a:rPr>
              <a:t>07 </a:t>
            </a:r>
            <a:r>
              <a:rPr lang="ko-KR" altLang="en-US" sz="4800" b="1" dirty="0">
                <a:solidFill>
                  <a:srgbClr val="399AB5"/>
                </a:solidFill>
              </a:rPr>
              <a:t>장 문서 객체 모델</a:t>
            </a:r>
          </a:p>
        </p:txBody>
      </p:sp>
    </p:spTree>
    <p:extLst>
      <p:ext uri="{BB962C8B-B14F-4D97-AF65-F5344CB8AC3E}">
        <p14:creationId xmlns:p14="http://schemas.microsoft.com/office/powerpoint/2010/main" val="2687605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306CF-399C-E5FD-6F43-0F62BBDA2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084565-D8B7-FC1A-64E8-9B65E4BE38F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578412-FB1A-BA72-40D4-EF7DD67D6D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67245" cy="1745730"/>
          </a:xfrm>
        </p:spPr>
        <p:txBody>
          <a:bodyPr/>
          <a:lstStyle/>
          <a:p>
            <a:r>
              <a:rPr lang="ko-KR" altLang="en-US" dirty="0"/>
              <a:t>문서 객체 가져오기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문서에 있는 </a:t>
            </a:r>
            <a:r>
              <a:rPr lang="en-US" altLang="ko-KR" dirty="0"/>
              <a:t>head, body, title </a:t>
            </a:r>
            <a:r>
              <a:rPr lang="ko-KR" altLang="en-US" dirty="0"/>
              <a:t>요소는 아래와 같은 코드로 읽어 올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head</a:t>
            </a:r>
            <a:r>
              <a:rPr lang="ko-KR" altLang="en-US" dirty="0"/>
              <a:t>와</a:t>
            </a:r>
            <a:r>
              <a:rPr lang="en-US" altLang="ko-KR" dirty="0"/>
              <a:t> body</a:t>
            </a:r>
            <a:r>
              <a:rPr lang="ko-KR" altLang="en-US" dirty="0"/>
              <a:t> 내부에 만든 다른 요소들은 아래와 같은 별도의 메서드를 사용</a:t>
            </a:r>
            <a:endParaRPr lang="en-US" altLang="ko-KR" dirty="0"/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marL="702000" lvl="3" indent="0">
              <a:buNone/>
            </a:pP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2CDA01-B0F7-2754-842A-3DE5E8CCC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2EE2B5-59C3-6536-8337-95E8A916D871}"/>
              </a:ext>
            </a:extLst>
          </p:cNvPr>
          <p:cNvSpPr/>
          <p:nvPr/>
        </p:nvSpPr>
        <p:spPr>
          <a:xfrm>
            <a:off x="3528789" y="1330114"/>
            <a:ext cx="4320479" cy="86409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859DE4-5A2A-F6A4-01CA-F337E3F89841}"/>
              </a:ext>
            </a:extLst>
          </p:cNvPr>
          <p:cNvSpPr/>
          <p:nvPr/>
        </p:nvSpPr>
        <p:spPr>
          <a:xfrm>
            <a:off x="3528789" y="2643796"/>
            <a:ext cx="4320480" cy="668299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선택자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선택자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21C2696B-8FA9-F046-40F4-82DD14AD6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417982"/>
              </p:ext>
            </p:extLst>
          </p:nvPr>
        </p:nvGraphicFramePr>
        <p:xfrm>
          <a:off x="1732978" y="3632012"/>
          <a:ext cx="7912100" cy="2000250"/>
        </p:xfrm>
        <a:graphic>
          <a:graphicData uri="http://schemas.openxmlformats.org/drawingml/2006/table">
            <a:tbl>
              <a:tblPr/>
              <a:tblGrid>
                <a:gridCol w="1590037">
                  <a:extLst>
                    <a:ext uri="{9D8B030D-6E8A-4147-A177-3AD203B41FA5}">
                      <a16:colId xmlns:a16="http://schemas.microsoft.com/office/drawing/2014/main" val="1365903254"/>
                    </a:ext>
                  </a:extLst>
                </a:gridCol>
                <a:gridCol w="2348558">
                  <a:extLst>
                    <a:ext uri="{9D8B030D-6E8A-4147-A177-3AD203B41FA5}">
                      <a16:colId xmlns:a16="http://schemas.microsoft.com/office/drawing/2014/main" val="3740770976"/>
                    </a:ext>
                  </a:extLst>
                </a:gridCol>
                <a:gridCol w="3973505">
                  <a:extLst>
                    <a:ext uri="{9D8B030D-6E8A-4147-A177-3AD203B41FA5}">
                      <a16:colId xmlns:a16="http://schemas.microsoft.com/office/drawing/2014/main" val="3037327478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 형태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60483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 선택자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태그를 가진 요소를 추출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48116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선택자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속성을 가진 요소를 추출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41915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선택자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속성을 가진 요소를 추출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04662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선택자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속성 값을 갖고 있는 요소를 추출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02212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후손 선택자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_A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_A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아래에 있는 선택자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_B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선택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688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64894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83652-3BFD-5621-BB64-CE2763C90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FDBE02-6488-0D3D-A909-6E0DECAEDB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100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2E27F-109F-6FD5-DF12-25708848602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 err="1"/>
              <a:t>게터와</a:t>
            </a:r>
            <a:r>
              <a:rPr lang="ko-KR" altLang="en-US" dirty="0"/>
              <a:t> 세터</a:t>
            </a:r>
            <a:endParaRPr lang="en-US" altLang="ko-KR" dirty="0"/>
          </a:p>
          <a:p>
            <a:pPr lvl="1"/>
            <a:r>
              <a:rPr lang="ko-KR" altLang="en-US" dirty="0"/>
              <a:t>코드 분석</a:t>
            </a:r>
            <a:r>
              <a:rPr lang="en-US" altLang="ko-KR" dirty="0"/>
              <a:t>, </a:t>
            </a:r>
            <a:r>
              <a:rPr lang="ko-KR" altLang="en-US" dirty="0" err="1"/>
              <a:t>게터</a:t>
            </a:r>
            <a:r>
              <a:rPr lang="en-US" altLang="ko-KR" dirty="0"/>
              <a:t>(getter)</a:t>
            </a:r>
            <a:r>
              <a:rPr lang="ko-KR" altLang="en-US" dirty="0"/>
              <a:t>와 세터</a:t>
            </a:r>
            <a:r>
              <a:rPr lang="en-US" altLang="ko-KR" dirty="0"/>
              <a:t>(setter) </a:t>
            </a:r>
            <a:r>
              <a:rPr lang="ko-KR" altLang="en-US" dirty="0"/>
              <a:t>메서드</a:t>
            </a:r>
            <a:r>
              <a:rPr lang="en-US" altLang="ko-KR" dirty="0"/>
              <a:t>(9-2-9.html)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D0847D-2E72-9BAB-D2C9-487260D5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09-2 </a:t>
            </a:r>
            <a:r>
              <a:rPr lang="ko-KR" altLang="en-US" dirty="0"/>
              <a:t>클래스의 고급 기능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62AD7A-3300-97EB-2F95-F3AB8044D37F}"/>
              </a:ext>
            </a:extLst>
          </p:cNvPr>
          <p:cNvSpPr/>
          <p:nvPr/>
        </p:nvSpPr>
        <p:spPr>
          <a:xfrm>
            <a:off x="720477" y="1285826"/>
            <a:ext cx="7178942" cy="4762573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getPerimeter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길이는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보다 </a:t>
            </a:r>
            <a:r>
              <a:rPr lang="ko-KR" altLang="en-US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커야합니다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20FF1F-BEEF-0B36-8656-49064F714240}"/>
              </a:ext>
            </a:extLst>
          </p:cNvPr>
          <p:cNvSpPr/>
          <p:nvPr/>
        </p:nvSpPr>
        <p:spPr>
          <a:xfrm>
            <a:off x="1218565" y="3286871"/>
            <a:ext cx="4536504" cy="1728192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A6B7D3-0FEE-DF24-3ED8-39281FC7DB02}"/>
              </a:ext>
            </a:extLst>
          </p:cNvPr>
          <p:cNvSpPr/>
          <p:nvPr/>
        </p:nvSpPr>
        <p:spPr>
          <a:xfrm>
            <a:off x="1219101" y="5031415"/>
            <a:ext cx="4536504" cy="710034"/>
          </a:xfrm>
          <a:prstGeom prst="rect">
            <a:avLst/>
          </a:prstGeom>
          <a:noFill/>
          <a:ln w="952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90B3FB-3F6A-D57E-D033-D12E8E40309F}"/>
              </a:ext>
            </a:extLst>
          </p:cNvPr>
          <p:cNvSpPr txBox="1"/>
          <p:nvPr/>
        </p:nvSpPr>
        <p:spPr>
          <a:xfrm>
            <a:off x="8047483" y="3102205"/>
            <a:ext cx="2981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Setter : private </a:t>
            </a:r>
            <a:r>
              <a:rPr lang="ko-KR" altLang="en-US" sz="1600" b="1" dirty="0"/>
              <a:t>속성에 값 할당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4421E-3022-A121-7C6F-FD5C82088367}"/>
              </a:ext>
            </a:extLst>
          </p:cNvPr>
          <p:cNvSpPr txBox="1"/>
          <p:nvPr/>
        </p:nvSpPr>
        <p:spPr>
          <a:xfrm>
            <a:off x="8038665" y="4929293"/>
            <a:ext cx="3062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Getter : private </a:t>
            </a:r>
            <a:r>
              <a:rPr lang="ko-KR" altLang="en-US" sz="1600" b="1" dirty="0"/>
              <a:t>속성 값 </a:t>
            </a:r>
            <a:r>
              <a:rPr lang="ko-KR" altLang="en-US" sz="1600" b="1" dirty="0" err="1"/>
              <a:t>읽어옴</a:t>
            </a:r>
            <a:endParaRPr lang="ko-KR" altLang="en-US" sz="1600" b="1" dirty="0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EF199413-F7ED-DBD7-D020-D11D75BCB1E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755069" y="3271482"/>
            <a:ext cx="2292414" cy="879485"/>
          </a:xfrm>
          <a:prstGeom prst="curvedConnector3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58936417-70D8-7FBD-B76B-35CD97316549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5755605" y="5098570"/>
            <a:ext cx="2283060" cy="287862"/>
          </a:xfrm>
          <a:prstGeom prst="curvedConnector3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두루마리 모양: 가로로 말림 15">
            <a:extLst>
              <a:ext uri="{FF2B5EF4-FFF2-40B4-BE49-F238E27FC236}">
                <a16:creationId xmlns:a16="http://schemas.microsoft.com/office/drawing/2014/main" id="{398577DD-40F8-B2E9-8472-06DE3DA819DD}"/>
              </a:ext>
            </a:extLst>
          </p:cNvPr>
          <p:cNvSpPr/>
          <p:nvPr/>
        </p:nvSpPr>
        <p:spPr>
          <a:xfrm>
            <a:off x="8281317" y="2592015"/>
            <a:ext cx="2520281" cy="485448"/>
          </a:xfrm>
          <a:prstGeom prst="horizontalScroll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안전하게 속성 값 할당</a:t>
            </a:r>
          </a:p>
        </p:txBody>
      </p:sp>
    </p:spTree>
    <p:extLst>
      <p:ext uri="{BB962C8B-B14F-4D97-AF65-F5344CB8AC3E}">
        <p14:creationId xmlns:p14="http://schemas.microsoft.com/office/powerpoint/2010/main" val="404949672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511DB-56D9-F7A9-F953-2E412948C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71587A-907C-4F13-F570-A71E84CB75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101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55168E-4763-CAA7-26F9-A82D88331B5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 err="1"/>
              <a:t>게터와</a:t>
            </a:r>
            <a:r>
              <a:rPr lang="ko-KR" altLang="en-US" dirty="0"/>
              <a:t> 세터</a:t>
            </a:r>
            <a:endParaRPr lang="en-US" altLang="ko-KR" dirty="0"/>
          </a:p>
          <a:p>
            <a:pPr lvl="1"/>
            <a:r>
              <a:rPr lang="ko-KR" altLang="en-US" dirty="0"/>
              <a:t>코드 분석</a:t>
            </a:r>
            <a:r>
              <a:rPr lang="en-US" altLang="ko-KR" dirty="0"/>
              <a:t>, </a:t>
            </a:r>
            <a:r>
              <a:rPr lang="ko-KR" altLang="en-US" dirty="0" err="1"/>
              <a:t>게터</a:t>
            </a:r>
            <a:r>
              <a:rPr lang="en-US" altLang="ko-KR" dirty="0"/>
              <a:t>(getter)</a:t>
            </a:r>
            <a:r>
              <a:rPr lang="ko-KR" altLang="en-US" dirty="0"/>
              <a:t>와 세터</a:t>
            </a:r>
            <a:r>
              <a:rPr lang="en-US" altLang="ko-KR" dirty="0"/>
              <a:t>(setter) </a:t>
            </a:r>
            <a:r>
              <a:rPr lang="ko-KR" altLang="en-US" dirty="0"/>
              <a:t>메서드</a:t>
            </a:r>
            <a:r>
              <a:rPr lang="en-US" altLang="ko-KR" dirty="0"/>
              <a:t>(9-2-9.html)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E29D9B-1CBB-D680-02A8-05997AC2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09-2 </a:t>
            </a:r>
            <a:r>
              <a:rPr lang="ko-KR" altLang="en-US" dirty="0"/>
              <a:t>클래스의 고급 기능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E1A281-B945-39C9-7A4C-E4D284885C51}"/>
              </a:ext>
            </a:extLst>
          </p:cNvPr>
          <p:cNvSpPr/>
          <p:nvPr/>
        </p:nvSpPr>
        <p:spPr>
          <a:xfrm>
            <a:off x="720477" y="1285826"/>
            <a:ext cx="7178942" cy="4546173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getPerimeter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2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2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2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2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br>
              <a:rPr lang="en-US" altLang="ko-KR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2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길이는 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보다 </a:t>
            </a:r>
            <a:r>
              <a:rPr lang="ko-KR" altLang="en-US" sz="1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커야합니다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endParaRPr lang="ko-KR" altLang="en-US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12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getLength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 변의 길이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DB759-7A8B-3DFA-4A65-9FE6F4334CA7}"/>
              </a:ext>
            </a:extLst>
          </p:cNvPr>
          <p:cNvSpPr txBox="1"/>
          <p:nvPr/>
        </p:nvSpPr>
        <p:spPr>
          <a:xfrm>
            <a:off x="8047483" y="1792514"/>
            <a:ext cx="2981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Setter : private </a:t>
            </a:r>
            <a:r>
              <a:rPr lang="ko-KR" altLang="en-US" sz="1600" b="1" dirty="0"/>
              <a:t>속성에 값 할당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FB28C8-E466-D6A1-CAAC-EE226D9D8B5E}"/>
              </a:ext>
            </a:extLst>
          </p:cNvPr>
          <p:cNvSpPr txBox="1"/>
          <p:nvPr/>
        </p:nvSpPr>
        <p:spPr>
          <a:xfrm>
            <a:off x="8038665" y="3619602"/>
            <a:ext cx="3062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Getter : private </a:t>
            </a:r>
            <a:r>
              <a:rPr lang="ko-KR" altLang="en-US" sz="1600" b="1" dirty="0"/>
              <a:t>속성 값 </a:t>
            </a:r>
            <a:r>
              <a:rPr lang="ko-KR" altLang="en-US" sz="1600" b="1" dirty="0" err="1"/>
              <a:t>읽어옴</a:t>
            </a:r>
            <a:endParaRPr lang="ko-KR" altLang="en-US" sz="1600" b="1" dirty="0"/>
          </a:p>
        </p:txBody>
      </p:sp>
      <p:sp>
        <p:nvSpPr>
          <p:cNvPr id="16" name="두루마리 모양: 가로로 말림 15">
            <a:extLst>
              <a:ext uri="{FF2B5EF4-FFF2-40B4-BE49-F238E27FC236}">
                <a16:creationId xmlns:a16="http://schemas.microsoft.com/office/drawing/2014/main" id="{4CE29B8D-B62A-BACA-DFF4-894C0A1FBC6C}"/>
              </a:ext>
            </a:extLst>
          </p:cNvPr>
          <p:cNvSpPr/>
          <p:nvPr/>
        </p:nvSpPr>
        <p:spPr>
          <a:xfrm>
            <a:off x="8281317" y="1282324"/>
            <a:ext cx="2520281" cy="485448"/>
          </a:xfrm>
          <a:prstGeom prst="horizontalScroll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안전하게 속성 값 할당</a:t>
            </a:r>
          </a:p>
        </p:txBody>
      </p:sp>
    </p:spTree>
    <p:extLst>
      <p:ext uri="{BB962C8B-B14F-4D97-AF65-F5344CB8AC3E}">
        <p14:creationId xmlns:p14="http://schemas.microsoft.com/office/powerpoint/2010/main" val="189441789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36101-6056-FE3E-E8CD-CBFB34324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9AA0B6-D68F-E58E-AC97-E01FF442E70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102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341F24-1CC8-F24B-651A-00F4C1935F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 err="1"/>
              <a:t>게터와</a:t>
            </a:r>
            <a:r>
              <a:rPr lang="ko-KR" altLang="en-US" dirty="0"/>
              <a:t> 세터</a:t>
            </a:r>
            <a:endParaRPr lang="en-US" altLang="ko-KR" dirty="0"/>
          </a:p>
          <a:p>
            <a:pPr lvl="1"/>
            <a:r>
              <a:rPr lang="en-US" altLang="ko-KR" dirty="0"/>
              <a:t>get </a:t>
            </a:r>
            <a:r>
              <a:rPr lang="ko-KR" altLang="en-US" dirty="0"/>
              <a:t>키워드와 </a:t>
            </a:r>
            <a:r>
              <a:rPr lang="en-US" altLang="ko-KR" dirty="0"/>
              <a:t>set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lvl="2"/>
            <a:r>
              <a:rPr lang="en-US" altLang="ko-KR" dirty="0" err="1"/>
              <a:t>getXXX</a:t>
            </a:r>
            <a:r>
              <a:rPr lang="en-US" altLang="ko-KR" dirty="0"/>
              <a:t>() </a:t>
            </a:r>
            <a:r>
              <a:rPr lang="ko-KR" altLang="en-US" dirty="0"/>
              <a:t>형태의 메서드를 사용하여 속성 값을 확인</a:t>
            </a:r>
            <a:r>
              <a:rPr lang="en-US" altLang="ko-KR" dirty="0"/>
              <a:t>, </a:t>
            </a:r>
            <a:r>
              <a:rPr lang="ko-KR" altLang="en-US" dirty="0"/>
              <a:t>이 메서드를 </a:t>
            </a:r>
            <a:r>
              <a:rPr lang="ko-KR" altLang="en-US" dirty="0" err="1"/>
              <a:t>게터</a:t>
            </a:r>
            <a:r>
              <a:rPr lang="en-US" altLang="ko-KR" dirty="0"/>
              <a:t>(getter)</a:t>
            </a:r>
            <a:r>
              <a:rPr lang="ko-KR" altLang="en-US" dirty="0"/>
              <a:t>라고 부름</a:t>
            </a:r>
            <a:endParaRPr lang="en-US" altLang="ko-KR" dirty="0"/>
          </a:p>
          <a:p>
            <a:pPr lvl="2"/>
            <a:r>
              <a:rPr lang="en-US" altLang="ko-KR" dirty="0" err="1"/>
              <a:t>setXXX</a:t>
            </a:r>
            <a:r>
              <a:rPr lang="en-US" altLang="ko-KR" dirty="0"/>
              <a:t>() </a:t>
            </a:r>
            <a:r>
              <a:rPr lang="ko-KR" altLang="en-US" dirty="0"/>
              <a:t>형태의 메서드를 사용하여 속성에 값을 할당</a:t>
            </a:r>
            <a:r>
              <a:rPr lang="en-US" altLang="ko-KR" dirty="0"/>
              <a:t>, </a:t>
            </a:r>
            <a:r>
              <a:rPr lang="ko-KR" altLang="en-US" dirty="0"/>
              <a:t>이 메서드를 세터</a:t>
            </a:r>
            <a:r>
              <a:rPr lang="en-US" altLang="ko-KR" dirty="0"/>
              <a:t>(setter)</a:t>
            </a:r>
            <a:r>
              <a:rPr lang="ko-KR" altLang="en-US" dirty="0"/>
              <a:t>라고 부름</a:t>
            </a:r>
            <a:endParaRPr lang="en-US" altLang="ko-KR" dirty="0"/>
          </a:p>
          <a:p>
            <a:pPr lvl="2"/>
            <a:r>
              <a:rPr lang="ko-KR" altLang="en-US" dirty="0"/>
              <a:t>이러한 형태의 코드를 많은 사람들이 사용하기 시작하니 프로그래밍 언어</a:t>
            </a:r>
            <a:r>
              <a:rPr lang="en-US" altLang="ko-KR" dirty="0"/>
              <a:t>(</a:t>
            </a:r>
            <a:r>
              <a:rPr lang="ko-KR" altLang="en-US" dirty="0"/>
              <a:t>자바스크립트 언어</a:t>
            </a:r>
            <a:r>
              <a:rPr lang="en-US" altLang="ko-KR" dirty="0"/>
              <a:t>)</a:t>
            </a:r>
            <a:r>
              <a:rPr lang="ko-KR" altLang="en-US" dirty="0"/>
              <a:t> 개발자들은 </a:t>
            </a:r>
            <a:r>
              <a:rPr lang="ko-KR" altLang="en-US" dirty="0" err="1"/>
              <a:t>게터와</a:t>
            </a:r>
            <a:r>
              <a:rPr lang="ko-KR" altLang="en-US" dirty="0"/>
              <a:t> 세터를 더 쉽게 작성하고 사용할 수 </a:t>
            </a:r>
            <a:r>
              <a:rPr lang="ko-KR" altLang="en-US" dirty="0" err="1"/>
              <a:t>있더록</a:t>
            </a:r>
            <a:r>
              <a:rPr lang="ko-KR" altLang="en-US" dirty="0"/>
              <a:t> </a:t>
            </a:r>
            <a:r>
              <a:rPr lang="en-US" altLang="ko-KR" dirty="0"/>
              <a:t>get </a:t>
            </a:r>
            <a:r>
              <a:rPr lang="ko-KR" altLang="en-US" dirty="0"/>
              <a:t>키워드와 </a:t>
            </a:r>
            <a:r>
              <a:rPr lang="en-US" altLang="ko-KR" dirty="0"/>
              <a:t>set</a:t>
            </a:r>
            <a:r>
              <a:rPr lang="ko-KR" altLang="en-US" dirty="0"/>
              <a:t> 키워드 문법을 추가함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55EADE-BA3E-9C56-C6D1-BC33FF1C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09-2 </a:t>
            </a:r>
            <a:r>
              <a:rPr lang="ko-KR" altLang="en-US" dirty="0"/>
              <a:t>클래스의 고급 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48A3AA-0B05-9B93-E183-35E7C3B845B8}"/>
              </a:ext>
            </a:extLst>
          </p:cNvPr>
          <p:cNvSpPr/>
          <p:nvPr/>
        </p:nvSpPr>
        <p:spPr>
          <a:xfrm>
            <a:off x="3658659" y="2592015"/>
            <a:ext cx="3888432" cy="129614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클래스</a:t>
            </a:r>
            <a:r>
              <a:rPr lang="en-US" altLang="ko-K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2197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F11FE-9C34-C3CA-F2C3-5E2A6AAC3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921376-271C-18B4-AFB2-9A64AD9C000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103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0D4571-2012-E55D-B4FF-CF769384C13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 err="1"/>
              <a:t>게터와</a:t>
            </a:r>
            <a:r>
              <a:rPr lang="ko-KR" altLang="en-US" dirty="0"/>
              <a:t> 세터</a:t>
            </a:r>
            <a:endParaRPr lang="en-US" altLang="ko-KR" dirty="0"/>
          </a:p>
          <a:p>
            <a:pPr lvl="1"/>
            <a:r>
              <a:rPr lang="ko-KR" altLang="en-US" dirty="0"/>
              <a:t>코드 분석</a:t>
            </a:r>
            <a:r>
              <a:rPr lang="en-US" altLang="ko-KR" dirty="0"/>
              <a:t>, get </a:t>
            </a:r>
            <a:r>
              <a:rPr lang="ko-KR" altLang="en-US" dirty="0"/>
              <a:t>키워드와 </a:t>
            </a:r>
            <a:r>
              <a:rPr lang="en-US" altLang="ko-KR" dirty="0"/>
              <a:t>set </a:t>
            </a:r>
            <a:r>
              <a:rPr lang="ko-KR" altLang="en-US" dirty="0"/>
              <a:t>키워드 </a:t>
            </a:r>
            <a:r>
              <a:rPr lang="en-US" altLang="ko-KR" dirty="0"/>
              <a:t>(9-2-10.html)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DDBD87-F029-2C12-EDD3-222052C1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09-2 </a:t>
            </a:r>
            <a:r>
              <a:rPr lang="ko-KR" altLang="en-US" dirty="0"/>
              <a:t>클래스의 고급 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21B94B-D9E4-6CD0-1A45-BDDE150B8542}"/>
              </a:ext>
            </a:extLst>
          </p:cNvPr>
          <p:cNvSpPr/>
          <p:nvPr/>
        </p:nvSpPr>
        <p:spPr>
          <a:xfrm>
            <a:off x="720477" y="1243021"/>
            <a:ext cx="6048672" cy="4659005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길이는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보다 </a:t>
            </a:r>
            <a:r>
              <a:rPr lang="ko-KR" altLang="en-US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커야합니다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00E9A4-2A92-5EC4-D999-8FED3F474F86}"/>
              </a:ext>
            </a:extLst>
          </p:cNvPr>
          <p:cNvSpPr/>
          <p:nvPr/>
        </p:nvSpPr>
        <p:spPr>
          <a:xfrm>
            <a:off x="4752926" y="4408866"/>
            <a:ext cx="6048672" cy="142175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 변의 길이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둘레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넓이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09518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69D30-4EBF-4870-AB31-A5E923F63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4A0738-75E7-570A-6C78-53C47F21E18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104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831792-D39A-4528-CCA2-247F17C58B3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 err="1"/>
              <a:t>게터와</a:t>
            </a:r>
            <a:r>
              <a:rPr lang="ko-KR" altLang="en-US" dirty="0"/>
              <a:t> 세터</a:t>
            </a:r>
            <a:endParaRPr lang="en-US" altLang="ko-KR" dirty="0"/>
          </a:p>
          <a:p>
            <a:pPr lvl="1"/>
            <a:r>
              <a:rPr lang="ko-KR" altLang="en-US" dirty="0"/>
              <a:t>코드 분석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get </a:t>
            </a:r>
            <a:r>
              <a:rPr lang="ko-KR" altLang="en-US" dirty="0">
                <a:solidFill>
                  <a:srgbClr val="FF0000"/>
                </a:solidFill>
              </a:rPr>
              <a:t>키워드</a:t>
            </a:r>
            <a:r>
              <a:rPr lang="ko-KR" altLang="en-US" dirty="0"/>
              <a:t>와 </a:t>
            </a:r>
            <a:r>
              <a:rPr lang="en-US" altLang="ko-KR" dirty="0"/>
              <a:t>set </a:t>
            </a:r>
            <a:r>
              <a:rPr lang="ko-KR" altLang="en-US" dirty="0"/>
              <a:t>키워드 </a:t>
            </a:r>
            <a:r>
              <a:rPr lang="en-US" altLang="ko-KR" dirty="0"/>
              <a:t>(9-2-10.html)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9BC520-3E4B-DB1D-0F76-726C96E4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09-2 </a:t>
            </a:r>
            <a:r>
              <a:rPr lang="ko-KR" altLang="en-US" dirty="0"/>
              <a:t>클래스의 고급 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FA5B8D-0D8D-9731-EC2F-207E88C0D9B8}"/>
              </a:ext>
            </a:extLst>
          </p:cNvPr>
          <p:cNvSpPr/>
          <p:nvPr/>
        </p:nvSpPr>
        <p:spPr>
          <a:xfrm>
            <a:off x="5040957" y="1243021"/>
            <a:ext cx="6048672" cy="4659005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길이는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보다 </a:t>
            </a:r>
            <a:r>
              <a:rPr lang="ko-KR" altLang="en-US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커야합니다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E89409-65B1-0B95-0DFD-5DB201E28F97}"/>
              </a:ext>
            </a:extLst>
          </p:cNvPr>
          <p:cNvSpPr/>
          <p:nvPr/>
        </p:nvSpPr>
        <p:spPr>
          <a:xfrm>
            <a:off x="181419" y="2529208"/>
            <a:ext cx="5180178" cy="142175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 변의 길이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둘레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넓이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228F59-A234-BFFD-CB86-A5715DC8EC1A}"/>
              </a:ext>
            </a:extLst>
          </p:cNvPr>
          <p:cNvSpPr/>
          <p:nvPr/>
        </p:nvSpPr>
        <p:spPr>
          <a:xfrm>
            <a:off x="6017539" y="4935857"/>
            <a:ext cx="684000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69AE0F-92A1-4C7D-BB70-2B2A311D25C7}"/>
              </a:ext>
            </a:extLst>
          </p:cNvPr>
          <p:cNvSpPr/>
          <p:nvPr/>
        </p:nvSpPr>
        <p:spPr>
          <a:xfrm>
            <a:off x="4173388" y="2904806"/>
            <a:ext cx="684000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08A8D6-324C-11E3-9E5C-D91208D4D0CC}"/>
              </a:ext>
            </a:extLst>
          </p:cNvPr>
          <p:cNvSpPr/>
          <p:nvPr/>
        </p:nvSpPr>
        <p:spPr>
          <a:xfrm>
            <a:off x="3320266" y="3157905"/>
            <a:ext cx="1037615" cy="216024"/>
          </a:xfrm>
          <a:prstGeom prst="rect">
            <a:avLst/>
          </a:prstGeom>
          <a:noFill/>
          <a:ln w="127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3A7F1C-E4F6-C71A-7F3F-FA75CC24B5C1}"/>
              </a:ext>
            </a:extLst>
          </p:cNvPr>
          <p:cNvSpPr/>
          <p:nvPr/>
        </p:nvSpPr>
        <p:spPr>
          <a:xfrm>
            <a:off x="6004927" y="2508860"/>
            <a:ext cx="1037615" cy="216024"/>
          </a:xfrm>
          <a:prstGeom prst="rect">
            <a:avLst/>
          </a:prstGeom>
          <a:noFill/>
          <a:ln w="127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7DA06B-7E22-6AE0-5B06-FB8C2E7DF061}"/>
              </a:ext>
            </a:extLst>
          </p:cNvPr>
          <p:cNvSpPr/>
          <p:nvPr/>
        </p:nvSpPr>
        <p:spPr>
          <a:xfrm>
            <a:off x="3339183" y="3411004"/>
            <a:ext cx="461553" cy="216024"/>
          </a:xfrm>
          <a:prstGeom prst="rect">
            <a:avLst/>
          </a:prstGeom>
          <a:noFill/>
          <a:ln w="127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73F942-E767-7AAF-74DC-6CA9D645E208}"/>
              </a:ext>
            </a:extLst>
          </p:cNvPr>
          <p:cNvSpPr/>
          <p:nvPr/>
        </p:nvSpPr>
        <p:spPr>
          <a:xfrm>
            <a:off x="6011233" y="2756227"/>
            <a:ext cx="461553" cy="216024"/>
          </a:xfrm>
          <a:prstGeom prst="rect">
            <a:avLst/>
          </a:prstGeom>
          <a:noFill/>
          <a:ln w="127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7F22DC7-9834-834E-D059-8277F6C1B805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4857388" y="3012818"/>
            <a:ext cx="1160151" cy="2031051"/>
          </a:xfrm>
          <a:prstGeom prst="curvedConnector3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5FD88643-A6CE-016F-9619-17FDC977CCDA}"/>
              </a:ext>
            </a:extLst>
          </p:cNvPr>
          <p:cNvCxnSpPr/>
          <p:nvPr/>
        </p:nvCxnSpPr>
        <p:spPr>
          <a:xfrm flipV="1">
            <a:off x="4357881" y="2592015"/>
            <a:ext cx="1647046" cy="648072"/>
          </a:xfrm>
          <a:prstGeom prst="curvedConnector3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3770A0E-2FEF-0DFE-13C7-BBCB30084F6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3800736" y="2864239"/>
            <a:ext cx="2210497" cy="654777"/>
          </a:xfrm>
          <a:prstGeom prst="curvedConnector3">
            <a:avLst/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7293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785E2-BC5D-9024-28B0-843C38B6F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710F85-2FE6-F0D9-9111-7BED2CE7A1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105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397A4D-53DF-B3FE-7526-5D20305BAE5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 err="1"/>
              <a:t>게터와</a:t>
            </a:r>
            <a:r>
              <a:rPr lang="ko-KR" altLang="en-US" dirty="0"/>
              <a:t> 세터</a:t>
            </a:r>
            <a:endParaRPr lang="en-US" altLang="ko-KR" dirty="0"/>
          </a:p>
          <a:p>
            <a:pPr lvl="1"/>
            <a:r>
              <a:rPr lang="ko-KR" altLang="en-US" dirty="0"/>
              <a:t>코드 분석</a:t>
            </a:r>
            <a:r>
              <a:rPr lang="en-US" altLang="ko-KR" dirty="0"/>
              <a:t>, get </a:t>
            </a:r>
            <a:r>
              <a:rPr lang="ko-KR" altLang="en-US" dirty="0"/>
              <a:t>키워드와 </a:t>
            </a:r>
            <a:r>
              <a:rPr lang="en-US" altLang="ko-KR" dirty="0">
                <a:solidFill>
                  <a:srgbClr val="FF0000"/>
                </a:solidFill>
              </a:rPr>
              <a:t>set </a:t>
            </a:r>
            <a:r>
              <a:rPr lang="ko-KR" altLang="en-US" dirty="0">
                <a:solidFill>
                  <a:srgbClr val="FF0000"/>
                </a:solidFill>
              </a:rPr>
              <a:t>키워드</a:t>
            </a:r>
            <a:r>
              <a:rPr lang="ko-KR" altLang="en-US" dirty="0"/>
              <a:t> </a:t>
            </a:r>
            <a:r>
              <a:rPr lang="en-US" altLang="ko-KR" dirty="0"/>
              <a:t>(9-2-10.html)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35720F-0F56-0F81-DE2B-ABEB0F57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09-2 </a:t>
            </a:r>
            <a:r>
              <a:rPr lang="ko-KR" altLang="en-US" dirty="0"/>
              <a:t>클래스의 고급 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C72201-D953-F049-E14B-D2500BAFA7B7}"/>
              </a:ext>
            </a:extLst>
          </p:cNvPr>
          <p:cNvSpPr/>
          <p:nvPr/>
        </p:nvSpPr>
        <p:spPr>
          <a:xfrm>
            <a:off x="5040957" y="1243021"/>
            <a:ext cx="6048672" cy="4659005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길이는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보다 </a:t>
            </a:r>
            <a:r>
              <a:rPr lang="ko-KR" altLang="en-US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커야합니다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B73623-6E14-BFCB-6B25-C9AB81945000}"/>
              </a:ext>
            </a:extLst>
          </p:cNvPr>
          <p:cNvSpPr/>
          <p:nvPr/>
        </p:nvSpPr>
        <p:spPr>
          <a:xfrm>
            <a:off x="181419" y="2529208"/>
            <a:ext cx="5180178" cy="142175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 변의 길이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둘레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넓이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44DB6F-E2CA-E242-D7D0-C08C975EB4DE}"/>
              </a:ext>
            </a:extLst>
          </p:cNvPr>
          <p:cNvSpPr/>
          <p:nvPr/>
        </p:nvSpPr>
        <p:spPr>
          <a:xfrm>
            <a:off x="6027706" y="3229309"/>
            <a:ext cx="684000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59AB78-0C50-7668-E66B-A834D26577D8}"/>
              </a:ext>
            </a:extLst>
          </p:cNvPr>
          <p:cNvSpPr/>
          <p:nvPr/>
        </p:nvSpPr>
        <p:spPr>
          <a:xfrm>
            <a:off x="6572175" y="2010085"/>
            <a:ext cx="684000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F1FEBE11-8F40-4F0F-C147-987E0940AF86}"/>
              </a:ext>
            </a:extLst>
          </p:cNvPr>
          <p:cNvCxnSpPr>
            <a:stCxn id="9" idx="1"/>
          </p:cNvCxnSpPr>
          <p:nvPr/>
        </p:nvCxnSpPr>
        <p:spPr>
          <a:xfrm rot="10800000" flipH="1">
            <a:off x="6027705" y="2226109"/>
            <a:ext cx="885459" cy="1111212"/>
          </a:xfrm>
          <a:prstGeom prst="curvedConnector4">
            <a:avLst>
              <a:gd name="adj1" fmla="val -25817"/>
              <a:gd name="adj2" fmla="val 54860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7727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DD82C-DB9E-3E69-AC35-E42816D3F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3BD190-EF4D-6EDA-47CF-C8D312DD61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106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2CA77-4CDD-78D2-307D-1934F563403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속성과 메서드</a:t>
            </a:r>
            <a:endParaRPr lang="en-US" altLang="ko-KR" dirty="0"/>
          </a:p>
          <a:p>
            <a:pPr lvl="2"/>
            <a:r>
              <a:rPr lang="ko-KR" altLang="en-US" dirty="0"/>
              <a:t>원래 자바스크립트에는 클래스라는 기능이 없었음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클래스 문법이 추가됨</a:t>
            </a:r>
            <a:endParaRPr lang="en-US" altLang="ko-KR" dirty="0"/>
          </a:p>
          <a:p>
            <a:pPr lvl="2"/>
            <a:r>
              <a:rPr lang="ko-KR" altLang="en-US" dirty="0"/>
              <a:t>비교적 최근에 추가된 문법으로 </a:t>
            </a:r>
            <a:r>
              <a:rPr lang="en-US" altLang="ko-KR" dirty="0"/>
              <a:t>static </a:t>
            </a:r>
            <a:r>
              <a:rPr lang="ko-KR" altLang="en-US" dirty="0"/>
              <a:t>속성과 </a:t>
            </a:r>
            <a:r>
              <a:rPr lang="en-US" altLang="ko-KR" dirty="0"/>
              <a:t>static </a:t>
            </a:r>
            <a:r>
              <a:rPr lang="ko-KR" altLang="en-US" dirty="0"/>
              <a:t>메서드가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static</a:t>
            </a:r>
            <a:r>
              <a:rPr lang="ko-KR" altLang="en-US" dirty="0"/>
              <a:t> 속성과 </a:t>
            </a:r>
            <a:r>
              <a:rPr lang="en-US" altLang="ko-KR" dirty="0"/>
              <a:t>static</a:t>
            </a:r>
            <a:r>
              <a:rPr lang="ko-KR" altLang="en-US" dirty="0"/>
              <a:t> 메서드는 인스턴스를 만들지 않고 사용할 수 있음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505027-534C-857E-DD75-588168A2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09-2 </a:t>
            </a:r>
            <a:r>
              <a:rPr lang="ko-KR" altLang="en-US" dirty="0"/>
              <a:t>클래스의 고급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6611B1-8238-C3D2-F70F-2A5B5D3451B5}"/>
              </a:ext>
            </a:extLst>
          </p:cNvPr>
          <p:cNvSpPr/>
          <p:nvPr/>
        </p:nvSpPr>
        <p:spPr>
          <a:xfrm>
            <a:off x="4320877" y="1616435"/>
            <a:ext cx="3168352" cy="1627087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클래스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속성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ko-KR" alt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값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메서드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997F4B-EB4F-6F64-B958-FAD5106AC5F1}"/>
              </a:ext>
            </a:extLst>
          </p:cNvPr>
          <p:cNvSpPr/>
          <p:nvPr/>
        </p:nvSpPr>
        <p:spPr>
          <a:xfrm>
            <a:off x="4320877" y="3744144"/>
            <a:ext cx="3168352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클래스</a:t>
            </a:r>
            <a:r>
              <a:rPr lang="en-US" altLang="ko-KR" sz="16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sz="16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sz="1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ko-KR" altLang="en-US" sz="16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클래스</a:t>
            </a:r>
            <a:r>
              <a:rPr lang="en-US" altLang="ko-KR" sz="16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sz="16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sz="1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ko-KR" altLang="en-US" sz="16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속성</a:t>
            </a:r>
            <a:endParaRPr lang="ko-KR" altLang="en-US" sz="16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클래스</a:t>
            </a:r>
            <a:r>
              <a:rPr lang="en-US" altLang="ko-KR" sz="16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sz="16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sz="1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ko-KR" altLang="en-US" sz="16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메서드</a:t>
            </a:r>
            <a:r>
              <a:rPr lang="en-US" altLang="ko-KR" sz="1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ko-KR" altLang="en-US" sz="16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18430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4337A-520E-E8A4-BA35-B545C6AE0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07885F-668C-FDD4-6241-7E169D0CD1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107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F0C1F6-7E98-4504-2676-33B0EB2B64C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속성과 메서드</a:t>
            </a:r>
            <a:r>
              <a:rPr lang="en-US" altLang="ko-KR" dirty="0"/>
              <a:t> /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r>
              <a:rPr lang="en-US" altLang="ko-KR" dirty="0"/>
              <a:t>, static</a:t>
            </a:r>
            <a:r>
              <a:rPr lang="ko-KR" altLang="en-US" dirty="0"/>
              <a:t> 키워드 </a:t>
            </a:r>
            <a:r>
              <a:rPr lang="en-US" altLang="ko-KR" dirty="0"/>
              <a:t>(9-2-11.html)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A43091-FB64-33E2-AACA-535F008B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09-2 </a:t>
            </a:r>
            <a:r>
              <a:rPr lang="ko-KR" altLang="en-US" dirty="0"/>
              <a:t>클래스의 고급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995198-F366-1575-60DE-BBD07E5D7637}"/>
              </a:ext>
            </a:extLst>
          </p:cNvPr>
          <p:cNvSpPr/>
          <p:nvPr/>
        </p:nvSpPr>
        <p:spPr>
          <a:xfrm>
            <a:off x="648469" y="935831"/>
            <a:ext cx="6624736" cy="518457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#counter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#counter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perimeterOf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areaOf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#counter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길이는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보다 </a:t>
            </a:r>
            <a:r>
              <a:rPr lang="ko-KR" alt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커야합니다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 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0B7BBA-3D7B-C512-4A58-A5F57C336451}"/>
              </a:ext>
            </a:extLst>
          </p:cNvPr>
          <p:cNvSpPr/>
          <p:nvPr/>
        </p:nvSpPr>
        <p:spPr>
          <a:xfrm>
            <a:off x="1152525" y="1505589"/>
            <a:ext cx="5544616" cy="936000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DFAAE0-986A-68A9-722B-FCFF648210F3}"/>
              </a:ext>
            </a:extLst>
          </p:cNvPr>
          <p:cNvSpPr/>
          <p:nvPr/>
        </p:nvSpPr>
        <p:spPr>
          <a:xfrm>
            <a:off x="1584573" y="2938970"/>
            <a:ext cx="5112568" cy="216000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85259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4891F-6C16-CCFB-4B59-6C3151435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8AA159-9B96-49CC-E8D1-F882AE442A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108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097D80-1A0B-D11F-CF3A-56008BC28D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속성과 메서드</a:t>
            </a:r>
            <a:r>
              <a:rPr lang="en-US" altLang="ko-KR" dirty="0"/>
              <a:t> /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r>
              <a:rPr lang="en-US" altLang="ko-KR" dirty="0"/>
              <a:t>, static</a:t>
            </a:r>
            <a:r>
              <a:rPr lang="ko-KR" altLang="en-US" dirty="0"/>
              <a:t> 키워드 </a:t>
            </a:r>
            <a:r>
              <a:rPr lang="en-US" altLang="ko-KR" dirty="0"/>
              <a:t>(9-2-11.html)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6179C2-0CB2-D637-67B2-71F0CB026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09-2 </a:t>
            </a:r>
            <a:r>
              <a:rPr lang="ko-KR" altLang="en-US" dirty="0"/>
              <a:t>클래스의 고급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99BD96-B378-9DB0-5FC2-3C981BA0B90B}"/>
              </a:ext>
            </a:extLst>
          </p:cNvPr>
          <p:cNvSpPr/>
          <p:nvPr/>
        </p:nvSpPr>
        <p:spPr>
          <a:xfrm>
            <a:off x="648469" y="935831"/>
            <a:ext cx="6624736" cy="518457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#counter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#counter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perimeterOf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areaOf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#counter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길이는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보다 </a:t>
            </a:r>
            <a:r>
              <a:rPr lang="ko-KR" alt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커야합니다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 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EABEBE-266C-4560-5738-39F3A709F5A0}"/>
              </a:ext>
            </a:extLst>
          </p:cNvPr>
          <p:cNvSpPr/>
          <p:nvPr/>
        </p:nvSpPr>
        <p:spPr>
          <a:xfrm>
            <a:off x="1158951" y="1482822"/>
            <a:ext cx="5112568" cy="216000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51F4CE53-B34A-4444-435C-6F20CFF16C08}"/>
              </a:ext>
            </a:extLst>
          </p:cNvPr>
          <p:cNvCxnSpPr>
            <a:stCxn id="6" idx="3"/>
          </p:cNvCxnSpPr>
          <p:nvPr/>
        </p:nvCxnSpPr>
        <p:spPr>
          <a:xfrm flipV="1">
            <a:off x="6271519" y="1295871"/>
            <a:ext cx="1289718" cy="294951"/>
          </a:xfrm>
          <a:prstGeom prst="curvedConnector3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E6EAC1-C716-FC04-5AB4-E8E80FD9A6C9}"/>
              </a:ext>
            </a:extLst>
          </p:cNvPr>
          <p:cNvSpPr txBox="1"/>
          <p:nvPr/>
        </p:nvSpPr>
        <p:spPr>
          <a:xfrm>
            <a:off x="7582241" y="1034261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Private </a:t>
            </a:r>
            <a:r>
              <a:rPr lang="ko-KR" altLang="en-US" sz="1400" b="1" dirty="0"/>
              <a:t>특성과 </a:t>
            </a:r>
            <a:r>
              <a:rPr lang="en-US" altLang="ko-KR" sz="1400" b="1" dirty="0"/>
              <a:t>static </a:t>
            </a:r>
            <a:r>
              <a:rPr lang="ko-KR" altLang="en-US" sz="1400" b="1" dirty="0"/>
              <a:t>특성을</a:t>
            </a:r>
            <a:endParaRPr lang="en-US" altLang="ko-KR" sz="1400" b="1" dirty="0"/>
          </a:p>
          <a:p>
            <a:r>
              <a:rPr lang="ko-KR" altLang="en-US" sz="1400" b="1" dirty="0"/>
              <a:t>동시에 적용할 수 있음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214999-BA07-D80B-797A-CC9958714DB6}"/>
              </a:ext>
            </a:extLst>
          </p:cNvPr>
          <p:cNvSpPr/>
          <p:nvPr/>
        </p:nvSpPr>
        <p:spPr>
          <a:xfrm>
            <a:off x="1219005" y="2946301"/>
            <a:ext cx="5112568" cy="216000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10018E27-100B-80A1-B01C-844AF5C13B98}"/>
              </a:ext>
            </a:extLst>
          </p:cNvPr>
          <p:cNvCxnSpPr>
            <a:stCxn id="11" idx="3"/>
          </p:cNvCxnSpPr>
          <p:nvPr/>
        </p:nvCxnSpPr>
        <p:spPr>
          <a:xfrm flipV="1">
            <a:off x="6331573" y="2759350"/>
            <a:ext cx="1289718" cy="294951"/>
          </a:xfrm>
          <a:prstGeom prst="curvedConnector3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631694-60D6-91BB-F6EC-578128EDCE2F}"/>
              </a:ext>
            </a:extLst>
          </p:cNvPr>
          <p:cNvSpPr txBox="1"/>
          <p:nvPr/>
        </p:nvSpPr>
        <p:spPr>
          <a:xfrm>
            <a:off x="7621291" y="2497740"/>
            <a:ext cx="3672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생성자가 실행될 때 마다 </a:t>
            </a:r>
            <a:endParaRPr lang="en-US" altLang="ko-KR" sz="1400" b="1" dirty="0"/>
          </a:p>
          <a:p>
            <a:r>
              <a:rPr lang="en-US" altLang="ko-KR" sz="1400" b="1" dirty="0"/>
              <a:t>static </a:t>
            </a:r>
            <a:r>
              <a:rPr lang="ko-KR" altLang="en-US" sz="1400" b="1" dirty="0"/>
              <a:t>변수 </a:t>
            </a:r>
            <a:r>
              <a:rPr lang="en-US" altLang="ko-KR" sz="1400" b="1" dirty="0"/>
              <a:t>counter</a:t>
            </a:r>
            <a:r>
              <a:rPr lang="ko-KR" altLang="en-US" sz="1400" b="1" dirty="0"/>
              <a:t>의 값을 하나씩 증가시킴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3599C9-152B-D65D-AB31-69BD58C6FE46}"/>
              </a:ext>
            </a:extLst>
          </p:cNvPr>
          <p:cNvSpPr/>
          <p:nvPr/>
        </p:nvSpPr>
        <p:spPr>
          <a:xfrm>
            <a:off x="1080517" y="1223863"/>
            <a:ext cx="5328592" cy="504056"/>
          </a:xfrm>
          <a:prstGeom prst="rect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4D68CC-35CD-7BF8-EBB3-B69AF651CB1A}"/>
              </a:ext>
            </a:extLst>
          </p:cNvPr>
          <p:cNvSpPr txBox="1"/>
          <p:nvPr/>
        </p:nvSpPr>
        <p:spPr>
          <a:xfrm>
            <a:off x="7582241" y="1617690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private </a:t>
            </a:r>
            <a:r>
              <a:rPr lang="ko-KR" altLang="en-US" sz="1400" b="1" dirty="0"/>
              <a:t>특성</a:t>
            </a: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262C7579-EBF7-A3AA-B57D-2D78FADBFF4D}"/>
              </a:ext>
            </a:extLst>
          </p:cNvPr>
          <p:cNvCxnSpPr>
            <a:endCxn id="15" idx="1"/>
          </p:cNvCxnSpPr>
          <p:nvPr/>
        </p:nvCxnSpPr>
        <p:spPr>
          <a:xfrm>
            <a:off x="6409109" y="1475891"/>
            <a:ext cx="1173132" cy="295688"/>
          </a:xfrm>
          <a:prstGeom prst="curvedConnector3">
            <a:avLst/>
          </a:prstGeom>
          <a:ln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04497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1D2EE-E643-C93B-B1A8-1C60AD7E3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221C8-EEB6-2AA7-C348-4D42ADE689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109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0ED81-D9C4-5AC4-7AC3-7DE6D651EF2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속성과 메서드</a:t>
            </a:r>
            <a:r>
              <a:rPr lang="en-US" altLang="ko-KR" dirty="0"/>
              <a:t> /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r>
              <a:rPr lang="en-US" altLang="ko-KR" dirty="0"/>
              <a:t>, static</a:t>
            </a:r>
            <a:r>
              <a:rPr lang="ko-KR" altLang="en-US" dirty="0"/>
              <a:t> 키워드 </a:t>
            </a:r>
            <a:r>
              <a:rPr lang="en-US" altLang="ko-KR" dirty="0"/>
              <a:t>(9-2-11.html)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16068C-C81D-6B31-CC97-30040D05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09-2 </a:t>
            </a:r>
            <a:r>
              <a:rPr lang="ko-KR" altLang="en-US" dirty="0"/>
              <a:t>클래스의 고급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B8CEE-69A4-9410-E5B9-4DBD053515F8}"/>
              </a:ext>
            </a:extLst>
          </p:cNvPr>
          <p:cNvSpPr/>
          <p:nvPr/>
        </p:nvSpPr>
        <p:spPr>
          <a:xfrm>
            <a:off x="648469" y="935831"/>
            <a:ext cx="6624736" cy="518457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#counter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#counter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perimeterOf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areaOf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#counter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길이는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보다 </a:t>
            </a:r>
            <a:r>
              <a:rPr lang="ko-KR" alt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커야합니다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 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7CB00F-A694-E223-D37B-5D39170C659F}"/>
              </a:ext>
            </a:extLst>
          </p:cNvPr>
          <p:cNvSpPr/>
          <p:nvPr/>
        </p:nvSpPr>
        <p:spPr>
          <a:xfrm>
            <a:off x="1164773" y="1963675"/>
            <a:ext cx="5532368" cy="466304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42C0A0CF-608D-AEF2-FD3B-877BA0804D0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697141" y="1776724"/>
            <a:ext cx="869919" cy="420103"/>
          </a:xfrm>
          <a:prstGeom prst="curvedConnector3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E3157D-A6A2-7729-02A0-E06A4C3E4E7E}"/>
              </a:ext>
            </a:extLst>
          </p:cNvPr>
          <p:cNvSpPr txBox="1"/>
          <p:nvPr/>
        </p:nvSpPr>
        <p:spPr>
          <a:xfrm>
            <a:off x="7567060" y="1633143"/>
            <a:ext cx="2565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length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#length</a:t>
            </a:r>
            <a:r>
              <a:rPr lang="ko-KR" altLang="en-US" sz="1400" b="1" dirty="0"/>
              <a:t>는 다른 변수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B3E946-5EC7-F4FC-8604-B2F0F3D64738}"/>
              </a:ext>
            </a:extLst>
          </p:cNvPr>
          <p:cNvSpPr/>
          <p:nvPr/>
        </p:nvSpPr>
        <p:spPr>
          <a:xfrm>
            <a:off x="1219005" y="2946301"/>
            <a:ext cx="5112568" cy="216000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88B20A1C-6905-7D6C-97F4-A7EAF3E3CD19}"/>
              </a:ext>
            </a:extLst>
          </p:cNvPr>
          <p:cNvCxnSpPr>
            <a:stCxn id="11" idx="3"/>
          </p:cNvCxnSpPr>
          <p:nvPr/>
        </p:nvCxnSpPr>
        <p:spPr>
          <a:xfrm flipV="1">
            <a:off x="6331573" y="2759350"/>
            <a:ext cx="1289718" cy="294951"/>
          </a:xfrm>
          <a:prstGeom prst="curvedConnector3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D28961-E99C-30CD-FD50-E2A67E625FAB}"/>
              </a:ext>
            </a:extLst>
          </p:cNvPr>
          <p:cNvSpPr txBox="1"/>
          <p:nvPr/>
        </p:nvSpPr>
        <p:spPr>
          <a:xfrm>
            <a:off x="7621291" y="2497740"/>
            <a:ext cx="3672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생성자가 실행될 때 마다 </a:t>
            </a:r>
            <a:endParaRPr lang="en-US" altLang="ko-KR" sz="1400" b="1" dirty="0"/>
          </a:p>
          <a:p>
            <a:r>
              <a:rPr lang="en-US" altLang="ko-KR" sz="1400" b="1" dirty="0"/>
              <a:t>static </a:t>
            </a:r>
            <a:r>
              <a:rPr lang="ko-KR" altLang="en-US" sz="1400" b="1" dirty="0"/>
              <a:t>변수 </a:t>
            </a:r>
            <a:r>
              <a:rPr lang="en-US" altLang="ko-KR" sz="1400" b="1" dirty="0"/>
              <a:t>counter</a:t>
            </a:r>
            <a:r>
              <a:rPr lang="ko-KR" altLang="en-US" sz="1400" b="1" dirty="0"/>
              <a:t>의 값을 하나씩 증가시킴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8D4589-6685-54E5-DA4A-01E50BB0A8B4}"/>
              </a:ext>
            </a:extLst>
          </p:cNvPr>
          <p:cNvSpPr/>
          <p:nvPr/>
        </p:nvSpPr>
        <p:spPr>
          <a:xfrm>
            <a:off x="1080517" y="1223863"/>
            <a:ext cx="5328592" cy="504056"/>
          </a:xfrm>
          <a:prstGeom prst="rect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763E34-3A32-BA28-04B5-D35AC8382E6C}"/>
              </a:ext>
            </a:extLst>
          </p:cNvPr>
          <p:cNvSpPr txBox="1"/>
          <p:nvPr/>
        </p:nvSpPr>
        <p:spPr>
          <a:xfrm>
            <a:off x="7621291" y="1000413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private </a:t>
            </a:r>
            <a:r>
              <a:rPr lang="ko-KR" altLang="en-US" sz="1400" b="1" dirty="0"/>
              <a:t>특성</a:t>
            </a: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16E19318-9B6C-6F9E-8159-A53FFF9CE22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409109" y="1154302"/>
            <a:ext cx="1212182" cy="321589"/>
          </a:xfrm>
          <a:prstGeom prst="curvedConnector3">
            <a:avLst/>
          </a:prstGeom>
          <a:ln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34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AFC3B-CC10-C5CF-EDDA-436813DE1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9FDB6E-1F55-A8BF-F4DB-A96B3A588C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62D5E4-C3A2-043A-78F5-F8A3DDEE403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문서 객체 가져오기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코드 실행 </a:t>
            </a:r>
            <a:r>
              <a:rPr lang="en-US" altLang="ko-KR" dirty="0">
                <a:sym typeface="Wingdings" panose="05000000000000000000" pitchFamily="2" charset="2"/>
              </a:rPr>
              <a:t>(7-1-3.html)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&lt;body&gt;</a:t>
            </a:r>
            <a:r>
              <a:rPr lang="ko-KR" altLang="en-US" dirty="0">
                <a:sym typeface="Wingdings" panose="05000000000000000000" pitchFamily="2" charset="2"/>
              </a:rPr>
              <a:t> 태그 내에 있는 </a:t>
            </a:r>
            <a:r>
              <a:rPr lang="en-US" altLang="ko-KR" dirty="0">
                <a:sym typeface="Wingdings" panose="05000000000000000000" pitchFamily="2" charset="2"/>
              </a:rPr>
              <a:t>&lt;h1&gt; </a:t>
            </a:r>
            <a:r>
              <a:rPr lang="ko-KR" altLang="en-US" dirty="0">
                <a:sym typeface="Wingdings" panose="05000000000000000000" pitchFamily="2" charset="2"/>
              </a:rPr>
              <a:t>태그에 </a:t>
            </a:r>
            <a:r>
              <a:rPr lang="en-US" altLang="ko-KR" dirty="0">
                <a:sym typeface="Wingdings" panose="05000000000000000000" pitchFamily="2" charset="2"/>
              </a:rPr>
              <a:t>text</a:t>
            </a:r>
            <a:r>
              <a:rPr lang="ko-KR" altLang="en-US" dirty="0">
                <a:sym typeface="Wingdings" panose="05000000000000000000" pitchFamily="2" charset="2"/>
              </a:rPr>
              <a:t> 등 속성을 태그로 지정하지 않았지만 </a:t>
            </a:r>
            <a:r>
              <a:rPr lang="en-US" altLang="ko-KR" dirty="0" err="1">
                <a:sym typeface="Wingdings" panose="05000000000000000000" pitchFamily="2" charset="2"/>
              </a:rPr>
              <a:t>javascript</a:t>
            </a:r>
            <a:r>
              <a:rPr lang="ko-KR" altLang="en-US" dirty="0">
                <a:sym typeface="Wingdings" panose="05000000000000000000" pitchFamily="2" charset="2"/>
              </a:rPr>
              <a:t>로 문서 객체</a:t>
            </a:r>
            <a:r>
              <a:rPr lang="en-US" altLang="ko-KR" dirty="0">
                <a:sym typeface="Wingdings" panose="05000000000000000000" pitchFamily="2" charset="2"/>
              </a:rPr>
              <a:t>(&lt;h1&gt;</a:t>
            </a:r>
            <a:r>
              <a:rPr lang="ko-KR" altLang="en-US" dirty="0">
                <a:sym typeface="Wingdings" panose="05000000000000000000" pitchFamily="2" charset="2"/>
              </a:rPr>
              <a:t>태그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를 조작했음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F1998E-9899-8EC2-CD62-ABC69C3C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147734-4027-DA61-3BFC-C7093FB5F012}"/>
              </a:ext>
            </a:extLst>
          </p:cNvPr>
          <p:cNvSpPr/>
          <p:nvPr/>
        </p:nvSpPr>
        <p:spPr>
          <a:xfrm>
            <a:off x="720477" y="1282815"/>
            <a:ext cx="7344816" cy="3024335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요소를 </a:t>
            </a:r>
            <a:r>
              <a:rPr lang="ko-KR" altLang="en-US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읽어들임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a_h_tag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text</a:t>
            </a:r>
            <a:r>
              <a:rPr lang="ko-KR" alt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와 스타일 속성 설정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a_h_tag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'HEADERS'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a_h_tag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'white'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a_h_tag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'black'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a_h_tag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'10px'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47F67D-0F6D-1D13-E249-CF8179948973}"/>
              </a:ext>
            </a:extLst>
          </p:cNvPr>
          <p:cNvSpPr/>
          <p:nvPr/>
        </p:nvSpPr>
        <p:spPr>
          <a:xfrm>
            <a:off x="720477" y="4379158"/>
            <a:ext cx="7344816" cy="90803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BB7806-A1DA-D5F7-B2A8-2DEB5FF13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836" y="3456111"/>
            <a:ext cx="3825240" cy="18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5361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ECC6C-99F1-B59B-DF23-4504DAD31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13A6C1-7BDD-6CDA-FA8F-F17EE057E4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110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22CBA-2FC5-8F99-4F0E-C5266213550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속성과 메서드</a:t>
            </a:r>
            <a:r>
              <a:rPr lang="en-US" altLang="ko-KR" dirty="0"/>
              <a:t> /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r>
              <a:rPr lang="en-US" altLang="ko-KR" dirty="0"/>
              <a:t>, static</a:t>
            </a:r>
            <a:r>
              <a:rPr lang="ko-KR" altLang="en-US" dirty="0"/>
              <a:t> 키워드 </a:t>
            </a:r>
            <a:r>
              <a:rPr lang="en-US" altLang="ko-KR" dirty="0"/>
              <a:t>(9-2-11.html)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46E6A4-23D9-002C-DAA4-EF0406D4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09-2 </a:t>
            </a:r>
            <a:r>
              <a:rPr lang="ko-KR" altLang="en-US" dirty="0"/>
              <a:t>클래스의 고급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9C6F95-C775-96DA-4662-A7E503F88EE1}"/>
              </a:ext>
            </a:extLst>
          </p:cNvPr>
          <p:cNvSpPr/>
          <p:nvPr/>
        </p:nvSpPr>
        <p:spPr>
          <a:xfrm>
            <a:off x="608329" y="936801"/>
            <a:ext cx="5472608" cy="358681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#counter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#counter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perimeterOf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areaOf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#counter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길이는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보다 </a:t>
            </a:r>
            <a:r>
              <a:rPr lang="ko-KR" alt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커야합니다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 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99FD58-B801-8FFE-7007-2F6AD1263ACB}"/>
              </a:ext>
            </a:extLst>
          </p:cNvPr>
          <p:cNvSpPr/>
          <p:nvPr/>
        </p:nvSpPr>
        <p:spPr>
          <a:xfrm>
            <a:off x="612567" y="4548859"/>
            <a:ext cx="10117021" cy="1353167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squareA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squareB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squareC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지금까지 생성된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Square 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인스턴스는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개입니다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 변의 길이가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인 정사각형의 둘레는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perimeterOf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 변의 길이가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인 정사각형의 넓이는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areaOf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D466E4F-D38B-E593-1608-0659EBFCA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905" y="3523011"/>
            <a:ext cx="4494683" cy="914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851124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18C66-42D9-4B14-7546-6BEB245F7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155168-E3A8-AF0A-E86D-EE692298C6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111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311BF-DC15-EFBF-4DDF-5F5050AFF9D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속성과 메서드</a:t>
            </a:r>
            <a:r>
              <a:rPr lang="en-US" altLang="ko-KR" dirty="0"/>
              <a:t> /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r>
              <a:rPr lang="en-US" altLang="ko-KR" dirty="0"/>
              <a:t>, static</a:t>
            </a:r>
            <a:r>
              <a:rPr lang="ko-KR" altLang="en-US" dirty="0"/>
              <a:t> 키워드 </a:t>
            </a:r>
            <a:r>
              <a:rPr lang="en-US" altLang="ko-KR" dirty="0"/>
              <a:t>(9-2-11.html)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9294A3-36F5-1C50-9DCE-3AB430DB3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09-2 </a:t>
            </a:r>
            <a:r>
              <a:rPr lang="ko-KR" altLang="en-US" dirty="0"/>
              <a:t>클래스의 고급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FA80C7-F92E-508B-2937-47FD5F3F881D}"/>
              </a:ext>
            </a:extLst>
          </p:cNvPr>
          <p:cNvSpPr/>
          <p:nvPr/>
        </p:nvSpPr>
        <p:spPr>
          <a:xfrm>
            <a:off x="608329" y="936801"/>
            <a:ext cx="5472608" cy="358681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#counter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#counter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perimeterOf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areaOf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#counter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길이는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보다 </a:t>
            </a:r>
            <a:r>
              <a:rPr lang="ko-KR" alt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커야합니다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 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A81698-E693-03AB-750B-457D138A487B}"/>
              </a:ext>
            </a:extLst>
          </p:cNvPr>
          <p:cNvSpPr/>
          <p:nvPr/>
        </p:nvSpPr>
        <p:spPr>
          <a:xfrm>
            <a:off x="612567" y="4548859"/>
            <a:ext cx="10117021" cy="1353167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squareA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squareB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squareC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지금까지 생성된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Square 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인스턴스는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개입니다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 변의 길이가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인 정사각형의 둘레는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perimeterOf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 변의 길이가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인 정사각형의 넓이는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areaOf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40EB85-5113-BA6D-4C90-769820D50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905" y="3523011"/>
            <a:ext cx="4494683" cy="914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23490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E7006-2B50-F7F3-8AB9-B510E1BBF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9D38EA-3830-C357-9A4F-1998D422336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112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3DCFA-5BE1-BD55-5DF7-2F3C4F37FCB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 err="1"/>
              <a:t>오버라이드</a:t>
            </a:r>
            <a:r>
              <a:rPr lang="en-US" altLang="ko-KR" dirty="0"/>
              <a:t>(override)</a:t>
            </a:r>
          </a:p>
          <a:p>
            <a:pPr lvl="1"/>
            <a:r>
              <a:rPr lang="ko-KR" altLang="en-US" dirty="0"/>
              <a:t>부모 클래스가 갖고 있는 함수를 자식 클래스에서 재정의</a:t>
            </a:r>
            <a:endParaRPr lang="en-US" altLang="ko-KR" dirty="0"/>
          </a:p>
          <a:p>
            <a:pPr lvl="1"/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순서대로 메서드 호출</a:t>
            </a:r>
            <a:r>
              <a:rPr lang="en-US" altLang="ko-KR" dirty="0"/>
              <a:t>(9-2-12.html)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105443-3BB8-B0E0-1A1D-20332058A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09-2 </a:t>
            </a:r>
            <a:r>
              <a:rPr lang="ko-KR" altLang="en-US" dirty="0"/>
              <a:t>클래스의 고급 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0AFCB5-BC6F-0C28-7FBE-29CC970683AE}"/>
              </a:ext>
            </a:extLst>
          </p:cNvPr>
          <p:cNvSpPr/>
          <p:nvPr/>
        </p:nvSpPr>
        <p:spPr>
          <a:xfrm>
            <a:off x="1440557" y="1655912"/>
            <a:ext cx="5976664" cy="367240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LifeCycle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'a() 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메서드 호출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}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'b() 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메서드 호출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}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'c() 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메서드 호출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}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liftcycle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LifeCycle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liftcycle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184214-1795-63E5-1860-3B3577C0C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666" y="2963404"/>
            <a:ext cx="1876687" cy="10574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396305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D9474-F8CA-E6CB-EB12-C6244FB3C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5E1671-8CFE-420D-1221-AADEB22D0D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113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E872ED-5BBD-3AA3-3F05-26F5D02FB7E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 err="1"/>
              <a:t>오버라이드</a:t>
            </a:r>
            <a:r>
              <a:rPr lang="en-US" altLang="ko-KR" dirty="0"/>
              <a:t>(override)</a:t>
            </a:r>
          </a:p>
          <a:p>
            <a:pPr lvl="1"/>
            <a:r>
              <a:rPr lang="ko-KR" altLang="en-US" dirty="0"/>
              <a:t>부모 클래스가 갖고 있는 함수를 자식 클래스에서 재정의</a:t>
            </a:r>
            <a:endParaRPr lang="en-US" altLang="ko-KR" dirty="0"/>
          </a:p>
          <a:p>
            <a:pPr lvl="1"/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순서대로 메서드 호출</a:t>
            </a:r>
            <a:r>
              <a:rPr lang="en-US" altLang="ko-KR" dirty="0"/>
              <a:t>(9-2-13.html)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B786C9-D996-8A72-12A0-C974BD9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09-2 </a:t>
            </a:r>
            <a:r>
              <a:rPr lang="ko-KR" altLang="en-US" dirty="0"/>
              <a:t>클래스의 고급 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E9BB38-6EA9-58E4-7408-2D05D1B61017}"/>
              </a:ext>
            </a:extLst>
          </p:cNvPr>
          <p:cNvSpPr/>
          <p:nvPr/>
        </p:nvSpPr>
        <p:spPr>
          <a:xfrm>
            <a:off x="1440557" y="1655911"/>
            <a:ext cx="6264696" cy="4176089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LifeCycle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'a() 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메서드 호출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}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'b() 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메서드 호출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}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'c() 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메서드 호출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}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LifeCycle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자식의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a() 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메서드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05CCEC-E3A2-0A53-99C8-07232C592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317" y="3342495"/>
            <a:ext cx="1876687" cy="10193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751793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C44E3-98DA-427B-E6B4-D1E995A3A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D7D754-ABB8-4EC5-0FDB-AAEB0FD84D6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114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E50705-1994-93AF-A783-123587560D3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 err="1"/>
              <a:t>오버라이드</a:t>
            </a:r>
            <a:r>
              <a:rPr lang="en-US" altLang="ko-KR" dirty="0"/>
              <a:t>(override)</a:t>
            </a:r>
          </a:p>
          <a:p>
            <a:pPr lvl="1"/>
            <a:r>
              <a:rPr lang="ko-KR" altLang="en-US" dirty="0"/>
              <a:t>부모 클래스가 갖고 있는 함수를 자식 클래스에서 재정의</a:t>
            </a:r>
            <a:endParaRPr lang="en-US" altLang="ko-KR" dirty="0"/>
          </a:p>
          <a:p>
            <a:pPr lvl="1"/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부모가 가지고 있는 메서드 활용</a:t>
            </a:r>
            <a:r>
              <a:rPr lang="en-US" altLang="ko-KR" dirty="0"/>
              <a:t>(9-2-14.html)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05B261-CAD7-6EFA-999B-A7302A14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09-2 </a:t>
            </a:r>
            <a:r>
              <a:rPr lang="ko-KR" altLang="en-US" dirty="0"/>
              <a:t>클래스의 고급 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722B2E-32B0-7D51-044D-5C32548562F5}"/>
              </a:ext>
            </a:extLst>
          </p:cNvPr>
          <p:cNvSpPr/>
          <p:nvPr/>
        </p:nvSpPr>
        <p:spPr>
          <a:xfrm>
            <a:off x="1440557" y="1655911"/>
            <a:ext cx="6264696" cy="4176089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LifeCycle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'a() 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메서드 호출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}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'b() 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메서드 호출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}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'c() 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메서드 호출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}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LifeCycle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자식의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a() 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메서드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}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439F4E-9BD3-9B4E-FDF8-B98F55F73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954" y="3019954"/>
            <a:ext cx="1981477" cy="14480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E58B62F-B8DD-A8C1-533B-9A3F3B58E816}"/>
              </a:ext>
            </a:extLst>
          </p:cNvPr>
          <p:cNvSpPr/>
          <p:nvPr/>
        </p:nvSpPr>
        <p:spPr>
          <a:xfrm>
            <a:off x="2633163" y="4745949"/>
            <a:ext cx="1008112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3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7CE50-F411-A9B9-B5B2-16E5C7FE2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03E470-EB92-FDFE-C100-AD652EA335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EB4F34-7B3D-E2A9-3F0A-EBC9D1549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문서 객체 가져오기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코드 실행 </a:t>
            </a:r>
            <a:r>
              <a:rPr lang="en-US" altLang="ko-KR" dirty="0">
                <a:sym typeface="Wingdings" panose="05000000000000000000" pitchFamily="2" charset="2"/>
              </a:rPr>
              <a:t>(7-1-4.html)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E384BD-131F-457D-894A-5CE8BA38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4AF295-B68C-D46F-315F-C1A7BFDFBAAA}"/>
              </a:ext>
            </a:extLst>
          </p:cNvPr>
          <p:cNvSpPr/>
          <p:nvPr/>
        </p:nvSpPr>
        <p:spPr>
          <a:xfrm>
            <a:off x="720477" y="1282815"/>
            <a:ext cx="8640960" cy="318140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h_tags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h_tags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h_tag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h_tag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'HEADERS'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h_tag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'white'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h_tag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'black'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h_tag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'10px'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87A79A-3B0E-EFF3-C365-2CC7FF9A7723}"/>
              </a:ext>
            </a:extLst>
          </p:cNvPr>
          <p:cNvSpPr/>
          <p:nvPr/>
        </p:nvSpPr>
        <p:spPr>
          <a:xfrm>
            <a:off x="720477" y="4584253"/>
            <a:ext cx="8653705" cy="131777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F3A25C-04CC-B0F4-33C0-01CDDDC33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092" y="2323879"/>
            <a:ext cx="3825240" cy="343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83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1817B-FAEC-C81B-F79F-0080F88E9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C79AE2-7F43-7E78-51D5-BF0A97D327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E38C71-ABFF-6AC7-CDD8-275BE175FDA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문서 객체 가져오기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코드 분석</a:t>
            </a:r>
            <a:r>
              <a:rPr lang="en-US" altLang="ko-KR" dirty="0">
                <a:sym typeface="Wingdings" panose="05000000000000000000" pitchFamily="2" charset="2"/>
              </a:rPr>
              <a:t> (7-1-4.html) 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파일</a:t>
            </a:r>
            <a:r>
              <a:rPr lang="en-US" altLang="ko-KR" dirty="0">
                <a:sym typeface="Wingdings" panose="05000000000000000000" pitchFamily="2" charset="2"/>
              </a:rPr>
              <a:t>, 7-1-4(</a:t>
            </a:r>
            <a:r>
              <a:rPr lang="ko-KR" altLang="en-US" dirty="0">
                <a:sym typeface="Wingdings" panose="05000000000000000000" pitchFamily="2" charset="2"/>
              </a:rPr>
              <a:t>분석</a:t>
            </a:r>
            <a:r>
              <a:rPr lang="en-US" altLang="ko-KR" dirty="0">
                <a:sym typeface="Wingdings" panose="05000000000000000000" pitchFamily="2" charset="2"/>
              </a:rPr>
              <a:t>1).html </a:t>
            </a:r>
            <a:r>
              <a:rPr lang="ko-KR" altLang="en-US" dirty="0">
                <a:sym typeface="Wingdings" panose="05000000000000000000" pitchFamily="2" charset="2"/>
              </a:rPr>
              <a:t>파일을 분석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파일</a:t>
            </a:r>
            <a:r>
              <a:rPr lang="en-US" altLang="ko-KR" dirty="0">
                <a:sym typeface="Wingdings" panose="05000000000000000000" pitchFamily="2" charset="2"/>
              </a:rPr>
              <a:t>, 7-1-4(</a:t>
            </a:r>
            <a:r>
              <a:rPr lang="ko-KR" altLang="en-US" dirty="0">
                <a:sym typeface="Wingdings" panose="05000000000000000000" pitchFamily="2" charset="2"/>
              </a:rPr>
              <a:t>분석</a:t>
            </a:r>
            <a:r>
              <a:rPr lang="en-US" altLang="ko-KR" dirty="0">
                <a:sym typeface="Wingdings" panose="05000000000000000000" pitchFamily="2" charset="2"/>
              </a:rPr>
              <a:t>2).html </a:t>
            </a:r>
            <a:r>
              <a:rPr lang="ko-KR" altLang="en-US" dirty="0">
                <a:sym typeface="Wingdings" panose="05000000000000000000" pitchFamily="2" charset="2"/>
              </a:rPr>
              <a:t>파일을 분석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더 심도 있는 분석은 </a:t>
            </a: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패스</a:t>
            </a:r>
            <a:r>
              <a:rPr lang="en-US" altLang="ko-KR" dirty="0">
                <a:sym typeface="Wingdings" panose="05000000000000000000" pitchFamily="2" charset="2"/>
              </a:rPr>
              <a:t>~’ ^^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3A07D9-62B0-F22C-0EB1-47E3E861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</p:spTree>
    <p:extLst>
      <p:ext uri="{BB962C8B-B14F-4D97-AF65-F5344CB8AC3E}">
        <p14:creationId xmlns:p14="http://schemas.microsoft.com/office/powerpoint/2010/main" val="4064388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FA375-B3FB-85AF-A36D-6F280CCD8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0FB17A-F53E-BB7F-019E-3EB05F5AEB0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690D85-7075-2A70-6337-C53D3EF215A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글자</a:t>
            </a:r>
            <a:r>
              <a:rPr lang="en-US" altLang="ko-KR" dirty="0"/>
              <a:t> </a:t>
            </a:r>
            <a:r>
              <a:rPr lang="ko-KR" altLang="en-US" dirty="0"/>
              <a:t>조작하기</a:t>
            </a:r>
            <a:endParaRPr lang="en-US" altLang="ko-KR" dirty="0"/>
          </a:p>
          <a:p>
            <a:pPr lvl="1"/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/>
              <a:t>속성과 </a:t>
            </a:r>
            <a:r>
              <a:rPr lang="en-US" altLang="ko-KR" dirty="0" err="1"/>
              <a:t>textContent</a:t>
            </a:r>
            <a:r>
              <a:rPr lang="en-US" altLang="ko-KR" dirty="0"/>
              <a:t> </a:t>
            </a:r>
            <a:r>
              <a:rPr lang="ko-KR" altLang="en-US" dirty="0"/>
              <a:t>속성을 활용하여 문서 객체의 글자를 조작</a:t>
            </a:r>
            <a:endParaRPr lang="en-US" altLang="ko-KR" dirty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476DEC-265F-64BE-8B26-31D27131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8BE79F-F882-CC61-49F9-5662259EA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929" y="1332604"/>
            <a:ext cx="6334293" cy="10973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0EFEA40-3272-C867-954B-6C8DE7C83BF7}"/>
              </a:ext>
            </a:extLst>
          </p:cNvPr>
          <p:cNvSpPr/>
          <p:nvPr/>
        </p:nvSpPr>
        <p:spPr>
          <a:xfrm>
            <a:off x="2232645" y="2454134"/>
            <a:ext cx="7344816" cy="193758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a_h_tag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a_h_tag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'HEADERS'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a_h_tag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'white'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a_h_tag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'black'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a_h_tag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'10px'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561CB5-EB50-592E-EADF-700BF269B2D3}"/>
              </a:ext>
            </a:extLst>
          </p:cNvPr>
          <p:cNvSpPr/>
          <p:nvPr/>
        </p:nvSpPr>
        <p:spPr>
          <a:xfrm>
            <a:off x="2232645" y="4492556"/>
            <a:ext cx="7344816" cy="1309029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번째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script 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태그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253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73C3A-E14E-1249-992C-C9CEEC962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6D5C9B-8938-7AA3-6E40-B0F8B076B03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2ABF31-0FEF-8AE0-D9F9-4D4112FB081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글자</a:t>
            </a:r>
            <a:r>
              <a:rPr lang="en-US" altLang="ko-KR" dirty="0"/>
              <a:t> </a:t>
            </a:r>
            <a:r>
              <a:rPr lang="ko-KR" altLang="en-US" dirty="0"/>
              <a:t>조작하기</a:t>
            </a:r>
            <a:endParaRPr lang="en-US" altLang="ko-KR" dirty="0"/>
          </a:p>
          <a:p>
            <a:pPr lvl="1"/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/>
              <a:t>속성과 </a:t>
            </a:r>
            <a:r>
              <a:rPr lang="en-US" altLang="ko-KR" dirty="0" err="1"/>
              <a:t>textContent</a:t>
            </a:r>
            <a:r>
              <a:rPr lang="en-US" altLang="ko-KR" dirty="0"/>
              <a:t> </a:t>
            </a:r>
            <a:r>
              <a:rPr lang="ko-KR" altLang="en-US" dirty="0"/>
              <a:t>속성을 활용하여 문서 객체의 글자를 조작</a:t>
            </a:r>
            <a:endParaRPr lang="en-US" altLang="ko-KR" dirty="0"/>
          </a:p>
          <a:p>
            <a:pPr lvl="2"/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할당된 문자열을 </a:t>
            </a:r>
            <a:r>
              <a:rPr lang="en-US" altLang="ko-KR" dirty="0"/>
              <a:t>HTML </a:t>
            </a:r>
            <a:r>
              <a:rPr lang="ko-KR" altLang="en-US" dirty="0"/>
              <a:t>형식으로 해석해서 사용</a:t>
            </a:r>
            <a:endParaRPr lang="en-US" altLang="ko-KR" dirty="0"/>
          </a:p>
          <a:p>
            <a:pPr lvl="2"/>
            <a:r>
              <a:rPr lang="en-US" altLang="ko-KR" dirty="0" err="1"/>
              <a:t>textContent</a:t>
            </a:r>
            <a:r>
              <a:rPr lang="en-US" altLang="ko-KR" dirty="0"/>
              <a:t> </a:t>
            </a:r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할당된 문자열을 그대로 사용</a:t>
            </a:r>
            <a:endParaRPr lang="en-US" altLang="ko-KR" dirty="0"/>
          </a:p>
          <a:p>
            <a:pPr lvl="1"/>
            <a:r>
              <a:rPr lang="ko-KR" altLang="en-US" dirty="0"/>
              <a:t>코드 실행 </a:t>
            </a:r>
            <a:r>
              <a:rPr lang="en-US" altLang="ko-KR" dirty="0"/>
              <a:t>(7-1-5.html)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461BFE-E668-FC1B-1EB4-4E4ED8AB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88DA4-E7A6-AD7E-A323-2FF8E1E80AEF}"/>
              </a:ext>
            </a:extLst>
          </p:cNvPr>
          <p:cNvSpPr/>
          <p:nvPr/>
        </p:nvSpPr>
        <p:spPr>
          <a:xfrm>
            <a:off x="864493" y="2229729"/>
            <a:ext cx="7344816" cy="252000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id_a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'#a'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id_b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'#b'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id_a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=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'&lt;h1&gt;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textConent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속성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&lt;/h1&gt;'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id_b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=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'&lt;h1&gt;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속성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&lt;/h1&gt;'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883743-31B3-7DCF-5223-8F87DD023BC7}"/>
              </a:ext>
            </a:extLst>
          </p:cNvPr>
          <p:cNvSpPr/>
          <p:nvPr/>
        </p:nvSpPr>
        <p:spPr>
          <a:xfrm>
            <a:off x="850831" y="4829693"/>
            <a:ext cx="7344816" cy="1060835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766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E213B-F8AA-1B2E-4AA5-0509F07F1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C965DE-8D77-B75A-7EE9-B7AB388DADF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4FE58F-FE77-B2AB-E83A-4CA82E8956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글자</a:t>
            </a:r>
            <a:r>
              <a:rPr lang="en-US" altLang="ko-KR" dirty="0"/>
              <a:t> </a:t>
            </a:r>
            <a:r>
              <a:rPr lang="ko-KR" altLang="en-US" dirty="0"/>
              <a:t>조작하기</a:t>
            </a:r>
            <a:endParaRPr lang="en-US" altLang="ko-KR" dirty="0"/>
          </a:p>
          <a:p>
            <a:pPr lvl="1"/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/>
              <a:t>속성과 </a:t>
            </a:r>
            <a:r>
              <a:rPr lang="en-US" altLang="ko-KR" dirty="0" err="1"/>
              <a:t>textContent</a:t>
            </a:r>
            <a:r>
              <a:rPr lang="en-US" altLang="ko-KR" dirty="0"/>
              <a:t> </a:t>
            </a:r>
            <a:r>
              <a:rPr lang="ko-KR" altLang="en-US" dirty="0"/>
              <a:t>속성을 활용하여 문서 객체의 글자를 조작</a:t>
            </a:r>
            <a:endParaRPr lang="en-US" altLang="ko-KR" dirty="0"/>
          </a:p>
          <a:p>
            <a:pPr lvl="2"/>
            <a:r>
              <a:rPr lang="en-US" altLang="ko-KR" dirty="0" err="1"/>
              <a:t>textContent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r>
              <a:rPr lang="en-US" altLang="ko-KR" dirty="0"/>
              <a:t>	: </a:t>
            </a:r>
            <a:r>
              <a:rPr lang="ko-KR" altLang="en-US" dirty="0"/>
              <a:t>할당된 문자열을 그대로 사용</a:t>
            </a:r>
            <a:endParaRPr lang="en-US" altLang="ko-KR" dirty="0"/>
          </a:p>
          <a:p>
            <a:pPr lvl="2"/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r>
              <a:rPr lang="en-US" altLang="ko-KR" dirty="0"/>
              <a:t>	: </a:t>
            </a:r>
            <a:r>
              <a:rPr lang="ko-KR" altLang="en-US" dirty="0"/>
              <a:t>할당된 문자열을 </a:t>
            </a:r>
            <a:r>
              <a:rPr lang="en-US" altLang="ko-KR" dirty="0"/>
              <a:t>HTML </a:t>
            </a:r>
            <a:r>
              <a:rPr lang="ko-KR" altLang="en-US" dirty="0"/>
              <a:t>형식으로 해석해서 사용</a:t>
            </a:r>
            <a:endParaRPr lang="en-US" altLang="ko-KR" dirty="0"/>
          </a:p>
          <a:p>
            <a:pPr lvl="1"/>
            <a:r>
              <a:rPr lang="ko-KR" altLang="en-US" dirty="0"/>
              <a:t>코드 해석 </a:t>
            </a:r>
            <a:r>
              <a:rPr lang="en-US" altLang="ko-KR" dirty="0"/>
              <a:t>(7-1-5.html)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F9D29B-2410-7ECE-CB55-8E778DDF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5DF943-4B6E-3EAA-8B0D-EB9F57C54D39}"/>
              </a:ext>
            </a:extLst>
          </p:cNvPr>
          <p:cNvSpPr/>
          <p:nvPr/>
        </p:nvSpPr>
        <p:spPr>
          <a:xfrm>
            <a:off x="864493" y="2229729"/>
            <a:ext cx="7344816" cy="252000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id_a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'#a'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id_b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'#b'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id_a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=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'&lt;h1&gt;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textConent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속성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&lt;/h1&gt;'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id_b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=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'&lt;h1&gt;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속성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&lt;/h1&gt;'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AC394A-B366-9F99-707F-0BD745D2B647}"/>
              </a:ext>
            </a:extLst>
          </p:cNvPr>
          <p:cNvSpPr/>
          <p:nvPr/>
        </p:nvSpPr>
        <p:spPr>
          <a:xfrm>
            <a:off x="850831" y="4829693"/>
            <a:ext cx="7344816" cy="1060835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2874C0-328F-756F-7F16-6FA81EEE5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365" y="4248199"/>
            <a:ext cx="3825240" cy="163068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6DEC875-888F-1178-8C75-DFF48FF10BDD}"/>
              </a:ext>
            </a:extLst>
          </p:cNvPr>
          <p:cNvSpPr/>
          <p:nvPr/>
        </p:nvSpPr>
        <p:spPr>
          <a:xfrm>
            <a:off x="1008509" y="1624381"/>
            <a:ext cx="15841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7F23D8-F0B8-9705-59BE-363F1AF2A71A}"/>
              </a:ext>
            </a:extLst>
          </p:cNvPr>
          <p:cNvSpPr/>
          <p:nvPr/>
        </p:nvSpPr>
        <p:spPr>
          <a:xfrm>
            <a:off x="7073684" y="5305172"/>
            <a:ext cx="1927711" cy="288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F5D39A12-0ED3-1C20-9B5D-AA8CC5F7DB6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592685" y="1732393"/>
            <a:ext cx="4455680" cy="373994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D06A32-C534-D336-1778-172F8FE1BDE8}"/>
              </a:ext>
            </a:extLst>
          </p:cNvPr>
          <p:cNvSpPr/>
          <p:nvPr/>
        </p:nvSpPr>
        <p:spPr>
          <a:xfrm>
            <a:off x="1008509" y="1324192"/>
            <a:ext cx="1584176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27EACB-7FF6-C419-BC43-47818BD3B27E}"/>
              </a:ext>
            </a:extLst>
          </p:cNvPr>
          <p:cNvSpPr/>
          <p:nvPr/>
        </p:nvSpPr>
        <p:spPr>
          <a:xfrm>
            <a:off x="7073684" y="4952547"/>
            <a:ext cx="1927710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rgbClr val="00B050"/>
              </a:solidFill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C9DB31D8-B3CD-8FC9-DABF-39A33CC59A93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2592685" y="1432204"/>
            <a:ext cx="4480999" cy="3628355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969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57093-AD46-0439-CA7F-AB1AD2B8E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52ABE1-9F49-DE1F-74F7-B2FE96676E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D597C-0A6B-BD87-AD8F-E21E07E9DF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속성</a:t>
            </a:r>
            <a:r>
              <a:rPr lang="en-US" altLang="ko-KR" dirty="0"/>
              <a:t> </a:t>
            </a:r>
            <a:r>
              <a:rPr lang="ko-KR" altLang="en-US" dirty="0"/>
              <a:t>조작하기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문서 객체의 속성을 조작할 때는 다음과 같은 메서드를 사용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&lt;</a:t>
            </a:r>
            <a:r>
              <a:rPr lang="en-US" altLang="ko-KR" dirty="0" err="1">
                <a:sym typeface="Wingdings" panose="05000000000000000000" pitchFamily="2" charset="2"/>
              </a:rPr>
              <a:t>img</a:t>
            </a:r>
            <a:r>
              <a:rPr lang="en-US" altLang="ko-KR" dirty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ym typeface="Wingdings" panose="05000000000000000000" pitchFamily="2" charset="2"/>
              </a:rPr>
              <a:t>태그의 </a:t>
            </a:r>
            <a:r>
              <a:rPr lang="en-US" altLang="ko-KR" dirty="0" err="1">
                <a:sym typeface="Wingdings" panose="05000000000000000000" pitchFamily="2" charset="2"/>
              </a:rPr>
              <a:t>src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속성을 조작하여 이미지 변경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en-US" altLang="ko-KR" dirty="0">
                <a:sym typeface="Wingdings" panose="05000000000000000000" pitchFamily="2" charset="2"/>
              </a:rPr>
              <a:t>URL(</a:t>
            </a:r>
            <a:r>
              <a:rPr lang="en-US" altLang="ko-KR" dirty="0">
                <a:sym typeface="Wingdings" panose="05000000000000000000" pitchFamily="2" charset="2"/>
                <a:hlinkClick r:id="rId3"/>
              </a:rPr>
              <a:t>http://placekitten.com/</a:t>
            </a:r>
            <a:r>
              <a:rPr lang="ko-KR" altLang="en-US" dirty="0">
                <a:sym typeface="Wingdings" panose="05000000000000000000" pitchFamily="2" charset="2"/>
                <a:hlinkClick r:id="rId3"/>
              </a:rPr>
              <a:t>너비</a:t>
            </a:r>
            <a:r>
              <a:rPr lang="en-US" altLang="ko-KR" dirty="0">
                <a:sym typeface="Wingdings" panose="05000000000000000000" pitchFamily="2" charset="2"/>
                <a:hlinkClick r:id="rId3"/>
              </a:rPr>
              <a:t>/</a:t>
            </a:r>
            <a:r>
              <a:rPr lang="ko-KR" altLang="en-US" dirty="0">
                <a:sym typeface="Wingdings" panose="05000000000000000000" pitchFamily="2" charset="2"/>
                <a:hlinkClick r:id="rId3"/>
              </a:rPr>
              <a:t>높이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로 접속하면 주어진 너비와 폭의 고양이 이미지를 가져올 수 있음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4"/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>
                <a:sym typeface="Wingdings" panose="05000000000000000000" pitchFamily="2" charset="2"/>
                <a:hlinkClick r:id="rId4"/>
              </a:rPr>
              <a:t>http://placekitten.com/1024/768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&lt;</a:t>
            </a:r>
            <a:r>
              <a:rPr lang="en-US" altLang="ko-KR" dirty="0" err="1">
                <a:sym typeface="Wingdings" panose="05000000000000000000" pitchFamily="2" charset="2"/>
              </a:rPr>
              <a:t>img</a:t>
            </a:r>
            <a:r>
              <a:rPr lang="en-US" altLang="ko-KR" dirty="0">
                <a:sym typeface="Wingdings" panose="05000000000000000000" pitchFamily="2" charset="2"/>
              </a:rPr>
              <a:t>&gt;</a:t>
            </a:r>
            <a:r>
              <a:rPr lang="ko-KR" altLang="en-US" dirty="0">
                <a:sym typeface="Wingdings" panose="05000000000000000000" pitchFamily="2" charset="2"/>
              </a:rPr>
              <a:t> 태그의 </a:t>
            </a:r>
            <a:r>
              <a:rPr lang="en-US" altLang="ko-KR" dirty="0" err="1">
                <a:sym typeface="Wingdings" panose="05000000000000000000" pitchFamily="2" charset="2"/>
              </a:rPr>
              <a:t>src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속성을 위 사이트로 변경하여 다양한 크기의 고양이 사진을 가져오기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F031EE-E128-A3FC-A991-0D39A722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8DA084-E200-1E3C-D5B5-7D9BFCCB6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669" y="1344527"/>
            <a:ext cx="6346486" cy="11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14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876C9-139C-55A6-7DDD-D655C00AD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A54672-AA20-5A31-0680-2457F2C3FEC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C25D55-40C2-F68D-6875-5D172831F20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속성</a:t>
            </a:r>
            <a:r>
              <a:rPr lang="en-US" altLang="ko-KR" dirty="0"/>
              <a:t> </a:t>
            </a:r>
            <a:r>
              <a:rPr lang="ko-KR" altLang="en-US" dirty="0"/>
              <a:t>조작하기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코드 실행 </a:t>
            </a:r>
            <a:r>
              <a:rPr lang="en-US" altLang="ko-KR" dirty="0">
                <a:sym typeface="Wingdings" panose="05000000000000000000" pitchFamily="2" charset="2"/>
              </a:rPr>
              <a:t>(7-1-6.html)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544128-A4D6-2FDC-4AD7-5B15DE17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1D1D49-C542-0EFC-245C-C600DAF5AAC1}"/>
              </a:ext>
            </a:extLst>
          </p:cNvPr>
          <p:cNvSpPr/>
          <p:nvPr/>
        </p:nvSpPr>
        <p:spPr>
          <a:xfrm>
            <a:off x="720477" y="1295871"/>
            <a:ext cx="8352928" cy="309634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class_rects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class_rects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`http://placekitten.com/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/250`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203DCB-AD0D-9E90-1EA5-BE3B8F05B6C3}"/>
              </a:ext>
            </a:extLst>
          </p:cNvPr>
          <p:cNvSpPr/>
          <p:nvPr/>
        </p:nvSpPr>
        <p:spPr>
          <a:xfrm>
            <a:off x="720477" y="4456293"/>
            <a:ext cx="8352928" cy="137570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628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1AEE7-8F10-7FA6-30FA-B5532C3DD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E1DBB7-B77F-896B-9701-A8ACCC351B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3ED40A-458E-F79D-643A-E5C8F674064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속성</a:t>
            </a:r>
            <a:r>
              <a:rPr lang="en-US" altLang="ko-KR" dirty="0"/>
              <a:t> </a:t>
            </a:r>
            <a:r>
              <a:rPr lang="ko-KR" altLang="en-US" dirty="0"/>
              <a:t>조작하기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코드 실행 </a:t>
            </a:r>
            <a:r>
              <a:rPr lang="en-US" altLang="ko-KR" dirty="0">
                <a:sym typeface="Wingdings" panose="05000000000000000000" pitchFamily="2" charset="2"/>
              </a:rPr>
              <a:t>(7-1-6(</a:t>
            </a:r>
            <a:r>
              <a:rPr lang="ko-KR" altLang="en-US" dirty="0">
                <a:sym typeface="Wingdings" panose="05000000000000000000" pitchFamily="2" charset="2"/>
              </a:rPr>
              <a:t>표준</a:t>
            </a:r>
            <a:r>
              <a:rPr lang="en-US" altLang="ko-KR" dirty="0">
                <a:sym typeface="Wingdings" panose="05000000000000000000" pitchFamily="2" charset="2"/>
              </a:rPr>
              <a:t>).html)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HTML </a:t>
            </a:r>
            <a:r>
              <a:rPr lang="ko-KR" altLang="en-US" dirty="0">
                <a:sym typeface="Wingdings" panose="05000000000000000000" pitchFamily="2" charset="2"/>
              </a:rPr>
              <a:t>표준에 정의된 속성은 다음과 같이 간단한 사용법을 제공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6FAC89-709C-CC86-E08C-9449B25E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0D3D2C-2EF2-90A4-211C-333A45A99BB3}"/>
              </a:ext>
            </a:extLst>
          </p:cNvPr>
          <p:cNvSpPr/>
          <p:nvPr/>
        </p:nvSpPr>
        <p:spPr>
          <a:xfrm>
            <a:off x="1008509" y="1655911"/>
            <a:ext cx="8352928" cy="338437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class_rects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class_rects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`http://placekitten.com/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/250`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rect.setAttribute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src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2AEAEA-18E1-A685-A0A3-57948FD97367}"/>
              </a:ext>
            </a:extLst>
          </p:cNvPr>
          <p:cNvSpPr/>
          <p:nvPr/>
        </p:nvSpPr>
        <p:spPr>
          <a:xfrm>
            <a:off x="2573767" y="3668058"/>
            <a:ext cx="1836000" cy="252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49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30FDA-4EDE-6335-5A77-E8E5CAF5B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533C76-B73D-8EF1-55B5-9784AE21BE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E4BA2A-0CF1-A019-7C38-B7D8F665F3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en-US" altLang="ko-KR" dirty="0" err="1"/>
              <a:t>DOMContentLoaded</a:t>
            </a:r>
            <a:r>
              <a:rPr lang="en-US" altLang="ko-KR" dirty="0"/>
              <a:t> </a:t>
            </a:r>
            <a:r>
              <a:rPr lang="ko-KR" altLang="en-US" dirty="0"/>
              <a:t>이벤트를 사용하는 이유를 이해합니다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문서 객체를 가져오거나 생성하는 방법을 이해합니다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문서 객체의 글자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스타일을 조작하는 방법을 이해합니다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다양한 이벤트의 사용 방법을 이해합니다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화면에 보이는 애플리케이션을 만드는 방법을 이해합니다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장 구성</a:t>
            </a:r>
            <a:endParaRPr lang="en-US" altLang="ko-KR" dirty="0"/>
          </a:p>
          <a:p>
            <a:pPr lvl="1"/>
            <a:r>
              <a:rPr lang="en-US" altLang="ko-KR" dirty="0"/>
              <a:t>7-1 </a:t>
            </a:r>
            <a:r>
              <a:rPr lang="ko-KR" altLang="en-US" dirty="0"/>
              <a:t>절</a:t>
            </a:r>
            <a:r>
              <a:rPr lang="en-US" altLang="ko-KR" dirty="0"/>
              <a:t> </a:t>
            </a:r>
            <a:r>
              <a:rPr lang="ko-KR" altLang="en-US" dirty="0"/>
              <a:t>문서 객체 조작하기</a:t>
            </a:r>
            <a:endParaRPr lang="en-US" altLang="ko-KR" dirty="0"/>
          </a:p>
          <a:p>
            <a:pPr lvl="1"/>
            <a:r>
              <a:rPr lang="en-US" altLang="ko-KR" dirty="0"/>
              <a:t>7-2 </a:t>
            </a:r>
            <a:r>
              <a:rPr lang="ko-KR" altLang="en-US" dirty="0"/>
              <a:t>이벤트 활용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520541-1F2F-C425-4ACE-98D6E23B5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</a:t>
            </a:r>
          </a:p>
        </p:txBody>
      </p:sp>
    </p:spTree>
    <p:extLst>
      <p:ext uri="{BB962C8B-B14F-4D97-AF65-F5344CB8AC3E}">
        <p14:creationId xmlns:p14="http://schemas.microsoft.com/office/powerpoint/2010/main" val="2715204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3E766-7A2F-55C2-45BB-66203C2CB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8A7CAF-F7FD-2FE3-64DD-7EF817350D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F442B-56FA-C891-1B48-0AB115616C3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스타일 조작하기</a:t>
            </a:r>
            <a:endParaRPr lang="en-US" altLang="ko-KR" dirty="0"/>
          </a:p>
          <a:p>
            <a:pPr lvl="2"/>
            <a:r>
              <a:rPr lang="ko-KR" altLang="en-US" dirty="0"/>
              <a:t>문서 객체의 스타일을 조작할 때는 </a:t>
            </a:r>
            <a:r>
              <a:rPr lang="en-US" altLang="ko-KR" dirty="0"/>
              <a:t>style </a:t>
            </a:r>
            <a:r>
              <a:rPr lang="ko-KR" altLang="en-US" dirty="0"/>
              <a:t>속성을 사용</a:t>
            </a:r>
            <a:endParaRPr lang="en-US" altLang="ko-KR" dirty="0"/>
          </a:p>
          <a:p>
            <a:pPr lvl="3"/>
            <a:r>
              <a:rPr lang="en-US" altLang="ko-KR" dirty="0"/>
              <a:t>style</a:t>
            </a:r>
            <a:r>
              <a:rPr lang="ko-KR" altLang="en-US" dirty="0"/>
              <a:t> 속성은 객체</a:t>
            </a:r>
            <a:endParaRPr lang="en-US" altLang="ko-KR" dirty="0"/>
          </a:p>
          <a:p>
            <a:pPr lvl="3"/>
            <a:r>
              <a:rPr lang="en-US" altLang="ko-KR" dirty="0"/>
              <a:t>style </a:t>
            </a:r>
            <a:r>
              <a:rPr lang="ko-KR" altLang="en-US" dirty="0"/>
              <a:t>객체의 속성은 </a:t>
            </a:r>
            <a:r>
              <a:rPr lang="en-US" altLang="ko-KR" dirty="0"/>
              <a:t>CSS</a:t>
            </a:r>
            <a:r>
              <a:rPr lang="ko-KR" altLang="en-US" dirty="0"/>
              <a:t>를 사용해서 지정할 수 있음</a:t>
            </a:r>
            <a:endParaRPr lang="en-US" altLang="ko-KR" dirty="0"/>
          </a:p>
          <a:p>
            <a:pPr lvl="4"/>
            <a:r>
              <a:rPr lang="ko-KR" altLang="en-US" dirty="0"/>
              <a:t>속성의 이름은 </a:t>
            </a:r>
            <a:r>
              <a:rPr lang="en-US" altLang="ko-KR" dirty="0"/>
              <a:t>(</a:t>
            </a:r>
            <a:r>
              <a:rPr lang="ko-KR" altLang="en-US" dirty="0"/>
              <a:t>기호를 식별자로 쓸 수 없기 때문에</a:t>
            </a:r>
            <a:r>
              <a:rPr lang="en-US" altLang="ko-KR" dirty="0"/>
              <a:t>)  CSS</a:t>
            </a:r>
            <a:r>
              <a:rPr lang="ko-KR" altLang="en-US" dirty="0"/>
              <a:t>에서의 표현과 다소 다름</a:t>
            </a:r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2"/>
            <a:r>
              <a:rPr lang="ko-KR" altLang="en-US" dirty="0"/>
              <a:t>사용 예</a:t>
            </a:r>
            <a:endParaRPr lang="en-US" altLang="ko-KR" dirty="0"/>
          </a:p>
          <a:p>
            <a:pPr lvl="3"/>
            <a:r>
              <a:rPr lang="en-US" altLang="ko-KR" dirty="0"/>
              <a:t>h1.style[‘background-color’] </a:t>
            </a:r>
            <a:r>
              <a:rPr lang="ko-KR" altLang="en-US" dirty="0"/>
              <a:t>또는 </a:t>
            </a:r>
            <a:r>
              <a:rPr lang="en-US" altLang="ko-KR" dirty="0"/>
              <a:t>h1.style.backgroundColor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36F2A1-5E3F-0F79-C02B-0A9D79B1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1649EF-7003-8F0B-D6DA-FADD60FB6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709" y="2087959"/>
            <a:ext cx="5773412" cy="1432684"/>
          </a:xfrm>
          <a:prstGeom prst="rect">
            <a:avLst/>
          </a:prstGeom>
        </p:spPr>
      </p:pic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A90BBF6-3679-2A16-4C56-6824B57FA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347591"/>
              </p:ext>
            </p:extLst>
          </p:nvPr>
        </p:nvGraphicFramePr>
        <p:xfrm>
          <a:off x="3172490" y="4195913"/>
          <a:ext cx="2801816" cy="825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181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825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h1.style.backgroundColor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h1.style['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backgroundColor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h1.style['background-color']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9AD371C-46D3-0D01-B990-3BAE6A06E88A}"/>
              </a:ext>
            </a:extLst>
          </p:cNvPr>
          <p:cNvSpPr txBox="1"/>
          <p:nvPr/>
        </p:nvSpPr>
        <p:spPr>
          <a:xfrm>
            <a:off x="6121038" y="4269633"/>
            <a:ext cx="24610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이 형태를 가장 많이 사용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17">
            <a:extLst>
              <a:ext uri="{FF2B5EF4-FFF2-40B4-BE49-F238E27FC236}">
                <a16:creationId xmlns:a16="http://schemas.microsoft.com/office/drawing/2014/main" id="{77AE18E6-C986-E4C6-B6F8-B35774964D93}"/>
              </a:ext>
            </a:extLst>
          </p:cNvPr>
          <p:cNvCxnSpPr>
            <a:cxnSpLocks/>
          </p:cNvCxnSpPr>
          <p:nvPr/>
        </p:nvCxnSpPr>
        <p:spPr>
          <a:xfrm>
            <a:off x="5534123" y="4385549"/>
            <a:ext cx="440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392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7A0CC-7AF9-2EB5-CF05-8B9A0B517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D43803-630C-61D1-0ECF-0497313DEB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E3129A-2B33-A33B-1B3C-9226280A80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스타일</a:t>
            </a:r>
            <a:r>
              <a:rPr lang="en-US" altLang="ko-KR" dirty="0"/>
              <a:t> </a:t>
            </a:r>
            <a:r>
              <a:rPr lang="ko-KR" altLang="en-US" dirty="0"/>
              <a:t>조작하기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코드 실행 </a:t>
            </a:r>
            <a:r>
              <a:rPr lang="en-US" altLang="ko-KR" dirty="0">
                <a:sym typeface="Wingdings" panose="05000000000000000000" pitchFamily="2" charset="2"/>
              </a:rPr>
              <a:t>(7-1-7.html)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AF0841-3B6A-21D5-6F90-3B228971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49B2CB-C783-1E48-5BF4-5E7D014A4BF4}"/>
              </a:ext>
            </a:extLst>
          </p:cNvPr>
          <p:cNvSpPr/>
          <p:nvPr/>
        </p:nvSpPr>
        <p:spPr>
          <a:xfrm>
            <a:off x="864493" y="1295871"/>
            <a:ext cx="9793088" cy="295232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divs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'body &gt; div'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divs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'10px'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)`</a:t>
            </a:r>
          </a:p>
          <a:p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    console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348515-4D46-9F92-36BD-C469A06C80E3}"/>
              </a:ext>
            </a:extLst>
          </p:cNvPr>
          <p:cNvSpPr/>
          <p:nvPr/>
        </p:nvSpPr>
        <p:spPr>
          <a:xfrm>
            <a:off x="851023" y="4320207"/>
            <a:ext cx="9793088" cy="1581819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div </a:t>
            </a:r>
            <a:r>
              <a:rPr lang="ko-KR" altLang="en-US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태그 </a:t>
            </a:r>
            <a:r>
              <a:rPr lang="en-US" altLang="ko-KR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ko-KR" altLang="en-US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개 </a:t>
            </a:r>
            <a:r>
              <a:rPr lang="en-US" altLang="ko-KR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B15146-0024-52D9-0771-1AEBFB394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213" y="3362756"/>
            <a:ext cx="3540871" cy="25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25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68364-FBA6-51E2-4E64-7B086F414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BA0693-5B87-FF4C-BFC5-9249027BF6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2C0EA8-C2E2-EFD3-3059-3CE4CE8A296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스타일</a:t>
            </a:r>
            <a:r>
              <a:rPr lang="en-US" altLang="ko-KR" dirty="0"/>
              <a:t> </a:t>
            </a:r>
            <a:r>
              <a:rPr lang="ko-KR" altLang="en-US" dirty="0"/>
              <a:t>조작하기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코드 실행 </a:t>
            </a:r>
            <a:r>
              <a:rPr lang="en-US" altLang="ko-KR" dirty="0">
                <a:sym typeface="Wingdings" panose="05000000000000000000" pitchFamily="2" charset="2"/>
              </a:rPr>
              <a:t>(7-1-7.html)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8B61F3-9568-DBFC-4373-02121B76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1C11AF-4ACE-130F-4445-EA12DEA90013}"/>
              </a:ext>
            </a:extLst>
          </p:cNvPr>
          <p:cNvSpPr/>
          <p:nvPr/>
        </p:nvSpPr>
        <p:spPr>
          <a:xfrm>
            <a:off x="864493" y="1367879"/>
            <a:ext cx="9793088" cy="374441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divs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'body &gt; div'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divs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'10px'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2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)`</a:t>
            </a:r>
          </a:p>
          <a:p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console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B058D5-240E-20FB-2F59-219F80743B2D}"/>
              </a:ext>
            </a:extLst>
          </p:cNvPr>
          <p:cNvSpPr/>
          <p:nvPr/>
        </p:nvSpPr>
        <p:spPr>
          <a:xfrm>
            <a:off x="7536013" y="2034869"/>
            <a:ext cx="1656184" cy="30792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7A052-D0A2-A193-9E72-5CF3B93856BC}"/>
              </a:ext>
            </a:extLst>
          </p:cNvPr>
          <p:cNvSpPr txBox="1"/>
          <p:nvPr/>
        </p:nvSpPr>
        <p:spPr>
          <a:xfrm>
            <a:off x="7417221" y="901739"/>
            <a:ext cx="3143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body </a:t>
            </a:r>
            <a:r>
              <a:rPr lang="ko-KR" altLang="en-US" sz="1600" b="1" dirty="0"/>
              <a:t>태그 아래에 있는 </a:t>
            </a:r>
            <a:r>
              <a:rPr lang="en-US" altLang="ko-KR" sz="1600" b="1" dirty="0"/>
              <a:t>div </a:t>
            </a:r>
            <a:r>
              <a:rPr lang="ko-KR" altLang="en-US" sz="1600" b="1" dirty="0"/>
              <a:t>태그 </a:t>
            </a: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170E6035-FB6C-13E7-1D92-8F4CBEFF3F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30534" y="1286651"/>
            <a:ext cx="853497" cy="64807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FF1A66-A257-9933-2228-C4315E81BF78}"/>
              </a:ext>
            </a:extLst>
          </p:cNvPr>
          <p:cNvSpPr/>
          <p:nvPr/>
        </p:nvSpPr>
        <p:spPr>
          <a:xfrm>
            <a:off x="4718753" y="2682941"/>
            <a:ext cx="720000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844EC-2C41-0AF2-2FBD-0EA48E200F2D}"/>
              </a:ext>
            </a:extLst>
          </p:cNvPr>
          <p:cNvSpPr txBox="1"/>
          <p:nvPr/>
        </p:nvSpPr>
        <p:spPr>
          <a:xfrm>
            <a:off x="4553907" y="965532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0</a:t>
            </a:r>
            <a:r>
              <a:rPr lang="ko-KR" altLang="en-US" sz="1600" b="1" dirty="0"/>
              <a:t>부터 </a:t>
            </a:r>
            <a:r>
              <a:rPr lang="en-US" altLang="ko-KR" sz="1600" b="1" dirty="0"/>
              <a:t>24</a:t>
            </a:r>
            <a:r>
              <a:rPr lang="ko-KR" altLang="en-US" sz="1600" b="1" dirty="0"/>
              <a:t>까지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F1D216A1-BDE5-9EE3-26CA-59A292BFC1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381774" y="1696064"/>
            <a:ext cx="1414920" cy="52860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10C4B3-A39D-4D8A-1563-E00269EF9C0A}"/>
              </a:ext>
            </a:extLst>
          </p:cNvPr>
          <p:cNvSpPr/>
          <p:nvPr/>
        </p:nvSpPr>
        <p:spPr>
          <a:xfrm>
            <a:off x="5313305" y="3265311"/>
            <a:ext cx="788853" cy="28800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85DBA-7860-A2F6-75FF-D4FD1A907E19}"/>
              </a:ext>
            </a:extLst>
          </p:cNvPr>
          <p:cNvSpPr txBox="1"/>
          <p:nvPr/>
        </p:nvSpPr>
        <p:spPr>
          <a:xfrm>
            <a:off x="6226981" y="5239881"/>
            <a:ext cx="213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반듯이 단위를 </a:t>
            </a:r>
            <a:r>
              <a:rPr lang="ko-KR" altLang="en-US" sz="1600" b="1" dirty="0" err="1"/>
              <a:t>써야함</a:t>
            </a:r>
            <a:endParaRPr lang="ko-KR" altLang="en-US" sz="1600" b="1" dirty="0"/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A5BAE01-0BA4-2F7D-2EF7-80537F2A25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85604" y="4116780"/>
            <a:ext cx="1702997" cy="57606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599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CFADD-5D64-B69B-0310-A852ED4EC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767325-5A53-D7A1-F421-4493484EDE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73C24-5205-886F-7445-4FF5C0CD8EE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문서 객체 생성하기</a:t>
            </a:r>
            <a:endParaRPr lang="en-US" altLang="ko-KR" dirty="0"/>
          </a:p>
          <a:p>
            <a:pPr lvl="1"/>
            <a:r>
              <a:rPr lang="en-US" altLang="ko-KR" dirty="0" err="1"/>
              <a:t>document.createElement</a:t>
            </a:r>
            <a:r>
              <a:rPr lang="en-US" altLang="ko-KR" dirty="0"/>
              <a:t>( 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2"/>
            <a:r>
              <a:rPr lang="ko-KR" altLang="en-US" dirty="0"/>
              <a:t>지금까지 </a:t>
            </a:r>
            <a:r>
              <a:rPr lang="en-US" altLang="ko-KR" dirty="0"/>
              <a:t>Body </a:t>
            </a:r>
            <a:r>
              <a:rPr lang="ko-KR" altLang="en-US" dirty="0"/>
              <a:t>태그 내부에 있는 특정 문서 객체를 읽어 들이고 이를 조작했음</a:t>
            </a:r>
            <a:endParaRPr lang="en-US" altLang="ko-KR" dirty="0"/>
          </a:p>
          <a:p>
            <a:pPr lvl="2"/>
            <a:r>
              <a:rPr lang="ko-KR" altLang="en-US" dirty="0"/>
              <a:t>문서 객체를 생성하고 싶을 때는 </a:t>
            </a:r>
            <a:r>
              <a:rPr lang="en-US" altLang="ko-KR" dirty="0"/>
              <a:t>‘</a:t>
            </a:r>
            <a:r>
              <a:rPr lang="en-US" altLang="ko-KR" dirty="0" err="1"/>
              <a:t>document.createElement</a:t>
            </a:r>
            <a:r>
              <a:rPr lang="en-US" altLang="ko-KR" dirty="0"/>
              <a:t>( )’ </a:t>
            </a:r>
            <a:r>
              <a:rPr lang="ko-KR" altLang="en-US" dirty="0"/>
              <a:t>메서드를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문서 객체의 트리</a:t>
            </a:r>
            <a:r>
              <a:rPr lang="en-US" altLang="ko-KR" dirty="0"/>
              <a:t>(tree)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ko-KR" altLang="en-US" dirty="0"/>
              <a:t>문서를 어떤 문서 아래에 추가할지 결정해 </a:t>
            </a:r>
            <a:r>
              <a:rPr lang="ko-KR" altLang="en-US" dirty="0" err="1"/>
              <a:t>줘야함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0FAFD3-A928-70AB-62F3-E8D9C7D9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  <p:grpSp>
        <p:nvGrpSpPr>
          <p:cNvPr id="6" name="Group 21">
            <a:extLst>
              <a:ext uri="{FF2B5EF4-FFF2-40B4-BE49-F238E27FC236}">
                <a16:creationId xmlns:a16="http://schemas.microsoft.com/office/drawing/2014/main" id="{8DDD4131-CCF2-9E8F-04AB-AC23C1AFB254}"/>
              </a:ext>
            </a:extLst>
          </p:cNvPr>
          <p:cNvGrpSpPr/>
          <p:nvPr/>
        </p:nvGrpSpPr>
        <p:grpSpPr>
          <a:xfrm>
            <a:off x="4536079" y="3304166"/>
            <a:ext cx="2233070" cy="2240177"/>
            <a:chOff x="5003355" y="3218728"/>
            <a:chExt cx="2753693" cy="2824264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D1F636EA-8D56-AF84-F833-D06B38E51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3355" y="3218728"/>
              <a:ext cx="2690111" cy="28242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3E1234-4740-B7A8-0B08-09207F8A07FC}"/>
                </a:ext>
              </a:extLst>
            </p:cNvPr>
            <p:cNvSpPr txBox="1"/>
            <p:nvPr/>
          </p:nvSpPr>
          <p:spPr>
            <a:xfrm>
              <a:off x="5033814" y="3241715"/>
              <a:ext cx="68935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부모</a:t>
              </a:r>
              <a:br>
                <a:rPr lang="en-US" altLang="ko-KR" sz="1200" dirty="0"/>
              </a:br>
              <a:r>
                <a:rPr lang="en-US" altLang="ko-KR" sz="1200" dirty="0"/>
                <a:t>(parent)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65CAA3-B5DD-E841-29EB-DDFE02E67D56}"/>
                </a:ext>
              </a:extLst>
            </p:cNvPr>
            <p:cNvSpPr txBox="1"/>
            <p:nvPr/>
          </p:nvSpPr>
          <p:spPr>
            <a:xfrm>
              <a:off x="7018346" y="4969998"/>
              <a:ext cx="5741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자식</a:t>
              </a:r>
              <a:br>
                <a:rPr lang="en-US" altLang="ko-KR" sz="1200" dirty="0"/>
              </a:br>
              <a:r>
                <a:rPr lang="en-US" altLang="ko-KR" sz="1200" dirty="0"/>
                <a:t>(child)</a:t>
              </a:r>
            </a:p>
          </p:txBody>
        </p: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44108A22-ACD9-BC2A-B12A-131B24E22759}"/>
                </a:ext>
              </a:extLst>
            </p:cNvPr>
            <p:cNvGrpSpPr/>
            <p:nvPr/>
          </p:nvGrpSpPr>
          <p:grpSpPr>
            <a:xfrm>
              <a:off x="6457718" y="3669388"/>
              <a:ext cx="1299330" cy="990473"/>
              <a:chOff x="7821810" y="3314827"/>
              <a:chExt cx="1299330" cy="990473"/>
            </a:xfrm>
          </p:grpSpPr>
          <p:sp>
            <p:nvSpPr>
              <p:cNvPr id="14" name="Speech Bubble: Oval 16">
                <a:extLst>
                  <a:ext uri="{FF2B5EF4-FFF2-40B4-BE49-F238E27FC236}">
                    <a16:creationId xmlns:a16="http://schemas.microsoft.com/office/drawing/2014/main" id="{D0C6E861-3012-5BAD-C9E8-6D605CE31A59}"/>
                  </a:ext>
                </a:extLst>
              </p:cNvPr>
              <p:cNvSpPr/>
              <p:nvPr/>
            </p:nvSpPr>
            <p:spPr>
              <a:xfrm>
                <a:off x="7821810" y="3314827"/>
                <a:ext cx="1299330" cy="990473"/>
              </a:xfrm>
              <a:prstGeom prst="wedgeEllipseCallout">
                <a:avLst>
                  <a:gd name="adj1" fmla="val -48983"/>
                  <a:gd name="adj2" fmla="val 40189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07EE62-CA73-8F43-201A-314583089578}"/>
                  </a:ext>
                </a:extLst>
              </p:cNvPr>
              <p:cNvSpPr txBox="1"/>
              <p:nvPr/>
            </p:nvSpPr>
            <p:spPr>
              <a:xfrm>
                <a:off x="7899844" y="3671563"/>
                <a:ext cx="114326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/>
                  <a:t>나를 기준으로</a:t>
                </a:r>
                <a:endParaRPr lang="en-US" altLang="ko-KR" sz="1200" dirty="0"/>
              </a:p>
            </p:txBody>
          </p:sp>
        </p:grp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3EE723-224D-1DBB-55F2-FDF620A79351}"/>
              </a:ext>
            </a:extLst>
          </p:cNvPr>
          <p:cNvSpPr/>
          <p:nvPr/>
        </p:nvSpPr>
        <p:spPr>
          <a:xfrm>
            <a:off x="3320412" y="1890853"/>
            <a:ext cx="4577469" cy="29596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createDocumentElement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문서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객체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2E2B02-4318-B6C2-6F95-82680E7A58C0}"/>
              </a:ext>
            </a:extLst>
          </p:cNvPr>
          <p:cNvSpPr/>
          <p:nvPr/>
        </p:nvSpPr>
        <p:spPr>
          <a:xfrm>
            <a:off x="3312765" y="2880047"/>
            <a:ext cx="4577469" cy="29596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부모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객체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자식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객체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09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EA038-3CB5-F14E-D0DA-AD61B7656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AC777E-28E6-05F6-43B3-8B66378E99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768A5B-30D9-48DD-282E-DF410E3DD3F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문서 객체 생성하기</a:t>
            </a:r>
            <a:endParaRPr lang="en-US" altLang="ko-KR" dirty="0"/>
          </a:p>
          <a:p>
            <a:pPr lvl="1"/>
            <a:r>
              <a:rPr lang="en-US" altLang="ko-KR" dirty="0" err="1"/>
              <a:t>document.createElement</a:t>
            </a:r>
            <a:r>
              <a:rPr lang="en-US" altLang="ko-KR" dirty="0"/>
              <a:t>( ) </a:t>
            </a:r>
            <a:r>
              <a:rPr lang="ko-KR" altLang="en-US" dirty="0"/>
              <a:t>메서드 </a:t>
            </a:r>
            <a:r>
              <a:rPr lang="en-US" altLang="ko-KR" dirty="0"/>
              <a:t>- </a:t>
            </a:r>
            <a:r>
              <a:rPr lang="ko-KR" altLang="en-US" sz="1400" dirty="0"/>
              <a:t>문서 객체를 생성하고 싶을 때는 </a:t>
            </a:r>
            <a:r>
              <a:rPr lang="en-US" altLang="ko-KR" sz="1400" dirty="0"/>
              <a:t>‘</a:t>
            </a:r>
            <a:r>
              <a:rPr lang="en-US" altLang="ko-KR" sz="1400" dirty="0" err="1"/>
              <a:t>document.createElement</a:t>
            </a:r>
            <a:r>
              <a:rPr lang="en-US" altLang="ko-KR" sz="1400" dirty="0"/>
              <a:t>( )’ </a:t>
            </a:r>
            <a:r>
              <a:rPr lang="ko-KR" altLang="en-US" sz="1400" dirty="0"/>
              <a:t>메서드를 사용</a:t>
            </a:r>
            <a:endParaRPr lang="en-US" altLang="ko-KR" dirty="0"/>
          </a:p>
          <a:p>
            <a:pPr lvl="1"/>
            <a:r>
              <a:rPr lang="ko-KR" altLang="en-US" dirty="0"/>
              <a:t>문서 객체의 트리</a:t>
            </a:r>
            <a:r>
              <a:rPr lang="en-US" altLang="ko-KR" dirty="0"/>
              <a:t>(tree) </a:t>
            </a:r>
            <a:r>
              <a:rPr lang="ko-KR" altLang="en-US" dirty="0"/>
              <a:t>구조</a:t>
            </a:r>
            <a:r>
              <a:rPr lang="en-US" altLang="ko-KR" dirty="0"/>
              <a:t>- </a:t>
            </a:r>
            <a:r>
              <a:rPr lang="ko-KR" altLang="en-US" sz="1400" dirty="0"/>
              <a:t>문서를 어떤 문서 아래에 추가할지 결정해 </a:t>
            </a:r>
            <a:r>
              <a:rPr lang="ko-KR" altLang="en-US" sz="1400" dirty="0" err="1"/>
              <a:t>줘야함</a:t>
            </a:r>
            <a:endParaRPr lang="en-US" altLang="ko-KR" sz="1400" dirty="0"/>
          </a:p>
          <a:p>
            <a:pPr lvl="1"/>
            <a:r>
              <a:rPr lang="ko-KR" altLang="en-US" dirty="0"/>
              <a:t>사용 예</a:t>
            </a:r>
            <a:r>
              <a:rPr lang="en-US" altLang="ko-KR" dirty="0"/>
              <a:t>, </a:t>
            </a:r>
            <a:r>
              <a:rPr lang="ko-KR" altLang="en-US" dirty="0"/>
              <a:t>코드 실행</a:t>
            </a:r>
            <a:r>
              <a:rPr lang="en-US" altLang="ko-KR" dirty="0"/>
              <a:t>(7-1-8.html)</a:t>
            </a:r>
          </a:p>
          <a:p>
            <a:pPr lvl="2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284686-BF98-20E3-F7A8-2B31ECDBC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0D59D8-DFB8-EA7B-7FAF-7143BF438B85}"/>
              </a:ext>
            </a:extLst>
          </p:cNvPr>
          <p:cNvSpPr/>
          <p:nvPr/>
        </p:nvSpPr>
        <p:spPr>
          <a:xfrm>
            <a:off x="859532" y="1943943"/>
            <a:ext cx="9793088" cy="302433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문서 객체 동적으로 생성하기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'data-custom'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사용자 정의 속성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'white'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'black'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64C128-12D2-951D-F05B-42896C8C59BC}"/>
              </a:ext>
            </a:extLst>
          </p:cNvPr>
          <p:cNvSpPr/>
          <p:nvPr/>
        </p:nvSpPr>
        <p:spPr>
          <a:xfrm>
            <a:off x="851023" y="5112295"/>
            <a:ext cx="9793088" cy="78973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881B2D-960C-16AA-4EC5-27DED7E9C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229" y="4046335"/>
            <a:ext cx="47815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77CF1-BF3B-6961-772D-745772B77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85BB98-9240-4D3B-C281-34E256E0097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E5A1D-F983-E6FB-B750-604D2C4FFF9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문서 객체 생성하기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코드 분석 </a:t>
            </a:r>
            <a:r>
              <a:rPr lang="en-US" altLang="ko-KR" dirty="0">
                <a:sym typeface="Wingdings" panose="05000000000000000000" pitchFamily="2" charset="2"/>
              </a:rPr>
              <a:t>(7-1-8.html)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DA280A-C8B8-F8DC-6383-004D6DDD5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9B0E12-0CCE-53A7-EE22-0465054F5951}"/>
              </a:ext>
            </a:extLst>
          </p:cNvPr>
          <p:cNvSpPr/>
          <p:nvPr/>
        </p:nvSpPr>
        <p:spPr>
          <a:xfrm>
            <a:off x="864493" y="1367879"/>
            <a:ext cx="9793088" cy="403244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문서 객체</a:t>
            </a:r>
            <a:r>
              <a:rPr lang="en-US" altLang="ko-KR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(h1) </a:t>
            </a:r>
            <a:r>
              <a:rPr lang="ko-KR" alt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생성하기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생성한 문서 객체</a:t>
            </a:r>
            <a:r>
              <a:rPr lang="en-US" altLang="ko-KR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(h1) </a:t>
            </a:r>
            <a:r>
              <a:rPr lang="ko-KR" alt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조작하기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문서 객체 동적으로 생성하기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'data-custom'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사용자 정의 속성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'white'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'black'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생성한 문서 객체</a:t>
            </a:r>
            <a:r>
              <a:rPr lang="en-US" altLang="ko-KR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(h1 </a:t>
            </a:r>
            <a:r>
              <a:rPr lang="ko-KR" alt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태그</a:t>
            </a:r>
            <a:r>
              <a:rPr lang="en-US" altLang="ko-KR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</a:t>
            </a:r>
            <a:r>
              <a:rPr lang="en-US" altLang="ko-KR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ko-KR" alt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 추가하기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3436CA-F6E4-7EF5-E6B3-3B0D1405B9B3}"/>
              </a:ext>
            </a:extLst>
          </p:cNvPr>
          <p:cNvSpPr/>
          <p:nvPr/>
        </p:nvSpPr>
        <p:spPr>
          <a:xfrm>
            <a:off x="4123771" y="2336491"/>
            <a:ext cx="3960440" cy="288000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46430B-320C-AD98-F000-C08433C36DD1}"/>
              </a:ext>
            </a:extLst>
          </p:cNvPr>
          <p:cNvSpPr/>
          <p:nvPr/>
        </p:nvSpPr>
        <p:spPr>
          <a:xfrm>
            <a:off x="3312765" y="4464223"/>
            <a:ext cx="3384376" cy="288000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E6CC0D2-6AAD-70E0-9BDD-837CBC666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373" y="3666255"/>
            <a:ext cx="1837784" cy="170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31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CE9C1-2400-5BBF-9B34-2407EB96F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DB7F57-8B11-9EBF-92B6-F4C712ECF7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46758E-60E1-CC50-4B3A-4663F3D7C9E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문서 객체 이동하기</a:t>
            </a:r>
            <a:endParaRPr lang="en-US" altLang="ko-KR" dirty="0"/>
          </a:p>
          <a:p>
            <a:pPr lvl="1"/>
            <a:r>
              <a:rPr lang="en-US" altLang="ko-KR" dirty="0" err="1"/>
              <a:t>appendChild</a:t>
            </a:r>
            <a:r>
              <a:rPr lang="en-US" altLang="ko-KR" dirty="0"/>
              <a:t>( ) </a:t>
            </a:r>
            <a:r>
              <a:rPr lang="ko-KR" altLang="en-US" dirty="0"/>
              <a:t>메소드는 문서 객체를 이동시킬 때도 사용</a:t>
            </a:r>
            <a:endParaRPr lang="en-US" altLang="ko-KR" dirty="0"/>
          </a:p>
          <a:p>
            <a:pPr lvl="1"/>
            <a:r>
              <a:rPr lang="ko-KR" altLang="en-US" dirty="0"/>
              <a:t>소스 코드 실행 및 분석</a:t>
            </a:r>
            <a:r>
              <a:rPr lang="en-US" altLang="ko-KR" dirty="0"/>
              <a:t>(7-1-9.html)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B9A7BB-538B-956F-00E1-7620DB951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6EAA58-882F-49AC-CACA-F0F679EE5BB3}"/>
              </a:ext>
            </a:extLst>
          </p:cNvPr>
          <p:cNvSpPr/>
          <p:nvPr/>
        </p:nvSpPr>
        <p:spPr>
          <a:xfrm>
            <a:off x="859532" y="1655911"/>
            <a:ext cx="5765601" cy="288032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첫 번째 </a:t>
            </a:r>
            <a:r>
              <a:rPr lang="en-US" altLang="ko-K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lang="ko-KR" alt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태그 내부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"second"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두 번째 </a:t>
            </a:r>
            <a:r>
              <a:rPr lang="en-US" altLang="ko-K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lang="ko-KR" alt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태그 내부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C439C6-A770-78FD-2C2C-77766A789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553" y="2180907"/>
            <a:ext cx="4069080" cy="21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59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4B468-8EC2-A3A4-281E-CD848BF89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DD631D-E337-E06B-6CA1-5722F22A9D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04765F-90F4-349E-FBE9-DBF484DBA93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문서 객체 이동하기</a:t>
            </a:r>
            <a:endParaRPr lang="en-US" altLang="ko-KR" dirty="0"/>
          </a:p>
          <a:p>
            <a:pPr lvl="1"/>
            <a:r>
              <a:rPr lang="en-US" altLang="ko-KR" dirty="0" err="1"/>
              <a:t>appendChild</a:t>
            </a:r>
            <a:r>
              <a:rPr lang="en-US" altLang="ko-KR" dirty="0"/>
              <a:t>( ) </a:t>
            </a:r>
            <a:r>
              <a:rPr lang="ko-KR" altLang="en-US" dirty="0"/>
              <a:t>메소드는 문서 객체를 이동시킬 때도 사용</a:t>
            </a:r>
            <a:endParaRPr lang="en-US" altLang="ko-KR" dirty="0"/>
          </a:p>
          <a:p>
            <a:pPr lvl="1"/>
            <a:r>
              <a:rPr lang="ko-KR" altLang="en-US" dirty="0"/>
              <a:t>소스 코드 실행 및 분석</a:t>
            </a:r>
            <a:r>
              <a:rPr lang="en-US" altLang="ko-KR" dirty="0"/>
              <a:t>(7-1-9.html)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05D697-DB22-53A6-4D29-2817CADD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911657-E5EE-929D-F6A8-374FB2366A54}"/>
              </a:ext>
            </a:extLst>
          </p:cNvPr>
          <p:cNvSpPr/>
          <p:nvPr/>
        </p:nvSpPr>
        <p:spPr>
          <a:xfrm>
            <a:off x="859532" y="1655911"/>
            <a:ext cx="9726041" cy="439248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divA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'#first'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divB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'#second'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이동하는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h1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태그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toFirst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divA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toSecond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toSecond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divB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toFirst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toFirst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 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21E7DE-FDCD-37A3-EA7D-18EF1E8C09E6}"/>
              </a:ext>
            </a:extLst>
          </p:cNvPr>
          <p:cNvSpPr/>
          <p:nvPr/>
        </p:nvSpPr>
        <p:spPr>
          <a:xfrm>
            <a:off x="1944613" y="3619045"/>
            <a:ext cx="6552728" cy="792088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6271C3-9251-6779-FC22-26242F7DF5F1}"/>
              </a:ext>
            </a:extLst>
          </p:cNvPr>
          <p:cNvSpPr/>
          <p:nvPr/>
        </p:nvSpPr>
        <p:spPr>
          <a:xfrm>
            <a:off x="1944613" y="4437678"/>
            <a:ext cx="6552728" cy="792088"/>
          </a:xfrm>
          <a:prstGeom prst="rect">
            <a:avLst/>
          </a:prstGeom>
          <a:noFill/>
          <a:ln w="952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540EEE55-3EB7-0178-C8FE-16497E5381DE}"/>
              </a:ext>
            </a:extLst>
          </p:cNvPr>
          <p:cNvCxnSpPr/>
          <p:nvPr/>
        </p:nvCxnSpPr>
        <p:spPr>
          <a:xfrm rot="10800000">
            <a:off x="3384773" y="3852155"/>
            <a:ext cx="3600400" cy="828092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911EA84D-3D73-6A61-8210-E38B32BFCDC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84773" y="3852152"/>
            <a:ext cx="3672409" cy="823365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07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4E56A-8B47-EC68-7BAA-25E61BA49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50EE49-A29D-FBFA-0434-401A487E07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33E428-9334-848A-66BB-154707C189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문서 객체 제거하기</a:t>
            </a:r>
            <a:endParaRPr lang="en-US" altLang="ko-KR" dirty="0"/>
          </a:p>
          <a:p>
            <a:pPr lvl="1"/>
            <a:r>
              <a:rPr lang="ko-KR" altLang="en-US" dirty="0"/>
              <a:t>문서 객체를 제거할 때는 </a:t>
            </a:r>
            <a:r>
              <a:rPr lang="en-US" altLang="ko-KR" dirty="0" err="1"/>
              <a:t>removeChild</a:t>
            </a:r>
            <a:r>
              <a:rPr lang="en-US" altLang="ko-KR" dirty="0"/>
              <a:t>( ) </a:t>
            </a:r>
            <a:r>
              <a:rPr lang="ko-KR" altLang="en-US" dirty="0"/>
              <a:t>메서드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부모 객체와 이미 연결된 문서 객체의 경우 </a:t>
            </a:r>
            <a:r>
              <a:rPr lang="en-US" altLang="ko-KR" dirty="0" err="1"/>
              <a:t>parentNode</a:t>
            </a:r>
            <a:r>
              <a:rPr lang="en-US" altLang="ko-KR" dirty="0"/>
              <a:t> </a:t>
            </a:r>
            <a:r>
              <a:rPr lang="ko-KR" altLang="en-US" dirty="0"/>
              <a:t>속성으로 부모 객체에 접근할 수 있으므로 일반적으로 어떤 문서 객체를 제거할 때는 다음과 같은 형태의 코드를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사용 예</a:t>
            </a:r>
            <a:r>
              <a:rPr lang="en-US" altLang="ko-KR" dirty="0"/>
              <a:t>(7-1-10.html)</a:t>
            </a:r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초 후에 </a:t>
            </a:r>
            <a:r>
              <a:rPr lang="en-US" altLang="ko-KR" dirty="0"/>
              <a:t>h1 </a:t>
            </a:r>
            <a:r>
              <a:rPr lang="ko-KR" altLang="en-US" dirty="0"/>
              <a:t>태그를 제거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CC8880-1C4A-EAA4-0DD6-220FFCD0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A46CD2-FBBC-F28F-0B88-E80BC86176C9}"/>
              </a:ext>
            </a:extLst>
          </p:cNvPr>
          <p:cNvSpPr/>
          <p:nvPr/>
        </p:nvSpPr>
        <p:spPr>
          <a:xfrm>
            <a:off x="2448669" y="1367879"/>
            <a:ext cx="5765601" cy="477003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부모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객체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removeChild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자식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객체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5F08BA-F199-C20F-DA43-1128EFFFBF4F}"/>
              </a:ext>
            </a:extLst>
          </p:cNvPr>
          <p:cNvSpPr/>
          <p:nvPr/>
        </p:nvSpPr>
        <p:spPr>
          <a:xfrm>
            <a:off x="2448668" y="2461878"/>
            <a:ext cx="5765601" cy="477003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문서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객체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parentNode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removeChild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문서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객체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15F710-DD34-100E-7F38-F905617FAD3D}"/>
              </a:ext>
            </a:extLst>
          </p:cNvPr>
          <p:cNvSpPr/>
          <p:nvPr/>
        </p:nvSpPr>
        <p:spPr>
          <a:xfrm>
            <a:off x="936501" y="3672135"/>
            <a:ext cx="6696744" cy="222989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parentNode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 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2D2599-7A22-42E5-A987-F871253592ED}"/>
              </a:ext>
            </a:extLst>
          </p:cNvPr>
          <p:cNvSpPr/>
          <p:nvPr/>
        </p:nvSpPr>
        <p:spPr>
          <a:xfrm>
            <a:off x="7714803" y="3672135"/>
            <a:ext cx="3230810" cy="222989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제거 대상 문서 객체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383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DFCB5-D18D-75E5-A64E-91F8D919E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05F842-1204-4D41-905F-1ABD454EB5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A8F5EB-8694-DF31-17B4-7E9C2339ECC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이벤트 설정하기</a:t>
            </a:r>
            <a:r>
              <a:rPr lang="en-US" altLang="ko-KR" dirty="0"/>
              <a:t>(</a:t>
            </a:r>
            <a:r>
              <a:rPr lang="ko-KR" altLang="en-US" dirty="0"/>
              <a:t>제거하기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지금까지 </a:t>
            </a:r>
            <a:r>
              <a:rPr lang="en-US" altLang="ko-KR" dirty="0" err="1"/>
              <a:t>document.addEventListener</a:t>
            </a:r>
            <a:r>
              <a:rPr lang="en-US" altLang="ko-KR" dirty="0"/>
              <a:t>(‘</a:t>
            </a:r>
            <a:r>
              <a:rPr lang="en-US" altLang="ko-KR" dirty="0" err="1"/>
              <a:t>DOMContentLoaded</a:t>
            </a:r>
            <a:r>
              <a:rPr lang="en-US" altLang="ko-KR" dirty="0"/>
              <a:t>’, ()=&gt;{}) </a:t>
            </a:r>
            <a:r>
              <a:rPr lang="ko-KR" altLang="en-US" dirty="0"/>
              <a:t>형태의 코드를 사용했음</a:t>
            </a:r>
            <a:endParaRPr lang="en-US" altLang="ko-KR" dirty="0"/>
          </a:p>
          <a:p>
            <a:pPr lvl="3"/>
            <a:r>
              <a:rPr lang="en-US" altLang="ko-KR" dirty="0"/>
              <a:t>“document </a:t>
            </a:r>
            <a:r>
              <a:rPr lang="ko-KR" altLang="en-US" dirty="0"/>
              <a:t>문서 객체에 </a:t>
            </a:r>
            <a:r>
              <a:rPr lang="en-US" altLang="ko-KR" dirty="0" err="1"/>
              <a:t>DOMContentLoaded</a:t>
            </a:r>
            <a:r>
              <a:rPr lang="ko-KR" altLang="en-US" dirty="0"/>
              <a:t>라는 이벤트가 발생했을 때 매개변수로 전달한 </a:t>
            </a:r>
            <a:r>
              <a:rPr lang="ko-KR" altLang="en-US" dirty="0" err="1"/>
              <a:t>콜백</a:t>
            </a:r>
            <a:r>
              <a:rPr lang="ko-KR" altLang="en-US" dirty="0"/>
              <a:t> 함수를 실행해라</a:t>
            </a:r>
            <a:r>
              <a:rPr lang="en-US" altLang="ko-KR" dirty="0"/>
              <a:t>＂</a:t>
            </a:r>
            <a:r>
              <a:rPr lang="ko-KR" altLang="en-US" dirty="0"/>
              <a:t>라는 뜻</a:t>
            </a:r>
            <a:endParaRPr lang="en-US" altLang="ko-KR" dirty="0"/>
          </a:p>
          <a:p>
            <a:pPr lvl="2"/>
            <a:r>
              <a:rPr lang="ko-KR" altLang="en-US" dirty="0"/>
              <a:t>모든 문서 객체는 생성되거나 클릭되거나 마우스를 객체 위에 올려놓거나 할 때 이벤트</a:t>
            </a:r>
            <a:r>
              <a:rPr lang="en-US" altLang="ko-KR" dirty="0"/>
              <a:t>(event)</a:t>
            </a:r>
            <a:r>
              <a:rPr lang="ko-KR" altLang="en-US" dirty="0"/>
              <a:t>가 발생함</a:t>
            </a:r>
            <a:endParaRPr lang="en-US" altLang="ko-KR" dirty="0"/>
          </a:p>
          <a:p>
            <a:pPr lvl="3"/>
            <a:r>
              <a:rPr lang="ko-KR" altLang="en-US" dirty="0"/>
              <a:t>이 이벤트가 발생했을 때 실행할 함수는 </a:t>
            </a:r>
            <a:r>
              <a:rPr lang="en-US" altLang="ko-KR" dirty="0" err="1"/>
              <a:t>addEventListener</a:t>
            </a:r>
            <a:r>
              <a:rPr lang="en-US" altLang="ko-KR" dirty="0"/>
              <a:t>( )</a:t>
            </a:r>
            <a:r>
              <a:rPr lang="ko-KR" altLang="en-US" dirty="0"/>
              <a:t>메서드로 등록하여 사용</a:t>
            </a:r>
            <a:endParaRPr lang="en-US" altLang="ko-KR" dirty="0"/>
          </a:p>
          <a:p>
            <a:pPr lvl="1"/>
            <a:r>
              <a:rPr lang="ko-KR" altLang="en-US" dirty="0"/>
              <a:t>이벤트 설정</a:t>
            </a:r>
            <a:endParaRPr lang="en-US" altLang="ko-KR" dirty="0"/>
          </a:p>
          <a:p>
            <a:pPr lvl="2"/>
            <a:r>
              <a:rPr lang="en-US" altLang="ko-KR" dirty="0"/>
              <a:t>H1</a:t>
            </a:r>
            <a:r>
              <a:rPr lang="ko-KR" altLang="en-US" dirty="0"/>
              <a:t> 태그를 클릭했을 때 이벤트 </a:t>
            </a:r>
            <a:r>
              <a:rPr lang="ko-KR" altLang="en-US" dirty="0" err="1"/>
              <a:t>리스너</a:t>
            </a:r>
            <a:r>
              <a:rPr lang="en-US" altLang="ko-KR" dirty="0"/>
              <a:t>(event listener)</a:t>
            </a:r>
            <a:r>
              <a:rPr lang="ko-KR" altLang="en-US" dirty="0"/>
              <a:t>를 호출</a:t>
            </a:r>
            <a:endParaRPr lang="en-US" altLang="ko-KR" dirty="0"/>
          </a:p>
          <a:p>
            <a:pPr lvl="3"/>
            <a:r>
              <a:rPr lang="ko-KR" altLang="en-US" dirty="0"/>
              <a:t>이벤트 리스터는 </a:t>
            </a:r>
            <a:r>
              <a:rPr lang="ko-KR" altLang="en-US" dirty="0" err="1"/>
              <a:t>리스터</a:t>
            </a:r>
            <a:r>
              <a:rPr lang="ko-KR" altLang="en-US" dirty="0"/>
              <a:t> 내부 변수 </a:t>
            </a:r>
            <a:r>
              <a:rPr lang="en-US" altLang="ko-KR" dirty="0"/>
              <a:t>counter</a:t>
            </a:r>
            <a:r>
              <a:rPr lang="ko-KR" altLang="en-US" dirty="0"/>
              <a:t>를 증가시키고 출력</a:t>
            </a:r>
            <a:endParaRPr lang="en-US" altLang="ko-KR" dirty="0"/>
          </a:p>
          <a:p>
            <a:pPr lvl="1"/>
            <a:r>
              <a:rPr lang="ko-KR" altLang="en-US" dirty="0"/>
              <a:t>활용 예</a:t>
            </a:r>
            <a:r>
              <a:rPr lang="en-US" altLang="ko-KR" dirty="0"/>
              <a:t>(7-1.11.html)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E7A689-3800-AE10-CAFB-189547DA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AC2E35-2B4B-CCA6-539A-2EA47C04CDAB}"/>
              </a:ext>
            </a:extLst>
          </p:cNvPr>
          <p:cNvSpPr/>
          <p:nvPr/>
        </p:nvSpPr>
        <p:spPr>
          <a:xfrm>
            <a:off x="864493" y="3384103"/>
            <a:ext cx="7704856" cy="108012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클릭 횟수 </a:t>
            </a:r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0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6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D8846-1060-09AD-7AD4-B0B161DA2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C0874-D580-53FD-E232-59836525E4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B0D64-1397-7ADF-6D52-CCDDF571DBA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pPr lvl="2"/>
            <a:r>
              <a:rPr lang="ko-KR" altLang="en-US" dirty="0"/>
              <a:t>지금까지는 무언가를 콘솔 또는 경고창에 출력하면서 결과를 </a:t>
            </a:r>
            <a:r>
              <a:rPr lang="ko-KR" altLang="en-US" dirty="0" err="1"/>
              <a:t>확인했었음</a:t>
            </a:r>
            <a:endParaRPr lang="en-US" altLang="ko-KR" dirty="0"/>
          </a:p>
          <a:p>
            <a:pPr lvl="2"/>
            <a:r>
              <a:rPr lang="ko-KR" altLang="en-US" dirty="0"/>
              <a:t>이번 절에서는 본격적으로 브라우저 창에 글자 또는 그림 등을 출력하는 방법을 배움</a:t>
            </a:r>
            <a:endParaRPr lang="en-US" altLang="ko-KR" dirty="0"/>
          </a:p>
          <a:p>
            <a:r>
              <a:rPr lang="ko-KR" altLang="en-US" dirty="0"/>
              <a:t>시작하기 전에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파일에 있는 </a:t>
            </a:r>
            <a:r>
              <a:rPr lang="en-US" altLang="ko-KR" dirty="0"/>
              <a:t>html, head, body, title, h1, div, span </a:t>
            </a:r>
            <a:r>
              <a:rPr lang="ko-KR" altLang="en-US" dirty="0"/>
              <a:t>등을 </a:t>
            </a:r>
            <a:r>
              <a:rPr lang="en-US" altLang="ko-KR" dirty="0"/>
              <a:t>HTML </a:t>
            </a:r>
            <a:r>
              <a:rPr lang="ko-KR" altLang="en-US" dirty="0"/>
              <a:t>언어에서는 요소</a:t>
            </a:r>
            <a:r>
              <a:rPr lang="en-US" altLang="ko-KR" dirty="0"/>
              <a:t>(element)</a:t>
            </a:r>
            <a:r>
              <a:rPr lang="ko-KR" altLang="en-US" dirty="0"/>
              <a:t>라고</a:t>
            </a:r>
            <a:r>
              <a:rPr lang="en-US" altLang="ko-KR" dirty="0"/>
              <a:t> </a:t>
            </a:r>
            <a:r>
              <a:rPr lang="ko-KR" altLang="en-US" dirty="0"/>
              <a:t>부름</a:t>
            </a:r>
            <a:endParaRPr lang="en-US" altLang="ko-KR" dirty="0"/>
          </a:p>
          <a:p>
            <a:pPr lvl="2"/>
            <a:r>
              <a:rPr lang="ko-KR" altLang="en-US" dirty="0"/>
              <a:t>자바스크립트에서는 이를 </a:t>
            </a:r>
            <a:r>
              <a:rPr lang="ko-KR" altLang="en-US" dirty="0">
                <a:solidFill>
                  <a:srgbClr val="00B050"/>
                </a:solidFill>
              </a:rPr>
              <a:t>문서 객체</a:t>
            </a:r>
            <a:r>
              <a:rPr lang="en-US" altLang="ko-KR" dirty="0"/>
              <a:t>(document object)</a:t>
            </a:r>
            <a:r>
              <a:rPr lang="ko-KR" altLang="en-US" dirty="0"/>
              <a:t>라고 부름</a:t>
            </a:r>
            <a:endParaRPr lang="en-US" altLang="ko-KR" dirty="0"/>
          </a:p>
          <a:p>
            <a:pPr lvl="2"/>
            <a:r>
              <a:rPr lang="ko-KR" altLang="en-US" dirty="0"/>
              <a:t>따라서 </a:t>
            </a:r>
            <a:r>
              <a:rPr lang="en-US" altLang="ko-KR" dirty="0"/>
              <a:t>“</a:t>
            </a:r>
            <a:r>
              <a:rPr lang="ko-KR" altLang="en-US" dirty="0"/>
              <a:t>문서 객체를 조작한다</a:t>
            </a:r>
            <a:r>
              <a:rPr lang="en-US" altLang="ko-KR" dirty="0"/>
              <a:t>”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말은 </a:t>
            </a:r>
            <a:r>
              <a:rPr lang="en-US" altLang="ko-KR" dirty="0"/>
              <a:t>HTML </a:t>
            </a:r>
            <a:r>
              <a:rPr lang="ko-KR" altLang="en-US" dirty="0"/>
              <a:t>요소들을 조작하다는 의미</a:t>
            </a:r>
            <a:endParaRPr lang="en-US" altLang="ko-KR" dirty="0"/>
          </a:p>
          <a:p>
            <a:pPr lvl="1"/>
            <a:r>
              <a:rPr lang="ko-KR" altLang="en-US" dirty="0"/>
              <a:t>문서 객체를 조합하여 만든 전체적인 형태를 </a:t>
            </a:r>
            <a:r>
              <a:rPr lang="ko-KR" altLang="en-US" dirty="0">
                <a:solidFill>
                  <a:srgbClr val="00B050"/>
                </a:solidFill>
              </a:rPr>
              <a:t>문서 객체 모델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DOM</a:t>
            </a:r>
            <a:r>
              <a:rPr lang="en-US" altLang="ko-KR" dirty="0"/>
              <a:t>, Document Objects Model)</a:t>
            </a:r>
            <a:r>
              <a:rPr lang="ko-KR" altLang="en-US" dirty="0"/>
              <a:t>이라고 부름</a:t>
            </a:r>
            <a:endParaRPr lang="en-US" altLang="ko-KR" dirty="0"/>
          </a:p>
          <a:p>
            <a:pPr lvl="2"/>
            <a:r>
              <a:rPr lang="ko-KR" altLang="en-US" dirty="0"/>
              <a:t>문서 객체 조작을 위해 </a:t>
            </a:r>
            <a:r>
              <a:rPr lang="ko-KR" altLang="en-US" u="sng" dirty="0" err="1">
                <a:solidFill>
                  <a:srgbClr val="00B050"/>
                </a:solidFill>
              </a:rPr>
              <a:t>제이쿼리</a:t>
            </a:r>
            <a:r>
              <a:rPr lang="en-US" altLang="ko-KR" u="sng" dirty="0"/>
              <a:t>(jQuery)</a:t>
            </a:r>
            <a:r>
              <a:rPr lang="ko-KR" altLang="en-US" u="sng" dirty="0"/>
              <a:t>와 같은 </a:t>
            </a:r>
            <a:r>
              <a:rPr lang="ko-KR" altLang="en-US" i="1" u="sng" dirty="0"/>
              <a:t>라이브러리</a:t>
            </a:r>
            <a:r>
              <a:rPr lang="ko-KR" altLang="en-US" dirty="0"/>
              <a:t>와 </a:t>
            </a:r>
            <a:r>
              <a:rPr lang="ko-KR" altLang="en-US" u="sng" dirty="0" err="1">
                <a:solidFill>
                  <a:srgbClr val="00B050"/>
                </a:solidFill>
              </a:rPr>
              <a:t>리액트</a:t>
            </a:r>
            <a:r>
              <a:rPr lang="en-US" altLang="ko-KR" u="sng" dirty="0"/>
              <a:t>(React)</a:t>
            </a:r>
            <a:r>
              <a:rPr lang="ko-KR" altLang="en-US" u="sng" dirty="0"/>
              <a:t>와 같은 </a:t>
            </a:r>
            <a:r>
              <a:rPr lang="ko-KR" altLang="en-US" i="1" u="sng" dirty="0"/>
              <a:t>프레임워크</a:t>
            </a:r>
            <a:r>
              <a:rPr lang="ko-KR" altLang="en-US" dirty="0"/>
              <a:t>를 많이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ko-KR" altLang="en-US" dirty="0"/>
              <a:t>앞으로 처음 보는 코드 나오면 코드를 하나하나 이해하기 보다는 </a:t>
            </a:r>
            <a:r>
              <a:rPr lang="en-US" altLang="ko-KR" dirty="0"/>
              <a:t>“</a:t>
            </a:r>
            <a:r>
              <a:rPr lang="ko-KR" altLang="en-US" dirty="0"/>
              <a:t>왜 이것을 사용하는가</a:t>
            </a:r>
            <a:r>
              <a:rPr lang="en-US" altLang="ko-KR" dirty="0"/>
              <a:t>?”</a:t>
            </a:r>
            <a:r>
              <a:rPr lang="ko-KR" altLang="en-US" dirty="0"/>
              <a:t>라는 전체적인 흐름을 이해해주세요</a:t>
            </a:r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9C2367-9198-0FEA-2301-A4E8C6BF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</p:spTree>
    <p:extLst>
      <p:ext uri="{BB962C8B-B14F-4D97-AF65-F5344CB8AC3E}">
        <p14:creationId xmlns:p14="http://schemas.microsoft.com/office/powerpoint/2010/main" val="143123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4987E-C22B-A10B-6500-373B64D7B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CB9956-6261-29D5-EE66-8F699968BF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3AE2C7-95F0-5002-A35E-3BE6FBA11D7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이벤트 설정하기</a:t>
            </a:r>
            <a:r>
              <a:rPr lang="en-US" altLang="ko-KR" dirty="0"/>
              <a:t> (</a:t>
            </a:r>
            <a:r>
              <a:rPr lang="ko-KR" altLang="en-US" dirty="0"/>
              <a:t>제거하기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활용 예</a:t>
            </a:r>
            <a:r>
              <a:rPr lang="en-US" altLang="ko-KR" dirty="0"/>
              <a:t>(7-1.11.html)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95301E-01C7-53DE-8CB7-10E0AF2F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A564F2-EB3C-7AE4-274C-9D5A18A44566}"/>
              </a:ext>
            </a:extLst>
          </p:cNvPr>
          <p:cNvSpPr/>
          <p:nvPr/>
        </p:nvSpPr>
        <p:spPr>
          <a:xfrm>
            <a:off x="864493" y="1295871"/>
            <a:ext cx="8496944" cy="374441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클릭 횟수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 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4DAC3E-18E4-B55D-A523-845FE56BB1C1}"/>
              </a:ext>
            </a:extLst>
          </p:cNvPr>
          <p:cNvSpPr/>
          <p:nvPr/>
        </p:nvSpPr>
        <p:spPr>
          <a:xfrm>
            <a:off x="1440557" y="1655911"/>
            <a:ext cx="1224136" cy="28803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75D25F-36B8-1405-3212-97DFB1808127}"/>
              </a:ext>
            </a:extLst>
          </p:cNvPr>
          <p:cNvSpPr/>
          <p:nvPr/>
        </p:nvSpPr>
        <p:spPr>
          <a:xfrm>
            <a:off x="2016621" y="2878667"/>
            <a:ext cx="360040" cy="28803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06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8F24D-5017-6B89-3A99-CC7EF0EB6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7895E0-2CEB-979F-082C-3DDF726173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978BBC-EFE4-725E-44F0-FD53116F2D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이벤트 설정하기</a:t>
            </a:r>
            <a:r>
              <a:rPr lang="en-US" altLang="ko-KR" dirty="0"/>
              <a:t> (</a:t>
            </a:r>
            <a:r>
              <a:rPr lang="ko-KR" altLang="en-US" dirty="0"/>
              <a:t>제거하기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활용 예</a:t>
            </a:r>
            <a:r>
              <a:rPr lang="en-US" altLang="ko-KR" dirty="0"/>
              <a:t>(7-1-11.html)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document</a:t>
            </a:r>
            <a:r>
              <a:rPr lang="ko-KR" altLang="en-US" dirty="0"/>
              <a:t>의 </a:t>
            </a:r>
            <a:r>
              <a:rPr lang="en-US" altLang="ko-KR" dirty="0" err="1"/>
              <a:t>DOMContentLoaded</a:t>
            </a:r>
            <a:r>
              <a:rPr lang="en-US" altLang="ko-KR" dirty="0"/>
              <a:t> </a:t>
            </a:r>
            <a:r>
              <a:rPr lang="ko-KR" altLang="en-US" dirty="0"/>
              <a:t>이벤트는 언제 발생</a:t>
            </a:r>
            <a:r>
              <a:rPr lang="en-US" altLang="ko-KR" dirty="0"/>
              <a:t>? </a:t>
            </a:r>
            <a:r>
              <a:rPr lang="ko-KR" altLang="en-US" dirty="0"/>
              <a:t>몇 번 발생</a:t>
            </a:r>
            <a:r>
              <a:rPr lang="en-US" altLang="ko-KR" dirty="0"/>
              <a:t>?</a:t>
            </a:r>
          </a:p>
          <a:p>
            <a:pPr lvl="3"/>
            <a:r>
              <a:rPr lang="en-US" altLang="ko-KR" dirty="0"/>
              <a:t>h1 </a:t>
            </a:r>
            <a:r>
              <a:rPr lang="ko-KR" altLang="en-US" dirty="0"/>
              <a:t>태그에서 </a:t>
            </a:r>
            <a:r>
              <a:rPr lang="en-US" altLang="ko-KR" dirty="0"/>
              <a:t>click </a:t>
            </a:r>
            <a:r>
              <a:rPr lang="ko-KR" altLang="en-US" dirty="0"/>
              <a:t>이벤트는 언제 발생</a:t>
            </a:r>
            <a:r>
              <a:rPr lang="en-US" altLang="ko-KR" dirty="0"/>
              <a:t>? </a:t>
            </a:r>
            <a:r>
              <a:rPr lang="ko-KR" altLang="en-US" dirty="0"/>
              <a:t>몇 번 발생</a:t>
            </a:r>
            <a:r>
              <a:rPr lang="en-US" altLang="ko-KR" dirty="0"/>
              <a:t>?</a:t>
            </a:r>
          </a:p>
          <a:p>
            <a:pPr lvl="3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F77818-35E7-5A2F-F7B0-BACE9342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9312CD-7C03-6AD6-7117-2ADF7200F23D}"/>
              </a:ext>
            </a:extLst>
          </p:cNvPr>
          <p:cNvSpPr/>
          <p:nvPr/>
        </p:nvSpPr>
        <p:spPr>
          <a:xfrm>
            <a:off x="864493" y="1295871"/>
            <a:ext cx="8496944" cy="374441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클릭 횟수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 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E458A6-02C6-E1ED-8425-774443799185}"/>
              </a:ext>
            </a:extLst>
          </p:cNvPr>
          <p:cNvSpPr/>
          <p:nvPr/>
        </p:nvSpPr>
        <p:spPr>
          <a:xfrm>
            <a:off x="1440557" y="1655911"/>
            <a:ext cx="1224136" cy="28803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EA10F6-9980-92FB-7B16-1C78637F783D}"/>
              </a:ext>
            </a:extLst>
          </p:cNvPr>
          <p:cNvSpPr/>
          <p:nvPr/>
        </p:nvSpPr>
        <p:spPr>
          <a:xfrm>
            <a:off x="2016621" y="2878667"/>
            <a:ext cx="360040" cy="28803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0EDF14-344D-15F7-1237-AF0AA5BA1140}"/>
              </a:ext>
            </a:extLst>
          </p:cNvPr>
          <p:cNvSpPr/>
          <p:nvPr/>
        </p:nvSpPr>
        <p:spPr>
          <a:xfrm>
            <a:off x="5162925" y="1652085"/>
            <a:ext cx="2489237" cy="288032"/>
          </a:xfrm>
          <a:prstGeom prst="rect">
            <a:avLst/>
          </a:prstGeom>
          <a:noFill/>
          <a:ln w="127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8BB01C-E3B6-B40F-F71D-F7CF649078A8}"/>
              </a:ext>
            </a:extLst>
          </p:cNvPr>
          <p:cNvSpPr/>
          <p:nvPr/>
        </p:nvSpPr>
        <p:spPr>
          <a:xfrm>
            <a:off x="4884335" y="2885017"/>
            <a:ext cx="936104" cy="288032"/>
          </a:xfrm>
          <a:prstGeom prst="rect">
            <a:avLst/>
          </a:prstGeom>
          <a:noFill/>
          <a:ln w="127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A0003ECF-DC2B-FBD4-6FB8-D42996D3F1D5}"/>
              </a:ext>
            </a:extLst>
          </p:cNvPr>
          <p:cNvCxnSpPr>
            <a:stCxn id="8" idx="2"/>
            <a:endCxn id="3" idx="0"/>
          </p:cNvCxnSpPr>
          <p:nvPr/>
        </p:nvCxnSpPr>
        <p:spPr>
          <a:xfrm rot="5400000" flipH="1">
            <a:off x="4087982" y="-379445"/>
            <a:ext cx="284206" cy="4354919"/>
          </a:xfrm>
          <a:prstGeom prst="curvedConnector5">
            <a:avLst>
              <a:gd name="adj1" fmla="val -80435"/>
              <a:gd name="adj2" fmla="val 57262"/>
              <a:gd name="adj3" fmla="val 180435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B9E34004-1C12-37E7-3D88-AE3A0D64A4FB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2196642" y="2878667"/>
            <a:ext cx="3155745" cy="300732"/>
          </a:xfrm>
          <a:prstGeom prst="curvedConnector4">
            <a:avLst>
              <a:gd name="adj1" fmla="val 47148"/>
              <a:gd name="adj2" fmla="val 176015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61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084D4-0CA1-6F17-E0C6-586D0CA1E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4912BE-6D06-7B6D-8586-0B1211C3936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2BADEC-6D9A-461E-60A8-E0007A724C1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이벤트 설정하기</a:t>
            </a:r>
            <a:r>
              <a:rPr lang="en-US" altLang="ko-KR" dirty="0"/>
              <a:t> (</a:t>
            </a:r>
            <a:r>
              <a:rPr lang="ko-KR" altLang="en-US" dirty="0"/>
              <a:t>제거하기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이벤트를 제거할 때는 아래와 같이 </a:t>
            </a:r>
            <a:r>
              <a:rPr lang="en-US" altLang="ko-KR" dirty="0" err="1"/>
              <a:t>removeEventListener</a:t>
            </a:r>
            <a:r>
              <a:rPr lang="en-US" altLang="ko-KR" dirty="0"/>
              <a:t>( ) </a:t>
            </a:r>
            <a:r>
              <a:rPr lang="ko-KR" altLang="en-US" dirty="0"/>
              <a:t>메서드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사용 예를 꼼꼼하게 분석할 것</a:t>
            </a:r>
            <a:r>
              <a:rPr lang="en-US" altLang="ko-KR" dirty="0"/>
              <a:t>(7-1-12.html)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179633-B331-9CC5-9FCC-18929254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829567-BCC6-C1B8-1C89-76251468E7B7}"/>
              </a:ext>
            </a:extLst>
          </p:cNvPr>
          <p:cNvSpPr/>
          <p:nvPr/>
        </p:nvSpPr>
        <p:spPr>
          <a:xfrm>
            <a:off x="2074483" y="1295871"/>
            <a:ext cx="7056784" cy="50405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문서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객체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removeEventListener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이벤트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이벤트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리스너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E23205-07D3-D01D-F3A1-4715472E9D65}"/>
              </a:ext>
            </a:extLst>
          </p:cNvPr>
          <p:cNvSpPr/>
          <p:nvPr/>
        </p:nvSpPr>
        <p:spPr>
          <a:xfrm>
            <a:off x="2074483" y="3743768"/>
            <a:ext cx="7056784" cy="1728567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클릭 횟수</a:t>
            </a:r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0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"connect"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이벤트 연결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"disconnect"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이벤트 해제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이벤트 연결 상태</a:t>
            </a:r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해제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9605DA-AD29-DACF-4ECE-8A164FE837D5}"/>
              </a:ext>
            </a:extLst>
          </p:cNvPr>
          <p:cNvSpPr/>
          <p:nvPr/>
        </p:nvSpPr>
        <p:spPr>
          <a:xfrm>
            <a:off x="2074483" y="2231600"/>
            <a:ext cx="7056784" cy="144016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user-select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63F96-F1AF-E904-76CF-1A2908174A0D}"/>
              </a:ext>
            </a:extLst>
          </p:cNvPr>
          <p:cNvSpPr/>
          <p:nvPr/>
        </p:nvSpPr>
        <p:spPr>
          <a:xfrm>
            <a:off x="7279511" y="1427275"/>
            <a:ext cx="1512168" cy="288032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132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5F9DA-88AA-6A78-AC19-FDA847B74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CD92D7-A5AB-7481-8553-7CC54EF8B0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F78A94-653F-E226-4E4C-DB1B914FA1A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이벤트 설정하기</a:t>
            </a:r>
            <a:r>
              <a:rPr lang="en-US" altLang="ko-KR" dirty="0"/>
              <a:t> (</a:t>
            </a:r>
            <a:r>
              <a:rPr lang="ko-KR" altLang="en-US" dirty="0"/>
              <a:t>제거하기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사용 예를 꼼꼼하게 분석할 것</a:t>
            </a:r>
            <a:r>
              <a:rPr lang="en-US" altLang="ko-KR" dirty="0"/>
              <a:t>(7-1-12.html)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b="1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addEventListener</a:t>
            </a:r>
            <a:r>
              <a:rPr lang="en-US" altLang="ko-KR" b="1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DOMContentLoaded</a:t>
            </a:r>
            <a:r>
              <a:rPr lang="en-US" altLang="ko-KR" b="1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()</a:t>
            </a:r>
            <a:r>
              <a:rPr lang="en-US" altLang="ko-KR" b="1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{})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dirty="0"/>
              <a:t>화살표 함수 내부의 코드</a:t>
            </a:r>
            <a:r>
              <a:rPr lang="en-US" altLang="ko-KR" dirty="0"/>
              <a:t>(1/2)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1DEFCF-C3A7-9211-EC37-9FFB8665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728333-10D8-2DFF-D7DC-6587C407605A}"/>
              </a:ext>
            </a:extLst>
          </p:cNvPr>
          <p:cNvSpPr/>
          <p:nvPr/>
        </p:nvSpPr>
        <p:spPr>
          <a:xfrm>
            <a:off x="864493" y="1295871"/>
            <a:ext cx="9721080" cy="93610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 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756F2-F89D-9B50-6BA3-7E1DD4109608}"/>
              </a:ext>
            </a:extLst>
          </p:cNvPr>
          <p:cNvSpPr/>
          <p:nvPr/>
        </p:nvSpPr>
        <p:spPr>
          <a:xfrm>
            <a:off x="864075" y="2640584"/>
            <a:ext cx="9721080" cy="309951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connectButton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'#connect'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disconnectButton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'#disconnect'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클릭 횟수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086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2EDA8-E51B-17B1-4BEA-64CAA7345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09828B-9EB5-239C-8781-FD6EC99F7D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ACCE8E-BDF8-876E-6257-34C50A32A89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이벤트 설정하기</a:t>
            </a:r>
            <a:r>
              <a:rPr lang="en-US" altLang="ko-KR" dirty="0"/>
              <a:t> (</a:t>
            </a:r>
            <a:r>
              <a:rPr lang="ko-KR" altLang="en-US" dirty="0"/>
              <a:t>제거하기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사용 예를 꼼꼼하게 분석할 것</a:t>
            </a:r>
            <a:r>
              <a:rPr lang="en-US" altLang="ko-KR" dirty="0"/>
              <a:t>(7-1-12.html)</a:t>
            </a:r>
          </a:p>
          <a:p>
            <a:pPr lvl="1"/>
            <a:r>
              <a:rPr lang="en-US" altLang="ko-KR" b="1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addEventListener</a:t>
            </a:r>
            <a:r>
              <a:rPr lang="en-US" altLang="ko-KR" b="1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DOMContentLoaded</a:t>
            </a:r>
            <a:r>
              <a:rPr lang="en-US" altLang="ko-KR" b="1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()</a:t>
            </a:r>
            <a:r>
              <a:rPr lang="en-US" altLang="ko-KR" b="1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{})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dirty="0"/>
              <a:t>화살표 함수 내부의 코드</a:t>
            </a:r>
            <a:r>
              <a:rPr lang="en-US" altLang="ko-KR" dirty="0"/>
              <a:t>(2/2)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82BA44-8B2C-AD5A-ACD6-E9FDEB47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1F5E9E-6B97-B2A3-D073-A3CD1C1FBA93}"/>
              </a:ext>
            </a:extLst>
          </p:cNvPr>
          <p:cNvSpPr/>
          <p:nvPr/>
        </p:nvSpPr>
        <p:spPr>
          <a:xfrm>
            <a:off x="864075" y="1658268"/>
            <a:ext cx="9721080" cy="4318123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connectButton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이벤트 연결 상태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연결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disconnectButton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이벤트 연결 상태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해제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514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9C304-B2FA-BCB5-229E-F79BC0AE1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615F01-DFE0-6CBB-6D39-B928DC742AC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938A8B-F62A-1E1E-6C1C-07B6F6EC5C3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이벤트 설정하기</a:t>
            </a:r>
            <a:r>
              <a:rPr lang="en-US" altLang="ko-KR" dirty="0"/>
              <a:t> (</a:t>
            </a:r>
            <a:r>
              <a:rPr lang="ko-KR" altLang="en-US" dirty="0"/>
              <a:t>제거하기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전체 코드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264CB5-7546-BCDF-F40E-BEC1D70F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4B3726-DC69-EF9F-BB62-30251019B200}"/>
              </a:ext>
            </a:extLst>
          </p:cNvPr>
          <p:cNvSpPr/>
          <p:nvPr/>
        </p:nvSpPr>
        <p:spPr>
          <a:xfrm>
            <a:off x="5040957" y="578149"/>
            <a:ext cx="5761058" cy="5323877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1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1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isConnect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= </a:t>
            </a:r>
            <a:r>
              <a:rPr lang="en-US" altLang="ko-KR" sz="11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1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= </a:t>
            </a:r>
            <a:r>
              <a:rPr lang="en-US" altLang="ko-KR" sz="11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1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connectButton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1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'#connect'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disconnectButton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1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'#disconnect'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listener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클릭 횟수</a:t>
            </a:r>
            <a:r>
              <a:rPr lang="en-US" altLang="ko-KR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connectButton</a:t>
            </a:r>
            <a:r>
              <a:rPr lang="en-US" altLang="ko-KR" sz="11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isConnect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listener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1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이벤트 연결 상태</a:t>
            </a:r>
            <a:r>
              <a:rPr lang="en-US" altLang="ko-KR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연결</a:t>
            </a:r>
            <a:r>
              <a:rPr lang="en-US" altLang="ko-KR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isConnect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disconnectButton</a:t>
            </a:r>
            <a:r>
              <a:rPr lang="en-US" altLang="ko-KR" sz="11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isConnect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removeEventListener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listener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1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이벤트 연결 상태</a:t>
            </a:r>
            <a:r>
              <a:rPr lang="en-US" altLang="ko-KR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해제</a:t>
            </a:r>
            <a:r>
              <a:rPr lang="en-US" altLang="ko-KR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isConnect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 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1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F45123-97A6-5E18-F399-3AE7EE973659}"/>
              </a:ext>
            </a:extLst>
          </p:cNvPr>
          <p:cNvSpPr/>
          <p:nvPr/>
        </p:nvSpPr>
        <p:spPr>
          <a:xfrm>
            <a:off x="864494" y="1369058"/>
            <a:ext cx="4019922" cy="230307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1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user-select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1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ko-KR" sz="1100" b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1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1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클릭 횟수</a:t>
            </a:r>
            <a:r>
              <a:rPr lang="en-US" altLang="ko-KR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0</a:t>
            </a:r>
            <a:r>
              <a:rPr lang="en-US" altLang="ko-KR" sz="11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1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"connect"</a:t>
            </a:r>
            <a:r>
              <a:rPr lang="en-US" altLang="ko-KR" sz="11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이벤트 연결</a:t>
            </a:r>
            <a:r>
              <a:rPr lang="en-US" altLang="ko-KR" sz="11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1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"disconnect"</a:t>
            </a:r>
            <a:r>
              <a:rPr lang="en-US" altLang="ko-KR" sz="11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이벤트 해제</a:t>
            </a:r>
            <a:r>
              <a:rPr lang="en-US" altLang="ko-KR" sz="11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1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1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이벤트 연결 상태</a:t>
            </a:r>
            <a:r>
              <a:rPr lang="en-US" altLang="ko-KR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해제</a:t>
            </a:r>
            <a:r>
              <a:rPr lang="en-US" altLang="ko-KR" sz="11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1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1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27C12E-DFFB-786B-0A57-A042EC92A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94" y="3841065"/>
            <a:ext cx="4019922" cy="204199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9C5BF4-CCC4-1237-0389-23E61B140611}"/>
              </a:ext>
            </a:extLst>
          </p:cNvPr>
          <p:cNvSpPr/>
          <p:nvPr/>
        </p:nvSpPr>
        <p:spPr>
          <a:xfrm>
            <a:off x="8760149" y="4680247"/>
            <a:ext cx="648072" cy="144016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25C097-CD9A-D09A-A4BB-7CB2D4D6975A}"/>
              </a:ext>
            </a:extLst>
          </p:cNvPr>
          <p:cNvSpPr/>
          <p:nvPr/>
        </p:nvSpPr>
        <p:spPr>
          <a:xfrm>
            <a:off x="6180473" y="2332747"/>
            <a:ext cx="648072" cy="144016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EB5B7877-6393-7A7C-9A6C-95937E175BE7}"/>
              </a:ext>
            </a:extLst>
          </p:cNvPr>
          <p:cNvCxnSpPr>
            <a:stCxn id="12" idx="3"/>
          </p:cNvCxnSpPr>
          <p:nvPr/>
        </p:nvCxnSpPr>
        <p:spPr>
          <a:xfrm>
            <a:off x="6828545" y="2404755"/>
            <a:ext cx="2255640" cy="2269186"/>
          </a:xfrm>
          <a:prstGeom prst="curved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16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23E2E-DD74-F6E6-5A1C-BD818CB17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F702CE-C3BC-7E2A-F892-594D3112AE2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624FFB-0FCB-8322-E46D-13266F08508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시작하기</a:t>
            </a:r>
            <a:r>
              <a:rPr lang="en-US" altLang="ko-KR" dirty="0"/>
              <a:t> </a:t>
            </a:r>
            <a:r>
              <a:rPr lang="ko-KR" altLang="en-US" dirty="0"/>
              <a:t>전에</a:t>
            </a:r>
            <a:endParaRPr lang="en-US" altLang="ko-KR" dirty="0"/>
          </a:p>
          <a:p>
            <a:pPr lvl="2"/>
            <a:r>
              <a:rPr lang="ko-KR" altLang="en-US" dirty="0"/>
              <a:t>문서 객체 모델의 기본적인 내용을 살펴 보았지만 이것으로 무엇을 어떻게 </a:t>
            </a:r>
            <a:r>
              <a:rPr lang="ko-KR" altLang="en-US" dirty="0" err="1"/>
              <a:t>만들어야할지</a:t>
            </a:r>
            <a:r>
              <a:rPr lang="ko-KR" altLang="en-US" dirty="0"/>
              <a:t> 여전히 고민</a:t>
            </a:r>
            <a:endParaRPr lang="en-US" altLang="ko-KR" dirty="0"/>
          </a:p>
          <a:p>
            <a:pPr lvl="2"/>
            <a:r>
              <a:rPr lang="ko-KR" altLang="en-US" dirty="0"/>
              <a:t>물론 자바스크립트는 서버관련 내용</a:t>
            </a:r>
            <a:r>
              <a:rPr lang="en-US" altLang="ko-KR" dirty="0"/>
              <a:t>(node.js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공부하고 이와 결합하여 큰 규모의 애플리케이션을 만들 수 있지만 현 단계에서도 간단한 애플리케이션을 만들어볼 수 있음</a:t>
            </a:r>
            <a:endParaRPr lang="en-US" altLang="ko-KR" dirty="0"/>
          </a:p>
          <a:p>
            <a:pPr lvl="2"/>
            <a:r>
              <a:rPr lang="ko-KR" altLang="en-US" dirty="0"/>
              <a:t>어떤 형태로 애플리케이션을 구현할 수 있는지 이벤트와 관련된 내용을 조금 더 살펴보겠음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이번 절에서는 </a:t>
            </a:r>
            <a:r>
              <a:rPr lang="ko-KR" altLang="en-US" dirty="0">
                <a:solidFill>
                  <a:srgbClr val="FF0000"/>
                </a:solidFill>
              </a:rPr>
              <a:t>입력 양식</a:t>
            </a:r>
            <a:r>
              <a:rPr lang="en-US" altLang="ko-KR" dirty="0">
                <a:solidFill>
                  <a:srgbClr val="FF0000"/>
                </a:solidFill>
              </a:rPr>
              <a:t>(form)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관한 내용을 주로 언급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E943E3-8B8D-CBC0-6A2A-E0760189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07-2 </a:t>
            </a: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798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1B6FF-C249-837A-41A9-F6A6F53EB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B187AE-58D0-96A8-C122-915D8BF9EE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272D69-2337-0540-50D3-DB476A17B0B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이벤트 모델</a:t>
            </a:r>
            <a:endParaRPr lang="en-US" altLang="ko-KR" dirty="0"/>
          </a:p>
          <a:p>
            <a:pPr lvl="1"/>
            <a:r>
              <a:rPr lang="ko-KR" altLang="en-US" dirty="0"/>
              <a:t>이벤트를 연결하는 방법을 이벤트 모델</a:t>
            </a:r>
            <a:r>
              <a:rPr lang="en-US" altLang="ko-KR" dirty="0"/>
              <a:t>(event model)</a:t>
            </a:r>
            <a:r>
              <a:rPr lang="ko-KR" altLang="en-US" dirty="0"/>
              <a:t>이라고 함</a:t>
            </a:r>
            <a:endParaRPr lang="en-US" altLang="ko-KR" dirty="0"/>
          </a:p>
          <a:p>
            <a:pPr lvl="2"/>
            <a:r>
              <a:rPr lang="en-US" altLang="ko-KR" dirty="0"/>
              <a:t>7-1</a:t>
            </a:r>
            <a:r>
              <a:rPr lang="ko-KR" altLang="en-US" dirty="0"/>
              <a:t>절에서는 이벤트를 이벤트 리스터와 연결할 때 </a:t>
            </a:r>
            <a:r>
              <a:rPr lang="en-US" altLang="ko-KR" dirty="0" err="1"/>
              <a:t>addEventListener</a:t>
            </a:r>
            <a:r>
              <a:rPr lang="en-US" altLang="ko-KR" dirty="0"/>
              <a:t>( ) </a:t>
            </a:r>
            <a:r>
              <a:rPr lang="ko-KR" altLang="en-US" dirty="0"/>
              <a:t>메서드를 사용했음</a:t>
            </a:r>
            <a:endParaRPr lang="en-US" altLang="ko-KR" dirty="0"/>
          </a:p>
          <a:p>
            <a:pPr lvl="3"/>
            <a:r>
              <a:rPr lang="ko-KR" altLang="en-US" dirty="0"/>
              <a:t>이 방법이 현재 표준으로 사용하고 있으므로 </a:t>
            </a:r>
            <a:r>
              <a:rPr lang="en-US" altLang="ko-KR" dirty="0">
                <a:solidFill>
                  <a:srgbClr val="00B050"/>
                </a:solidFill>
              </a:rPr>
              <a:t>‘</a:t>
            </a:r>
            <a:r>
              <a:rPr lang="ko-KR" altLang="en-US" dirty="0">
                <a:solidFill>
                  <a:srgbClr val="00B050"/>
                </a:solidFill>
              </a:rPr>
              <a:t>표준 이벤트 모델</a:t>
            </a:r>
            <a:r>
              <a:rPr lang="en-US" altLang="ko-KR" dirty="0">
                <a:solidFill>
                  <a:srgbClr val="00B050"/>
                </a:solidFill>
              </a:rPr>
              <a:t>’</a:t>
            </a:r>
            <a:r>
              <a:rPr lang="ko-KR" altLang="en-US" dirty="0"/>
              <a:t>이라고 부름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과거에는 문서 객체가 가지고 있는 </a:t>
            </a:r>
            <a:r>
              <a:rPr lang="en-US" altLang="ko-KR" dirty="0" err="1"/>
              <a:t>onXX</a:t>
            </a:r>
            <a:r>
              <a:rPr lang="ko-KR" altLang="en-US" dirty="0"/>
              <a:t>으로 시작하는 속성에 함수를 할당하여 이벤트를 연결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고전 이벤트 모델</a:t>
            </a:r>
            <a:r>
              <a:rPr lang="ko-KR" altLang="en-US" dirty="0">
                <a:sym typeface="Wingdings" panose="05000000000000000000" pitchFamily="2" charset="2"/>
              </a:rPr>
              <a:t>이라고 부름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그리고 고전 이벤트 모델처럼 </a:t>
            </a:r>
            <a:r>
              <a:rPr lang="en-US" altLang="ko-KR" dirty="0" err="1">
                <a:sym typeface="Wingdings" panose="05000000000000000000" pitchFamily="2" charset="2"/>
              </a:rPr>
              <a:t>onXX</a:t>
            </a:r>
            <a:r>
              <a:rPr lang="ko-KR" altLang="en-US" dirty="0">
                <a:sym typeface="Wingdings" panose="05000000000000000000" pitchFamily="2" charset="2"/>
              </a:rPr>
              <a:t>으로 시작하는 속성을 </a:t>
            </a:r>
            <a:r>
              <a:rPr lang="en-US" altLang="ko-KR" dirty="0">
                <a:sym typeface="Wingdings" panose="05000000000000000000" pitchFamily="2" charset="2"/>
              </a:rPr>
              <a:t>HTML </a:t>
            </a:r>
            <a:r>
              <a:rPr lang="ko-KR" altLang="en-US" dirty="0">
                <a:sym typeface="Wingdings" panose="05000000000000000000" pitchFamily="2" charset="2"/>
              </a:rPr>
              <a:t>요소에 직접 넣어서 이벤트를 연결하는 것을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인라인 이벤트 모델</a:t>
            </a:r>
            <a:r>
              <a:rPr lang="ko-KR" altLang="en-US" dirty="0">
                <a:sym typeface="Wingdings" panose="05000000000000000000" pitchFamily="2" charset="2"/>
              </a:rPr>
              <a:t>이라고 부름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4"/>
            <a:endParaRPr lang="en-US" altLang="ko-KR" dirty="0">
              <a:sym typeface="Wingdings" panose="05000000000000000000" pitchFamily="2" charset="2"/>
            </a:endParaRPr>
          </a:p>
          <a:p>
            <a:pPr lvl="4"/>
            <a:r>
              <a:rPr lang="ko-KR" altLang="en-US" dirty="0">
                <a:sym typeface="Wingdings" panose="05000000000000000000" pitchFamily="2" charset="2"/>
              </a:rPr>
              <a:t>인라인 이벤트 모델은 </a:t>
            </a:r>
            <a:r>
              <a:rPr lang="en-US" altLang="ko-KR" dirty="0">
                <a:sym typeface="Wingdings" panose="05000000000000000000" pitchFamily="2" charset="2"/>
              </a:rPr>
              <a:t>HTML </a:t>
            </a:r>
            <a:r>
              <a:rPr lang="ko-KR" altLang="en-US" dirty="0">
                <a:sym typeface="Wingdings" panose="05000000000000000000" pitchFamily="2" charset="2"/>
              </a:rPr>
              <a:t>요소의 </a:t>
            </a:r>
            <a:r>
              <a:rPr lang="en-US" altLang="ko-KR" dirty="0" err="1">
                <a:sym typeface="Wingdings" panose="05000000000000000000" pitchFamily="2" charset="2"/>
              </a:rPr>
              <a:t>onXX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속성에 자바스크립트 코드를 넣은 것임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위 코드에서는 </a:t>
            </a:r>
            <a:r>
              <a:rPr lang="en-US" altLang="ko-KR" dirty="0">
                <a:sym typeface="Wingdings" panose="05000000000000000000" pitchFamily="2" charset="2"/>
              </a:rPr>
              <a:t>listener()</a:t>
            </a:r>
            <a:r>
              <a:rPr lang="ko-KR" altLang="en-US" dirty="0">
                <a:sym typeface="Wingdings" panose="05000000000000000000" pitchFamily="2" charset="2"/>
              </a:rPr>
              <a:t>라는 함수를 호출하고 있음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이때 </a:t>
            </a:r>
            <a:r>
              <a:rPr lang="en-US" altLang="ko-KR" dirty="0" err="1">
                <a:sym typeface="Wingdings" panose="05000000000000000000" pitchFamily="2" charset="2"/>
              </a:rPr>
              <a:t>onXX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속성 내부에서 변수</a:t>
            </a:r>
            <a:r>
              <a:rPr lang="en-US" altLang="ko-KR" dirty="0">
                <a:sym typeface="Wingdings" panose="05000000000000000000" pitchFamily="2" charset="2"/>
              </a:rPr>
              <a:t> event</a:t>
            </a:r>
            <a:r>
              <a:rPr lang="ko-KR" altLang="en-US" dirty="0">
                <a:sym typeface="Wingdings" panose="05000000000000000000" pitchFamily="2" charset="2"/>
              </a:rPr>
              <a:t>를 활용할 수 있음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3"/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모든 이벤트 모델의 이벤트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리스너는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첫 번째 매개변수로 이벤트 객체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(event object)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를 받음</a:t>
            </a: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4"/>
            <a:r>
              <a:rPr lang="ko-KR" altLang="en-US" dirty="0" err="1">
                <a:sym typeface="Wingdings" panose="05000000000000000000" pitchFamily="2" charset="2"/>
              </a:rPr>
              <a:t>이베트</a:t>
            </a:r>
            <a:r>
              <a:rPr lang="ko-KR" altLang="en-US" dirty="0">
                <a:sym typeface="Wingdings" panose="05000000000000000000" pitchFamily="2" charset="2"/>
              </a:rPr>
              <a:t> 객체에는 이벤트와 관련된 정보가 들어 있음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marL="702000" lvl="3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2E4287-8611-4B0D-F06A-1B899983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07-2 </a:t>
            </a: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6F5329-A584-C6A5-4BD0-4BA510659181}"/>
              </a:ext>
            </a:extLst>
          </p:cNvPr>
          <p:cNvSpPr/>
          <p:nvPr/>
        </p:nvSpPr>
        <p:spPr>
          <a:xfrm>
            <a:off x="2664693" y="1901411"/>
            <a:ext cx="5544616" cy="40257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keyup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(event)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{})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7C7C95-C411-DC68-C04A-F4C96A0A46F3}"/>
              </a:ext>
            </a:extLst>
          </p:cNvPr>
          <p:cNvSpPr/>
          <p:nvPr/>
        </p:nvSpPr>
        <p:spPr>
          <a:xfrm>
            <a:off x="2664693" y="2722089"/>
            <a:ext cx="5544616" cy="37398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onkeyup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00F613-2C75-428C-0065-968F19049EF7}"/>
              </a:ext>
            </a:extLst>
          </p:cNvPr>
          <p:cNvSpPr/>
          <p:nvPr/>
        </p:nvSpPr>
        <p:spPr>
          <a:xfrm>
            <a:off x="2664693" y="3573883"/>
            <a:ext cx="5544616" cy="53030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onkeyup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listener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95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CCFEC-D5C6-AA26-F67D-9DBD4C9F8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DE7DBF-CD68-51ED-D6A2-EC1E76A0B2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9C3706-C292-2889-D318-EBFDB9D5EE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이벤트 모델</a:t>
            </a:r>
            <a:endParaRPr lang="en-US" altLang="ko-KR" dirty="0"/>
          </a:p>
          <a:p>
            <a:pPr lvl="1"/>
            <a:r>
              <a:rPr lang="ko-KR" altLang="en-US" dirty="0"/>
              <a:t>이벤트를 연결하는 방법을 이벤트 모델</a:t>
            </a:r>
            <a:r>
              <a:rPr lang="en-US" altLang="ko-KR" dirty="0"/>
              <a:t>(event model)</a:t>
            </a:r>
            <a:r>
              <a:rPr lang="ko-KR" altLang="en-US" dirty="0"/>
              <a:t>이라고 함</a:t>
            </a:r>
            <a:endParaRPr lang="en-US" altLang="ko-KR" dirty="0"/>
          </a:p>
          <a:p>
            <a:pPr lvl="2"/>
            <a:r>
              <a:rPr lang="en-US" altLang="ko-KR" dirty="0"/>
              <a:t>7-1</a:t>
            </a:r>
            <a:r>
              <a:rPr lang="ko-KR" altLang="en-US" dirty="0"/>
              <a:t>절에서는 이벤트를 이벤트 리스터와 연결할 때 </a:t>
            </a:r>
            <a:r>
              <a:rPr lang="en-US" altLang="ko-KR" dirty="0" err="1"/>
              <a:t>addEventListener</a:t>
            </a:r>
            <a:r>
              <a:rPr lang="en-US" altLang="ko-KR" dirty="0"/>
              <a:t>( ) </a:t>
            </a:r>
            <a:r>
              <a:rPr lang="ko-KR" altLang="en-US" dirty="0"/>
              <a:t>메서드를 사용했음</a:t>
            </a:r>
            <a:endParaRPr lang="en-US" altLang="ko-KR" dirty="0"/>
          </a:p>
          <a:p>
            <a:pPr lvl="3"/>
            <a:r>
              <a:rPr lang="ko-KR" altLang="en-US" dirty="0"/>
              <a:t>이 방법이 현재 표준으로 사용하고 있으므로 </a:t>
            </a:r>
            <a:r>
              <a:rPr lang="en-US" altLang="ko-KR" dirty="0">
                <a:solidFill>
                  <a:srgbClr val="00B050"/>
                </a:solidFill>
              </a:rPr>
              <a:t>‘</a:t>
            </a:r>
            <a:r>
              <a:rPr lang="ko-KR" altLang="en-US" dirty="0">
                <a:solidFill>
                  <a:srgbClr val="00B050"/>
                </a:solidFill>
              </a:rPr>
              <a:t>표준 이벤트 모델</a:t>
            </a:r>
            <a:r>
              <a:rPr lang="en-US" altLang="ko-KR" dirty="0">
                <a:solidFill>
                  <a:srgbClr val="00B050"/>
                </a:solidFill>
              </a:rPr>
              <a:t>’</a:t>
            </a:r>
            <a:r>
              <a:rPr lang="ko-KR" altLang="en-US" dirty="0"/>
              <a:t>이라고 부름</a:t>
            </a:r>
            <a:endParaRPr lang="en-US" altLang="ko-KR" dirty="0"/>
          </a:p>
          <a:p>
            <a:pPr lvl="3"/>
            <a:endParaRPr lang="en-US" altLang="ko-KR" dirty="0"/>
          </a:p>
          <a:p>
            <a:pPr lvl="4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4"/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하나의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이벤트에 여러 개의 이벤트 리스터를 연결할 수 있음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3"/>
            <a:r>
              <a:rPr lang="ko-KR" altLang="en-US" dirty="0"/>
              <a:t>과거에는 문서 객체가 가지고 있는 </a:t>
            </a:r>
            <a:r>
              <a:rPr lang="en-US" altLang="ko-KR" dirty="0" err="1"/>
              <a:t>onXX</a:t>
            </a:r>
            <a:r>
              <a:rPr lang="ko-KR" altLang="en-US" dirty="0"/>
              <a:t>으로 시작하는 속성에 함수를 할당하여 이벤트를 연결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고전 이벤트 모델이라고 부름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4"/>
            <a:endParaRPr lang="en-US" altLang="ko-KR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4"/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하나의 이벤트에 하나의 이벤트 리스터만 연결할 수 있음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그리고 고전 이벤트 모델처럼 </a:t>
            </a:r>
            <a:r>
              <a:rPr lang="en-US" altLang="ko-KR" dirty="0" err="1">
                <a:sym typeface="Wingdings" panose="05000000000000000000" pitchFamily="2" charset="2"/>
              </a:rPr>
              <a:t>onXX</a:t>
            </a:r>
            <a:r>
              <a:rPr lang="ko-KR" altLang="en-US" dirty="0">
                <a:sym typeface="Wingdings" panose="05000000000000000000" pitchFamily="2" charset="2"/>
              </a:rPr>
              <a:t>으로 시작하는 속성을 </a:t>
            </a:r>
            <a:r>
              <a:rPr lang="en-US" altLang="ko-KR" dirty="0">
                <a:sym typeface="Wingdings" panose="05000000000000000000" pitchFamily="2" charset="2"/>
              </a:rPr>
              <a:t>HTML </a:t>
            </a:r>
            <a:r>
              <a:rPr lang="ko-KR" altLang="en-US" dirty="0">
                <a:sym typeface="Wingdings" panose="05000000000000000000" pitchFamily="2" charset="2"/>
              </a:rPr>
              <a:t>요소에 직접 넣어서 이벤트를 연결하는 것을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인라인 이벤트 모델</a:t>
            </a:r>
            <a:r>
              <a:rPr lang="ko-KR" altLang="en-US" dirty="0">
                <a:sym typeface="Wingdings" panose="05000000000000000000" pitchFamily="2" charset="2"/>
              </a:rPr>
              <a:t>이라고 부름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4"/>
            <a:r>
              <a:rPr lang="ko-KR" altLang="en-US" dirty="0">
                <a:sym typeface="Wingdings" panose="05000000000000000000" pitchFamily="2" charset="2"/>
              </a:rPr>
              <a:t>인라인 이벤트 모델은 </a:t>
            </a:r>
            <a:r>
              <a:rPr lang="en-US" altLang="ko-KR" dirty="0">
                <a:sym typeface="Wingdings" panose="05000000000000000000" pitchFamily="2" charset="2"/>
              </a:rPr>
              <a:t>HTML </a:t>
            </a:r>
            <a:r>
              <a:rPr lang="ko-KR" altLang="en-US" dirty="0">
                <a:sym typeface="Wingdings" panose="05000000000000000000" pitchFamily="2" charset="2"/>
              </a:rPr>
              <a:t>요소의 </a:t>
            </a:r>
            <a:r>
              <a:rPr lang="en-US" altLang="ko-KR" dirty="0" err="1">
                <a:sym typeface="Wingdings" panose="05000000000000000000" pitchFamily="2" charset="2"/>
              </a:rPr>
              <a:t>onXX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속성에 자바스크립트 코드를 넣은 것임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위 코드에서는 </a:t>
            </a:r>
            <a:r>
              <a:rPr lang="en-US" altLang="ko-KR" dirty="0">
                <a:sym typeface="Wingdings" panose="05000000000000000000" pitchFamily="2" charset="2"/>
              </a:rPr>
              <a:t>listener()</a:t>
            </a:r>
            <a:r>
              <a:rPr lang="ko-KR" altLang="en-US" dirty="0">
                <a:sym typeface="Wingdings" panose="05000000000000000000" pitchFamily="2" charset="2"/>
              </a:rPr>
              <a:t>라는 함수를 호출하고 있음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이때 </a:t>
            </a:r>
            <a:r>
              <a:rPr lang="en-US" altLang="ko-KR" dirty="0" err="1">
                <a:sym typeface="Wingdings" panose="05000000000000000000" pitchFamily="2" charset="2"/>
              </a:rPr>
              <a:t>onXX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속성 내부에서 변수</a:t>
            </a:r>
            <a:r>
              <a:rPr lang="en-US" altLang="ko-KR" dirty="0">
                <a:sym typeface="Wingdings" panose="05000000000000000000" pitchFamily="2" charset="2"/>
              </a:rPr>
              <a:t> event</a:t>
            </a:r>
            <a:r>
              <a:rPr lang="ko-KR" altLang="en-US" dirty="0">
                <a:sym typeface="Wingdings" panose="05000000000000000000" pitchFamily="2" charset="2"/>
              </a:rPr>
              <a:t>를 활용할 수 있음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3"/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모든 이벤트 모델의 이벤트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리스너는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첫 번째 매개변수로 이벤트 객체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(event object)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를 받음</a:t>
            </a: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4"/>
            <a:r>
              <a:rPr lang="ko-KR" altLang="en-US" dirty="0" err="1">
                <a:sym typeface="Wingdings" panose="05000000000000000000" pitchFamily="2" charset="2"/>
              </a:rPr>
              <a:t>이베트</a:t>
            </a:r>
            <a:r>
              <a:rPr lang="ko-KR" altLang="en-US" dirty="0">
                <a:sym typeface="Wingdings" panose="05000000000000000000" pitchFamily="2" charset="2"/>
              </a:rPr>
              <a:t> 객체에는 이벤트와 관련된 정보가 들어 있음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/>
              <a:t>최근에는 </a:t>
            </a:r>
            <a:r>
              <a:rPr lang="en-US" altLang="ko-KR" dirty="0"/>
              <a:t>‘</a:t>
            </a:r>
            <a:r>
              <a:rPr lang="ko-KR" altLang="en-US" dirty="0"/>
              <a:t>표준 이벤트 모델</a:t>
            </a:r>
            <a:r>
              <a:rPr lang="en-US" altLang="ko-KR" dirty="0"/>
              <a:t>＇</a:t>
            </a:r>
            <a:r>
              <a:rPr lang="ko-KR" altLang="en-US" dirty="0"/>
              <a:t>과 </a:t>
            </a:r>
            <a:r>
              <a:rPr lang="en-US" altLang="ko-KR" dirty="0"/>
              <a:t>‘</a:t>
            </a:r>
            <a:r>
              <a:rPr lang="ko-KR" altLang="en-US" dirty="0"/>
              <a:t>인라인 이벤트 모델</a:t>
            </a:r>
            <a:r>
              <a:rPr lang="en-US" altLang="ko-KR" dirty="0"/>
              <a:t>’</a:t>
            </a:r>
            <a:r>
              <a:rPr lang="ko-KR" altLang="en-US" dirty="0"/>
              <a:t>이 많이 사용됨</a:t>
            </a:r>
            <a:r>
              <a:rPr lang="en-US" altLang="ko-KR" dirty="0"/>
              <a:t>(</a:t>
            </a:r>
            <a:r>
              <a:rPr lang="ko-KR" altLang="en-US" dirty="0"/>
              <a:t>출처</a:t>
            </a:r>
            <a:r>
              <a:rPr lang="en-US" altLang="ko-KR" dirty="0"/>
              <a:t>, </a:t>
            </a:r>
            <a:r>
              <a:rPr lang="ko-KR" altLang="en-US" dirty="0"/>
              <a:t>교재 </a:t>
            </a:r>
            <a:r>
              <a:rPr lang="en-US" altLang="ko-KR" dirty="0"/>
              <a:t>330 </a:t>
            </a:r>
            <a:r>
              <a:rPr lang="ko-KR" altLang="en-US" dirty="0"/>
              <a:t>페이지</a:t>
            </a:r>
            <a:r>
              <a:rPr lang="en-US" altLang="ko-KR" dirty="0"/>
              <a:t>)</a:t>
            </a:r>
          </a:p>
          <a:p>
            <a:pPr lvl="3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FF7A86-DD4F-6212-EE3E-84566924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07-2 </a:t>
            </a: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0D4B74-BAEA-F23F-A80A-B386C3F2DD97}"/>
              </a:ext>
            </a:extLst>
          </p:cNvPr>
          <p:cNvSpPr/>
          <p:nvPr/>
        </p:nvSpPr>
        <p:spPr>
          <a:xfrm>
            <a:off x="2664693" y="1829403"/>
            <a:ext cx="5544616" cy="46381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keyup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(event)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{})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D7CFC0-81AA-3E47-55AA-9E3B300ABCC4}"/>
              </a:ext>
            </a:extLst>
          </p:cNvPr>
          <p:cNvSpPr/>
          <p:nvPr/>
        </p:nvSpPr>
        <p:spPr>
          <a:xfrm>
            <a:off x="2664693" y="2899954"/>
            <a:ext cx="5544616" cy="41214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onkeyup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36AE5E-A9F2-EF7C-BAB3-234D3A0EFE66}"/>
              </a:ext>
            </a:extLst>
          </p:cNvPr>
          <p:cNvSpPr/>
          <p:nvPr/>
        </p:nvSpPr>
        <p:spPr>
          <a:xfrm>
            <a:off x="2664693" y="3888170"/>
            <a:ext cx="5544616" cy="504045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onkeyup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listener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166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AC90F-21BD-DC69-21CE-8F9D37A34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40A485-26B1-A55F-B4FA-1AFA666102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DF62B3-7BDB-F57C-5FE9-39D383DB9FA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키보드 이벤트</a:t>
            </a:r>
            <a:endParaRPr lang="en-US" altLang="ko-KR" dirty="0"/>
          </a:p>
          <a:p>
            <a:pPr lvl="1"/>
            <a:r>
              <a:rPr lang="ko-KR" altLang="en-US" dirty="0"/>
              <a:t>키보드 이벤트는 다음과 같은 세 가지 이벤트가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keydown</a:t>
            </a:r>
            <a:r>
              <a:rPr lang="en-US" altLang="ko-KR" dirty="0"/>
              <a:t> </a:t>
            </a:r>
            <a:r>
              <a:rPr lang="ko-KR" altLang="en-US" dirty="0"/>
              <a:t>이벤트와 </a:t>
            </a:r>
            <a:r>
              <a:rPr lang="en-US" altLang="ko-KR" dirty="0"/>
              <a:t>keypress </a:t>
            </a:r>
            <a:r>
              <a:rPr lang="ko-KR" altLang="en-US" dirty="0" err="1"/>
              <a:t>이베트는</a:t>
            </a:r>
            <a:r>
              <a:rPr lang="ko-KR" altLang="en-US" dirty="0"/>
              <a:t> 웹 브라우저에 따라서 아시아권</a:t>
            </a:r>
            <a:r>
              <a:rPr lang="en-US" altLang="ko-KR" dirty="0"/>
              <a:t>(</a:t>
            </a:r>
            <a:r>
              <a:rPr lang="ko-KR" altLang="en-US" dirty="0"/>
              <a:t>한국어</a:t>
            </a:r>
            <a:r>
              <a:rPr lang="en-US" altLang="ko-KR" dirty="0"/>
              <a:t>, </a:t>
            </a:r>
            <a:r>
              <a:rPr lang="ko-KR" altLang="en-US" dirty="0"/>
              <a:t>중국어</a:t>
            </a:r>
            <a:r>
              <a:rPr lang="en-US" altLang="ko-KR" dirty="0"/>
              <a:t>, </a:t>
            </a:r>
            <a:r>
              <a:rPr lang="ko-KR" altLang="en-US" dirty="0"/>
              <a:t>일본어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제대로 처리하지 못하는 문제가 있어서 일반적으로 </a:t>
            </a:r>
            <a:r>
              <a:rPr lang="en-US" altLang="ko-KR" dirty="0" err="1"/>
              <a:t>keyup</a:t>
            </a:r>
            <a:r>
              <a:rPr lang="en-US" altLang="ko-KR" dirty="0"/>
              <a:t> </a:t>
            </a:r>
            <a:r>
              <a:rPr lang="ko-KR" altLang="en-US" dirty="0"/>
              <a:t>이벤트를 사용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523D9A-5B77-6A03-8750-EE747C7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07-2 </a:t>
            </a: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4CE3B107-6929-BCCD-4314-82B78B972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083671"/>
              </p:ext>
            </p:extLst>
          </p:nvPr>
        </p:nvGraphicFramePr>
        <p:xfrm>
          <a:off x="2160637" y="1295871"/>
          <a:ext cx="7398765" cy="1594485"/>
        </p:xfrm>
        <a:graphic>
          <a:graphicData uri="http://schemas.openxmlformats.org/drawingml/2006/table">
            <a:tbl>
              <a:tblPr/>
              <a:tblGrid>
                <a:gridCol w="1427214">
                  <a:extLst>
                    <a:ext uri="{9D8B030D-6E8A-4147-A177-3AD203B41FA5}">
                      <a16:colId xmlns:a16="http://schemas.microsoft.com/office/drawing/2014/main" val="1825983598"/>
                    </a:ext>
                  </a:extLst>
                </a:gridCol>
                <a:gridCol w="5971551">
                  <a:extLst>
                    <a:ext uri="{9D8B030D-6E8A-4147-A177-3AD203B41FA5}">
                      <a16:colId xmlns:a16="http://schemas.microsoft.com/office/drawing/2014/main" val="3118101913"/>
                    </a:ext>
                  </a:extLst>
                </a:gridCol>
              </a:tblGrid>
              <a:tr h="510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44122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keydown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키가 눌릴 때 실행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키보드를 꾹 누르고 있을 때도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입력될 때도 실행됨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274265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keypress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키가 입력되었을 때 실행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하지만 웹 브라우저에 따라서 아시아권의 </a:t>
                      </a:r>
                      <a:b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한국어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중국어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일본어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제대로 처리하지 못하는 문제가 있음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9862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키보드에서 키가 떨어질 때 실행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669445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6D329CA3-BC16-405D-006F-4E94117DA830}"/>
              </a:ext>
            </a:extLst>
          </p:cNvPr>
          <p:cNvSpPr/>
          <p:nvPr/>
        </p:nvSpPr>
        <p:spPr>
          <a:xfrm>
            <a:off x="2160637" y="2557843"/>
            <a:ext cx="7398765" cy="3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57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C1DAC-F984-B504-76D1-39A7F7F10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B0A51C-9D57-078B-D6A0-70EEC691F1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E1245F-C4AC-8790-8082-BE2164E7DA2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 err="1"/>
              <a:t>DOMContentLoaded</a:t>
            </a:r>
            <a:r>
              <a:rPr lang="en-US" altLang="ko-KR" dirty="0"/>
              <a:t> </a:t>
            </a:r>
            <a:r>
              <a:rPr lang="ko-KR" altLang="en-US" dirty="0"/>
              <a:t>이벤트</a:t>
            </a:r>
            <a:endParaRPr lang="en-US" altLang="ko-KR" dirty="0"/>
          </a:p>
          <a:p>
            <a:pPr lvl="2"/>
            <a:r>
              <a:rPr lang="ko-KR" altLang="en-US" dirty="0"/>
              <a:t>문서 객체를 조작할 때는 </a:t>
            </a:r>
            <a:r>
              <a:rPr lang="en-US" altLang="ko-KR" dirty="0" err="1"/>
              <a:t>DOMContentLoaed</a:t>
            </a:r>
            <a:r>
              <a:rPr lang="en-US" altLang="ko-KR" dirty="0"/>
              <a:t> </a:t>
            </a:r>
            <a:r>
              <a:rPr lang="ko-KR" altLang="en-US" dirty="0"/>
              <a:t>이벤트를 사용</a:t>
            </a:r>
            <a:endParaRPr lang="en-US" altLang="ko-KR" dirty="0"/>
          </a:p>
          <a:p>
            <a:pPr lvl="3"/>
            <a:r>
              <a:rPr lang="ko-KR" altLang="en-US" dirty="0"/>
              <a:t>문서 객체를 조합하여 만든 전체적인 형태를 </a:t>
            </a:r>
            <a:r>
              <a:rPr lang="ko-KR" altLang="en-US" dirty="0">
                <a:solidFill>
                  <a:srgbClr val="00B050"/>
                </a:solidFill>
              </a:rPr>
              <a:t>문서 객체 모델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DOM</a:t>
            </a:r>
            <a:r>
              <a:rPr lang="en-US" altLang="ko-KR" dirty="0"/>
              <a:t>, Document Objects Model)</a:t>
            </a:r>
            <a:r>
              <a:rPr lang="ko-KR" altLang="en-US" dirty="0"/>
              <a:t>이라고 부름</a:t>
            </a:r>
            <a:endParaRPr lang="en-US" altLang="ko-KR" dirty="0"/>
          </a:p>
          <a:p>
            <a:pPr lvl="1"/>
            <a:r>
              <a:rPr lang="ko-KR" altLang="en-US" dirty="0"/>
              <a:t>코드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>
                <a:effectLst/>
                <a:latin typeface="맑은고딕"/>
              </a:rPr>
              <a:t>: </a:t>
            </a:r>
            <a:r>
              <a:rPr lang="ko-KR" altLang="en-US" dirty="0">
                <a:effectLst/>
                <a:latin typeface="맑은고딕"/>
              </a:rPr>
              <a:t>이벤트 </a:t>
            </a:r>
            <a:r>
              <a:rPr lang="ko-KR" altLang="en-US" dirty="0" err="1">
                <a:effectLst/>
                <a:latin typeface="맑은고딕"/>
              </a:rPr>
              <a:t>리스너</a:t>
            </a:r>
            <a:r>
              <a:rPr lang="en-US" altLang="ko-KR" dirty="0">
                <a:effectLst/>
                <a:latin typeface="맑은고딕"/>
              </a:rPr>
              <a:t>(</a:t>
            </a:r>
            <a:r>
              <a:rPr lang="ko-KR" altLang="en-US" dirty="0" err="1">
                <a:effectLst/>
                <a:latin typeface="맑은고딕"/>
              </a:rPr>
              <a:t>핸들러</a:t>
            </a:r>
            <a:r>
              <a:rPr lang="en-US" altLang="ko-KR" dirty="0">
                <a:effectLst/>
                <a:latin typeface="맑은고딕"/>
              </a:rPr>
              <a:t>, </a:t>
            </a:r>
            <a:r>
              <a:rPr lang="ko-KR" altLang="en-US" dirty="0">
                <a:effectLst/>
                <a:latin typeface="맑은고딕"/>
              </a:rPr>
              <a:t>처리함수</a:t>
            </a:r>
            <a:r>
              <a:rPr lang="en-US" altLang="ko-KR" dirty="0">
                <a:effectLst/>
                <a:latin typeface="맑은고딕"/>
              </a:rPr>
              <a:t>)</a:t>
            </a:r>
            <a:r>
              <a:rPr lang="ko-KR" altLang="en-US" dirty="0">
                <a:effectLst/>
                <a:latin typeface="맑은고딕"/>
              </a:rPr>
              <a:t>를</a:t>
            </a:r>
            <a:r>
              <a:rPr lang="en-US" altLang="ko-KR" dirty="0">
                <a:effectLst/>
                <a:latin typeface="맑은고딕"/>
              </a:rPr>
              <a:t> </a:t>
            </a:r>
            <a:r>
              <a:rPr lang="ko-KR" altLang="en-US" dirty="0">
                <a:effectLst/>
                <a:latin typeface="맑은고딕"/>
              </a:rPr>
              <a:t>등록</a:t>
            </a:r>
            <a:endParaRPr lang="en-US" altLang="ko-KR" dirty="0">
              <a:effectLst/>
              <a:latin typeface="맑은고딕"/>
            </a:endParaRPr>
          </a:p>
          <a:p>
            <a:pPr lvl="3"/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DOMContentLoaded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latin typeface="맑은고딕"/>
              </a:rPr>
              <a:t>라는 이벤트가 발생하면 이 함수</a:t>
            </a:r>
            <a:r>
              <a:rPr lang="en-US" altLang="ko-KR" b="0" dirty="0">
                <a:solidFill>
                  <a:srgbClr val="CE9178"/>
                </a:solidFill>
                <a:latin typeface="맑은고딕"/>
              </a:rPr>
              <a:t>,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 }</a:t>
            </a:r>
            <a:r>
              <a:rPr lang="ko-KR" altLang="en-US" b="0" dirty="0">
                <a:solidFill>
                  <a:srgbClr val="CE9178"/>
                </a:solidFill>
                <a:latin typeface="맑은고딕"/>
              </a:rPr>
              <a:t>에서</a:t>
            </a:r>
            <a:r>
              <a:rPr lang="en-US" altLang="ko-KR" b="0" dirty="0">
                <a:solidFill>
                  <a:srgbClr val="CE9178"/>
                </a:solidFill>
                <a:latin typeface="맑은고딕"/>
              </a:rPr>
              <a:t> </a:t>
            </a:r>
            <a:r>
              <a:rPr lang="ko-KR" altLang="en-US" b="0" dirty="0">
                <a:solidFill>
                  <a:srgbClr val="CE9178"/>
                </a:solidFill>
                <a:latin typeface="맑은고딕"/>
              </a:rPr>
              <a:t>처리하도록 등록</a:t>
            </a:r>
            <a:endParaRPr lang="en-US" altLang="ko-KR" b="0" dirty="0">
              <a:solidFill>
                <a:srgbClr val="CE9178"/>
              </a:solidFill>
              <a:latin typeface="맑은고딕"/>
            </a:endParaRPr>
          </a:p>
          <a:p>
            <a:pPr lvl="1"/>
            <a:r>
              <a:rPr lang="ko-KR" altLang="en-US" dirty="0"/>
              <a:t>그런데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이</a:t>
            </a:r>
            <a:r>
              <a:rPr lang="ko-KR" altLang="en-US" dirty="0"/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DOMContentLoaded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이벤트는 언제 발생할까요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2B609B-0F34-91AC-67AD-34964D8E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308BD2-B1F2-DD5F-1441-0EFBD2CC2015}"/>
              </a:ext>
            </a:extLst>
          </p:cNvPr>
          <p:cNvSpPr/>
          <p:nvPr/>
        </p:nvSpPr>
        <p:spPr>
          <a:xfrm>
            <a:off x="1584573" y="1852040"/>
            <a:ext cx="7272808" cy="471839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})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CF526B-3F54-BFA4-AF40-EC115656B882}"/>
              </a:ext>
            </a:extLst>
          </p:cNvPr>
          <p:cNvSpPr/>
          <p:nvPr/>
        </p:nvSpPr>
        <p:spPr>
          <a:xfrm>
            <a:off x="1584573" y="3096071"/>
            <a:ext cx="7272808" cy="1005755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7C6960E-6669-51C7-38F1-BDC4B4C0DFC4}"/>
              </a:ext>
            </a:extLst>
          </p:cNvPr>
          <p:cNvSpPr/>
          <p:nvPr/>
        </p:nvSpPr>
        <p:spPr>
          <a:xfrm>
            <a:off x="4968949" y="2497839"/>
            <a:ext cx="432048" cy="471839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125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FD145-4C34-0D46-7CBD-F36F901CF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0A648B-8C0E-CC34-AA65-0CC3714ED1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2D68A2-E3DF-2213-7A97-0A95FF42C4B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키보드 이벤트</a:t>
            </a:r>
            <a:endParaRPr lang="en-US" altLang="ko-KR" dirty="0"/>
          </a:p>
          <a:p>
            <a:pPr lvl="2"/>
            <a:r>
              <a:rPr lang="ko-KR" altLang="en-US" dirty="0"/>
              <a:t>키보드 이벤트로 입력 양식의 글자 수를 세는 프로그램을 만들겠음</a:t>
            </a:r>
            <a:endParaRPr lang="en-US" altLang="ko-KR" dirty="0"/>
          </a:p>
          <a:p>
            <a:pPr lvl="3"/>
            <a:r>
              <a:rPr lang="en-US" altLang="ko-KR" dirty="0"/>
              <a:t>&lt;</a:t>
            </a:r>
            <a:r>
              <a:rPr lang="en-US" altLang="ko-KR" dirty="0" err="1"/>
              <a:t>textarea</a:t>
            </a:r>
            <a:r>
              <a:rPr lang="en-US" altLang="ko-KR" dirty="0"/>
              <a:t>&gt;&lt;/</a:t>
            </a:r>
            <a:r>
              <a:rPr lang="en-US" altLang="ko-KR" dirty="0" err="1"/>
              <a:t>textarea</a:t>
            </a:r>
            <a:r>
              <a:rPr lang="en-US" altLang="ko-KR" dirty="0"/>
              <a:t>&gt;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같은 텍스트를 입력하는 입력 양식의 값은 </a:t>
            </a:r>
            <a:r>
              <a:rPr lang="en-US" altLang="ko-KR" dirty="0"/>
              <a:t>value </a:t>
            </a:r>
            <a:r>
              <a:rPr lang="ko-KR" altLang="en-US" dirty="0"/>
              <a:t>속성으로 </a:t>
            </a:r>
            <a:r>
              <a:rPr lang="en-US" altLang="ko-KR" dirty="0"/>
              <a:t>text</a:t>
            </a:r>
            <a:r>
              <a:rPr lang="ko-KR" altLang="en-US" dirty="0"/>
              <a:t>를 </a:t>
            </a:r>
            <a:r>
              <a:rPr lang="ko-KR" altLang="en-US" dirty="0" err="1"/>
              <a:t>읽어들임</a:t>
            </a:r>
            <a:endParaRPr lang="en-US" altLang="ko-KR" dirty="0"/>
          </a:p>
          <a:p>
            <a:pPr lvl="1"/>
            <a:r>
              <a:rPr lang="ko-KR" altLang="en-US" dirty="0"/>
              <a:t>키보드 이벤트 활용 예</a:t>
            </a:r>
            <a:r>
              <a:rPr lang="en-US" altLang="ko-KR" dirty="0"/>
              <a:t>(7-2-1.html)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D30CB9-46DC-D40C-6099-4C8BB114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07-2 </a:t>
            </a: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435319-FA7D-2049-17CB-53E8DEDA098A}"/>
              </a:ext>
            </a:extLst>
          </p:cNvPr>
          <p:cNvSpPr/>
          <p:nvPr/>
        </p:nvSpPr>
        <p:spPr>
          <a:xfrm>
            <a:off x="1615616" y="1829402"/>
            <a:ext cx="8033853" cy="306000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keyup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글자 수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CC27C6-800C-39A1-96CE-3DD7BF1FC6C1}"/>
              </a:ext>
            </a:extLst>
          </p:cNvPr>
          <p:cNvSpPr/>
          <p:nvPr/>
        </p:nvSpPr>
        <p:spPr>
          <a:xfrm>
            <a:off x="1615615" y="4960069"/>
            <a:ext cx="8033853" cy="1007205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32DB33-3049-14C8-B8E9-6D1360288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733" y="4221071"/>
            <a:ext cx="3825240" cy="176784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48072" y="2447999"/>
            <a:ext cx="1044000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73402" y="3260099"/>
            <a:ext cx="1044000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63457" y="3532988"/>
            <a:ext cx="1044000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536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EF817-B991-8C89-7DF4-A7DA18D63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716B6E-5146-147D-F63B-0C2E86E3762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AD042A-D59B-D5E4-EF22-B9B4E9E13EB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키보드 이벤트</a:t>
            </a:r>
            <a:endParaRPr lang="en-US" altLang="ko-KR" dirty="0"/>
          </a:p>
          <a:p>
            <a:pPr lvl="2"/>
            <a:r>
              <a:rPr lang="ko-KR" altLang="en-US" dirty="0"/>
              <a:t>키보드 이벤트로 입력 양식의 글자 수를 세는 프로그램을 만들겠음</a:t>
            </a:r>
            <a:endParaRPr lang="en-US" altLang="ko-KR" dirty="0"/>
          </a:p>
          <a:p>
            <a:pPr lvl="3"/>
            <a:r>
              <a:rPr lang="en-US" altLang="ko-KR" dirty="0"/>
              <a:t>&lt;</a:t>
            </a:r>
            <a:r>
              <a:rPr lang="en-US" altLang="ko-KR" dirty="0" err="1"/>
              <a:t>textarea</a:t>
            </a:r>
            <a:r>
              <a:rPr lang="en-US" altLang="ko-KR" dirty="0"/>
              <a:t>&gt;&lt;/</a:t>
            </a:r>
            <a:r>
              <a:rPr lang="en-US" altLang="ko-KR" dirty="0" err="1"/>
              <a:t>textarea</a:t>
            </a:r>
            <a:r>
              <a:rPr lang="en-US" altLang="ko-KR" dirty="0"/>
              <a:t>&gt;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같은 텍스트를 입력하는 입력 양식의 값은 </a:t>
            </a:r>
            <a:r>
              <a:rPr lang="en-US" altLang="ko-KR" dirty="0"/>
              <a:t>value </a:t>
            </a:r>
            <a:r>
              <a:rPr lang="ko-KR" altLang="en-US" dirty="0"/>
              <a:t>속성으로 </a:t>
            </a:r>
            <a:r>
              <a:rPr lang="en-US" altLang="ko-KR" dirty="0"/>
              <a:t>text</a:t>
            </a:r>
            <a:r>
              <a:rPr lang="ko-KR" altLang="en-US" dirty="0"/>
              <a:t>를 </a:t>
            </a:r>
            <a:r>
              <a:rPr lang="ko-KR" altLang="en-US" dirty="0" err="1"/>
              <a:t>읽어들임</a:t>
            </a:r>
            <a:endParaRPr lang="en-US" altLang="ko-KR" dirty="0"/>
          </a:p>
          <a:p>
            <a:pPr lvl="1"/>
            <a:r>
              <a:rPr lang="ko-KR" altLang="en-US" dirty="0"/>
              <a:t>키보드 이벤트 활용 예</a:t>
            </a:r>
            <a:r>
              <a:rPr lang="en-US" altLang="ko-KR" dirty="0"/>
              <a:t>(7-2-1.html)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r>
              <a:rPr lang="ko-KR" altLang="en-US" dirty="0"/>
              <a:t>참고</a:t>
            </a:r>
            <a:r>
              <a:rPr lang="en-US" altLang="ko-KR" dirty="0"/>
              <a:t> : </a:t>
            </a:r>
            <a:r>
              <a:rPr lang="en-US" altLang="ko-KR" dirty="0" err="1"/>
              <a:t>keydown</a:t>
            </a:r>
            <a:r>
              <a:rPr lang="en-US" altLang="ko-KR" dirty="0"/>
              <a:t> </a:t>
            </a:r>
            <a:r>
              <a:rPr lang="ko-KR" altLang="en-US" dirty="0"/>
              <a:t>이벤트</a:t>
            </a:r>
            <a:endParaRPr lang="en-US" altLang="ko-KR" dirty="0"/>
          </a:p>
          <a:p>
            <a:pPr lvl="4"/>
            <a:r>
              <a:rPr lang="ko-KR" altLang="en-US" dirty="0"/>
              <a:t>교재 </a:t>
            </a:r>
            <a:r>
              <a:rPr lang="en-US" altLang="ko-KR" dirty="0"/>
              <a:t>331 </a:t>
            </a:r>
            <a:r>
              <a:rPr lang="ko-KR" altLang="en-US" dirty="0"/>
              <a:t>페이지 읽어 볼 것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0AE1C5-F0E0-3D0E-474F-6AB3F517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07-2 </a:t>
            </a: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16E188-0FAA-8C2E-49E7-796AEA4B5807}"/>
              </a:ext>
            </a:extLst>
          </p:cNvPr>
          <p:cNvSpPr/>
          <p:nvPr/>
        </p:nvSpPr>
        <p:spPr>
          <a:xfrm>
            <a:off x="864494" y="1871936"/>
            <a:ext cx="6840760" cy="316835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keyup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글자 수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24A764-AE46-6669-702A-ABCFD249D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389" y="839515"/>
            <a:ext cx="1638529" cy="9907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2ABC737-872D-946E-3A3C-81619A0B5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868" y="1871935"/>
            <a:ext cx="2547341" cy="28207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CFFAEAA-E31D-B1C8-F74D-F9CFC7CF1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203" y="4795004"/>
            <a:ext cx="2807410" cy="513469"/>
          </a:xfrm>
          <a:prstGeom prst="rect">
            <a:avLst/>
          </a:prstGeom>
        </p:spPr>
      </p:pic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527496C7-D420-9E2B-ED6A-3DDC692BC133}"/>
              </a:ext>
            </a:extLst>
          </p:cNvPr>
          <p:cNvSpPr/>
          <p:nvPr/>
        </p:nvSpPr>
        <p:spPr>
          <a:xfrm>
            <a:off x="7921277" y="1943943"/>
            <a:ext cx="203591" cy="2664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60C142CB-956A-BFE6-FBEC-65B6E7070326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835739" y="2520007"/>
            <a:ext cx="4085538" cy="7560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93BD78-F0C9-5122-466D-D663770A8ED2}"/>
              </a:ext>
            </a:extLst>
          </p:cNvPr>
          <p:cNvSpPr/>
          <p:nvPr/>
        </p:nvSpPr>
        <p:spPr>
          <a:xfrm>
            <a:off x="1819515" y="2388603"/>
            <a:ext cx="2016224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C58D7C-BD50-4313-F2E0-1FB21EC1F5B8}"/>
              </a:ext>
            </a:extLst>
          </p:cNvPr>
          <p:cNvSpPr/>
          <p:nvPr/>
        </p:nvSpPr>
        <p:spPr>
          <a:xfrm>
            <a:off x="2268650" y="3606433"/>
            <a:ext cx="2016224" cy="216024"/>
          </a:xfrm>
          <a:prstGeom prst="rect">
            <a:avLst/>
          </a:prstGeom>
          <a:noFill/>
          <a:ln w="127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4AAEA82E-9D3D-413B-6801-307491B5BD38}"/>
              </a:ext>
            </a:extLst>
          </p:cNvPr>
          <p:cNvSpPr/>
          <p:nvPr/>
        </p:nvSpPr>
        <p:spPr>
          <a:xfrm>
            <a:off x="8023072" y="4824263"/>
            <a:ext cx="115131" cy="432048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3FA20AA1-9E39-2390-94BD-49EAEEB703DB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284874" y="3714445"/>
            <a:ext cx="3738198" cy="1325842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4431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EF817-B991-8C89-7DF4-A7DA18D63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716B6E-5146-147D-F63B-0C2E86E3762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AD042A-D59B-D5E4-EF22-B9B4E9E13EB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키보드 이벤트</a:t>
            </a:r>
            <a:endParaRPr lang="en-US" altLang="ko-KR" dirty="0"/>
          </a:p>
          <a:p>
            <a:pPr lvl="2"/>
            <a:r>
              <a:rPr lang="ko-KR" altLang="en-US" dirty="0"/>
              <a:t>키보드 이벤트로 입력 양식의 글자 수를 세는 프로그램을 만들겠음</a:t>
            </a:r>
            <a:endParaRPr lang="en-US" altLang="ko-KR" dirty="0"/>
          </a:p>
          <a:p>
            <a:pPr lvl="3"/>
            <a:r>
              <a:rPr lang="en-US" altLang="ko-KR" dirty="0"/>
              <a:t>&lt;</a:t>
            </a:r>
            <a:r>
              <a:rPr lang="en-US" altLang="ko-KR" dirty="0" err="1"/>
              <a:t>textarea</a:t>
            </a:r>
            <a:r>
              <a:rPr lang="en-US" altLang="ko-KR" dirty="0"/>
              <a:t>&gt;&lt;/</a:t>
            </a:r>
            <a:r>
              <a:rPr lang="en-US" altLang="ko-KR" dirty="0" err="1"/>
              <a:t>textarea</a:t>
            </a:r>
            <a:r>
              <a:rPr lang="en-US" altLang="ko-KR" dirty="0"/>
              <a:t>&gt;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같은 텍스트를 입력하는 입력 양식의 값은 </a:t>
            </a:r>
            <a:r>
              <a:rPr lang="en-US" altLang="ko-KR" dirty="0"/>
              <a:t>value </a:t>
            </a:r>
            <a:r>
              <a:rPr lang="ko-KR" altLang="en-US" dirty="0"/>
              <a:t>속성으로 </a:t>
            </a:r>
            <a:r>
              <a:rPr lang="en-US" altLang="ko-KR" dirty="0"/>
              <a:t>text</a:t>
            </a:r>
            <a:r>
              <a:rPr lang="ko-KR" altLang="en-US" dirty="0"/>
              <a:t>를 </a:t>
            </a:r>
            <a:r>
              <a:rPr lang="ko-KR" altLang="en-US" dirty="0" err="1"/>
              <a:t>읽어들임</a:t>
            </a:r>
            <a:endParaRPr lang="en-US" altLang="ko-KR" dirty="0"/>
          </a:p>
          <a:p>
            <a:pPr lvl="1"/>
            <a:r>
              <a:rPr lang="ko-KR" altLang="en-US" dirty="0"/>
              <a:t>키보드 이벤트 활용 예</a:t>
            </a:r>
            <a:r>
              <a:rPr lang="en-US" altLang="ko-KR" dirty="0"/>
              <a:t>(7-2-1.html)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r>
              <a:rPr lang="ko-KR" altLang="en-US" dirty="0"/>
              <a:t>참고</a:t>
            </a:r>
            <a:r>
              <a:rPr lang="en-US" altLang="ko-KR" dirty="0"/>
              <a:t> : </a:t>
            </a:r>
            <a:r>
              <a:rPr lang="en-US" altLang="ko-KR" dirty="0" err="1"/>
              <a:t>keydown</a:t>
            </a:r>
            <a:r>
              <a:rPr lang="en-US" altLang="ko-KR" dirty="0"/>
              <a:t> </a:t>
            </a:r>
            <a:r>
              <a:rPr lang="ko-KR" altLang="en-US" dirty="0"/>
              <a:t>이벤트</a:t>
            </a:r>
            <a:endParaRPr lang="en-US" altLang="ko-KR" dirty="0"/>
          </a:p>
          <a:p>
            <a:pPr lvl="4"/>
            <a:r>
              <a:rPr lang="ko-KR" altLang="en-US" dirty="0"/>
              <a:t>교재 </a:t>
            </a:r>
            <a:r>
              <a:rPr lang="en-US" altLang="ko-KR" dirty="0"/>
              <a:t>331 </a:t>
            </a:r>
            <a:r>
              <a:rPr lang="ko-KR" altLang="en-US" dirty="0"/>
              <a:t>페이지 읽어 볼 것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0AE1C5-F0E0-3D0E-474F-6AB3F517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07-2 </a:t>
            </a: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16E188-0FAA-8C2E-49E7-796AEA4B5807}"/>
              </a:ext>
            </a:extLst>
          </p:cNvPr>
          <p:cNvSpPr/>
          <p:nvPr/>
        </p:nvSpPr>
        <p:spPr>
          <a:xfrm>
            <a:off x="864494" y="1871936"/>
            <a:ext cx="6048671" cy="316835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keyup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글자 수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24A764-AE46-6669-702A-ABCFD249D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389" y="839515"/>
            <a:ext cx="1638529" cy="99073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C58D7C-BD50-4313-F2E0-1FB21EC1F5B8}"/>
              </a:ext>
            </a:extLst>
          </p:cNvPr>
          <p:cNvSpPr/>
          <p:nvPr/>
        </p:nvSpPr>
        <p:spPr>
          <a:xfrm>
            <a:off x="2088629" y="3574733"/>
            <a:ext cx="1872208" cy="216024"/>
          </a:xfrm>
          <a:prstGeom prst="rect">
            <a:avLst/>
          </a:prstGeom>
          <a:noFill/>
          <a:ln w="127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3FA20AA1-9E39-2390-94BD-49EAEEB703DB}"/>
              </a:ext>
            </a:extLst>
          </p:cNvPr>
          <p:cNvCxnSpPr>
            <a:stCxn id="19" idx="3"/>
          </p:cNvCxnSpPr>
          <p:nvPr/>
        </p:nvCxnSpPr>
        <p:spPr>
          <a:xfrm flipV="1">
            <a:off x="3960837" y="1957001"/>
            <a:ext cx="3235715" cy="1725744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552" y="1871936"/>
            <a:ext cx="4049201" cy="450326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408512" y="2923592"/>
            <a:ext cx="1008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405638" y="4260119"/>
            <a:ext cx="1008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405637" y="5003033"/>
            <a:ext cx="1008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05636" y="2162661"/>
            <a:ext cx="1008000" cy="161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05637" y="3210890"/>
            <a:ext cx="1008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05636" y="4116119"/>
            <a:ext cx="1008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477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2F3E1-F5D6-ED88-02F1-4F50190CA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EE6A33-655C-557E-F711-14C69B47B72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A6ADCF-3DCF-39CA-B3FB-A94BAC9C974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키보드 이벤트 </a:t>
            </a:r>
            <a:r>
              <a:rPr lang="en-US" altLang="ko-KR" dirty="0"/>
              <a:t>– </a:t>
            </a:r>
            <a:r>
              <a:rPr lang="ko-KR" altLang="en-US" dirty="0"/>
              <a:t>키보드 키 코드 사용하기</a:t>
            </a:r>
            <a:endParaRPr lang="en-US" altLang="ko-KR" dirty="0"/>
          </a:p>
          <a:p>
            <a:pPr lvl="2"/>
            <a:r>
              <a:rPr lang="ko-KR" altLang="en-US" dirty="0"/>
              <a:t>키보드</a:t>
            </a:r>
            <a:r>
              <a:rPr lang="en-US" altLang="ko-KR" dirty="0"/>
              <a:t> </a:t>
            </a:r>
            <a:r>
              <a:rPr lang="ko-KR" altLang="en-US" dirty="0"/>
              <a:t>이벤트가 발생할 때는 이벤트 객체로 어떤 키를 </a:t>
            </a:r>
            <a:r>
              <a:rPr lang="ko-KR" altLang="en-US" dirty="0" err="1"/>
              <a:t>눌렀는지와</a:t>
            </a:r>
            <a:r>
              <a:rPr lang="ko-KR" altLang="en-US" dirty="0"/>
              <a:t> 관련된 속성들이 따라옴</a:t>
            </a:r>
            <a:endParaRPr lang="en-US" altLang="ko-KR" dirty="0"/>
          </a:p>
          <a:p>
            <a:pPr lvl="3"/>
            <a:r>
              <a:rPr lang="ko-KR" altLang="en-US" dirty="0"/>
              <a:t>여러 속성이 있지만 교재에서는 다음과 같은 속성 중심으로 살펴 봄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code  </a:t>
            </a:r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입력한 키를 나타내는 문자열</a:t>
            </a:r>
            <a:endParaRPr lang="en-US" altLang="ko-KR" dirty="0"/>
          </a:p>
          <a:p>
            <a:pPr lvl="2"/>
            <a:r>
              <a:rPr lang="en-US" altLang="ko-KR" dirty="0" err="1"/>
              <a:t>altKey</a:t>
            </a:r>
            <a:r>
              <a:rPr lang="en-US" altLang="ko-KR" dirty="0"/>
              <a:t>, </a:t>
            </a:r>
            <a:r>
              <a:rPr lang="en-US" altLang="ko-KR" dirty="0" err="1"/>
              <a:t>ctrlKey</a:t>
            </a:r>
            <a:r>
              <a:rPr lang="en-US" altLang="ko-KR" dirty="0"/>
              <a:t>, </a:t>
            </a:r>
            <a:r>
              <a:rPr lang="en-US" altLang="ko-KR" dirty="0" err="1"/>
              <a:t>shiftKey</a:t>
            </a:r>
            <a:r>
              <a:rPr lang="en-US" altLang="ko-KR" dirty="0"/>
              <a:t> </a:t>
            </a:r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해당 키를 눌렀는지 불 자료형 값이 들어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00061E-CEF8-050C-E062-77E90C9C9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07-2 </a:t>
            </a: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690000-B05C-4941-2F44-B576C6127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53384"/>
              </p:ext>
            </p:extLst>
          </p:nvPr>
        </p:nvGraphicFramePr>
        <p:xfrm>
          <a:off x="3442634" y="1583905"/>
          <a:ext cx="4320481" cy="1584174"/>
        </p:xfrm>
        <a:graphic>
          <a:graphicData uri="http://schemas.openxmlformats.org/drawingml/2006/table">
            <a:tbl>
              <a:tblPr/>
              <a:tblGrid>
                <a:gridCol w="1687688">
                  <a:extLst>
                    <a:ext uri="{9D8B030D-6E8A-4147-A177-3AD203B41FA5}">
                      <a16:colId xmlns:a16="http://schemas.microsoft.com/office/drawing/2014/main" val="2885356629"/>
                    </a:ext>
                  </a:extLst>
                </a:gridCol>
                <a:gridCol w="2632793">
                  <a:extLst>
                    <a:ext uri="{9D8B030D-6E8A-4147-A177-3AD203B41FA5}">
                      <a16:colId xmlns:a16="http://schemas.microsoft.com/office/drawing/2014/main" val="343234946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속성 이름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 형태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544223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키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510066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키를 나타내는 숫자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757119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altKey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[Alt]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키를 눌렀는지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055603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ctrlKey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[Ctrl]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키를 눌렀는지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29065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shiftKey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[Shift]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키를 눌렀는지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650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416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2F3E1-F5D6-ED88-02F1-4F50190CA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EE6A33-655C-557E-F711-14C69B47B72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A6ADCF-3DCF-39CA-B3FB-A94BAC9C974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6142709" cy="1745730"/>
          </a:xfrm>
        </p:spPr>
        <p:txBody>
          <a:bodyPr/>
          <a:lstStyle/>
          <a:p>
            <a:r>
              <a:rPr lang="ko-KR" altLang="en-US" dirty="0"/>
              <a:t>키보드 이벤트 </a:t>
            </a:r>
            <a:r>
              <a:rPr lang="en-US" altLang="ko-KR" dirty="0"/>
              <a:t>– </a:t>
            </a:r>
            <a:r>
              <a:rPr lang="ko-KR" altLang="en-US" dirty="0"/>
              <a:t>키보드 키 코드 사용하기</a:t>
            </a:r>
            <a:endParaRPr lang="en-US" altLang="ko-KR" dirty="0"/>
          </a:p>
          <a:p>
            <a:pPr lvl="2"/>
            <a:r>
              <a:rPr lang="ko-KR" altLang="en-US" dirty="0"/>
              <a:t>키보드</a:t>
            </a:r>
            <a:r>
              <a:rPr lang="en-US" altLang="ko-KR" dirty="0"/>
              <a:t> </a:t>
            </a:r>
            <a:r>
              <a:rPr lang="ko-KR" altLang="en-US" dirty="0"/>
              <a:t>이벤트가 발생할 때는 이벤트 객체로 어떤 키를 </a:t>
            </a:r>
            <a:r>
              <a:rPr lang="ko-KR" altLang="en-US" dirty="0" err="1"/>
              <a:t>눌렀는지와</a:t>
            </a:r>
            <a:r>
              <a:rPr lang="ko-KR" altLang="en-US" dirty="0"/>
              <a:t> 관련된 속성들이 따라옴</a:t>
            </a:r>
            <a:endParaRPr lang="en-US" altLang="ko-KR" dirty="0"/>
          </a:p>
          <a:p>
            <a:pPr lvl="3"/>
            <a:r>
              <a:rPr lang="ko-KR" altLang="en-US" dirty="0"/>
              <a:t>여러 속성이 있지만 교재에서는 다음과 같은 속성 중심으로 살펴 봄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code  </a:t>
            </a:r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입력한 키를 나타내는 문자열</a:t>
            </a:r>
            <a:endParaRPr lang="en-US" altLang="ko-KR" dirty="0"/>
          </a:p>
          <a:p>
            <a:pPr lvl="2"/>
            <a:r>
              <a:rPr lang="en-US" altLang="ko-KR" dirty="0" err="1"/>
              <a:t>altKey</a:t>
            </a:r>
            <a:r>
              <a:rPr lang="en-US" altLang="ko-KR" dirty="0"/>
              <a:t>, </a:t>
            </a:r>
            <a:r>
              <a:rPr lang="en-US" altLang="ko-KR" dirty="0" err="1"/>
              <a:t>ctrlKey</a:t>
            </a:r>
            <a:r>
              <a:rPr lang="en-US" altLang="ko-KR" dirty="0"/>
              <a:t>, </a:t>
            </a:r>
            <a:r>
              <a:rPr lang="en-US" altLang="ko-KR" dirty="0" err="1"/>
              <a:t>shiftKey</a:t>
            </a:r>
            <a:r>
              <a:rPr lang="en-US" altLang="ko-KR" dirty="0"/>
              <a:t> </a:t>
            </a:r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해당 키를 눌렀는지 불 자료형 값이 들어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00061E-CEF8-050C-E062-77E90C9C9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- 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07-2 </a:t>
            </a: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690000-B05C-4941-2F44-B576C6127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25655"/>
              </p:ext>
            </p:extLst>
          </p:nvPr>
        </p:nvGraphicFramePr>
        <p:xfrm>
          <a:off x="1177513" y="1943943"/>
          <a:ext cx="4320481" cy="1584174"/>
        </p:xfrm>
        <a:graphic>
          <a:graphicData uri="http://schemas.openxmlformats.org/drawingml/2006/table">
            <a:tbl>
              <a:tblPr/>
              <a:tblGrid>
                <a:gridCol w="1687688">
                  <a:extLst>
                    <a:ext uri="{9D8B030D-6E8A-4147-A177-3AD203B41FA5}">
                      <a16:colId xmlns:a16="http://schemas.microsoft.com/office/drawing/2014/main" val="2885356629"/>
                    </a:ext>
                  </a:extLst>
                </a:gridCol>
                <a:gridCol w="2632793">
                  <a:extLst>
                    <a:ext uri="{9D8B030D-6E8A-4147-A177-3AD203B41FA5}">
                      <a16:colId xmlns:a16="http://schemas.microsoft.com/office/drawing/2014/main" val="343234946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속성 이름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 형태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544223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키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510066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키를 나타내는 숫자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757119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altKey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[Alt]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키를 눌렀는지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055603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ctrlKey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[Ctrl]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키를 눌렀는지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29065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shiftKey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[Shift]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키를 눌렀는지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650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983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CCEF5-CA9E-E9A8-20F7-9EAE3F3FA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39868-F385-117A-C0E1-3C5A8C69A11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0EF7BC-79DA-3545-8362-3F1C020ACD5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키보드 이벤트 </a:t>
            </a:r>
            <a:r>
              <a:rPr lang="en-US" altLang="ko-KR" dirty="0"/>
              <a:t>– </a:t>
            </a:r>
            <a:r>
              <a:rPr lang="ko-KR" altLang="en-US" dirty="0"/>
              <a:t>키보드 키 코드 사용하기</a:t>
            </a:r>
            <a:endParaRPr lang="en-US" altLang="ko-KR" dirty="0"/>
          </a:p>
          <a:p>
            <a:pPr lvl="1"/>
            <a:r>
              <a:rPr lang="ko-KR" altLang="en-US" dirty="0"/>
              <a:t>코드 분석</a:t>
            </a:r>
            <a:r>
              <a:rPr lang="en-US" altLang="ko-KR" dirty="0"/>
              <a:t>(7-2-2.html)</a:t>
            </a:r>
          </a:p>
          <a:p>
            <a:pPr lvl="2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40B497-72A4-E224-E015-3D3B4E0E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07-2 </a:t>
            </a: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1CEF8F-0DC1-24E7-3DDD-DAF96B9EA155}"/>
              </a:ext>
            </a:extLst>
          </p:cNvPr>
          <p:cNvSpPr/>
          <p:nvPr/>
        </p:nvSpPr>
        <p:spPr>
          <a:xfrm>
            <a:off x="720476" y="1295871"/>
            <a:ext cx="10525277" cy="352839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`alt: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altKey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&gt;`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`ctrl: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ctrlKey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&gt;`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`shift: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shiftKey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&gt;`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`code: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!==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'undefined'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&gt;`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keydown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keyup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    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0D9BCE-945F-C248-4F82-03CF008A1064}"/>
              </a:ext>
            </a:extLst>
          </p:cNvPr>
          <p:cNvSpPr/>
          <p:nvPr/>
        </p:nvSpPr>
        <p:spPr>
          <a:xfrm>
            <a:off x="720475" y="4896271"/>
            <a:ext cx="10525277" cy="86372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E91E88-5CF5-AC64-91A7-70C30D93F284}"/>
              </a:ext>
            </a:extLst>
          </p:cNvPr>
          <p:cNvSpPr/>
          <p:nvPr/>
        </p:nvSpPr>
        <p:spPr>
          <a:xfrm>
            <a:off x="3685417" y="3096071"/>
            <a:ext cx="3780000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447AEDA2-63D0-E0A0-C27E-E65E5C0B42E2}"/>
              </a:ext>
            </a:extLst>
          </p:cNvPr>
          <p:cNvSpPr/>
          <p:nvPr/>
        </p:nvSpPr>
        <p:spPr>
          <a:xfrm>
            <a:off x="5905053" y="3519324"/>
            <a:ext cx="3552204" cy="504056"/>
          </a:xfrm>
          <a:prstGeom prst="wedgeRoundRectCallout">
            <a:avLst>
              <a:gd name="adj1" fmla="val -40928"/>
              <a:gd name="adj2" fmla="val -91384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bg1"/>
                </a:solidFill>
              </a:rPr>
              <a:t>Event.code</a:t>
            </a:r>
            <a:r>
              <a:rPr lang="ko-KR" altLang="en-US" sz="1100" dirty="0">
                <a:solidFill>
                  <a:schemeClr val="bg1"/>
                </a:solidFill>
              </a:rPr>
              <a:t>가 있으면 </a:t>
            </a:r>
            <a:r>
              <a:rPr lang="en-US" altLang="ko-KR" sz="1100" dirty="0" err="1">
                <a:solidFill>
                  <a:schemeClr val="bg1"/>
                </a:solidFill>
              </a:rPr>
              <a:t>event.code</a:t>
            </a:r>
            <a:r>
              <a:rPr lang="ko-KR" altLang="en-US" sz="1100" dirty="0">
                <a:solidFill>
                  <a:schemeClr val="bg1"/>
                </a:solidFill>
              </a:rPr>
              <a:t>를 출력하고 </a:t>
            </a:r>
            <a:r>
              <a:rPr lang="en-US" altLang="ko-KR" sz="1100" dirty="0">
                <a:solidFill>
                  <a:schemeClr val="bg1"/>
                </a:solidFill>
              </a:rPr>
              <a:t>undefined</a:t>
            </a:r>
            <a:r>
              <a:rPr lang="ko-KR" altLang="en-US" sz="1100" dirty="0">
                <a:solidFill>
                  <a:schemeClr val="bg1"/>
                </a:solidFill>
              </a:rPr>
              <a:t>면 </a:t>
            </a:r>
            <a:r>
              <a:rPr lang="en-US" altLang="ko-KR" sz="1100" dirty="0" err="1">
                <a:solidFill>
                  <a:schemeClr val="bg1"/>
                </a:solidFill>
              </a:rPr>
              <a:t>event.keyCode</a:t>
            </a:r>
            <a:r>
              <a:rPr lang="ko-KR" altLang="en-US" sz="1100" dirty="0">
                <a:solidFill>
                  <a:schemeClr val="bg1"/>
                </a:solidFill>
              </a:rPr>
              <a:t>를 출력</a:t>
            </a:r>
          </a:p>
        </p:txBody>
      </p:sp>
    </p:spTree>
    <p:extLst>
      <p:ext uri="{BB962C8B-B14F-4D97-AF65-F5344CB8AC3E}">
        <p14:creationId xmlns:p14="http://schemas.microsoft.com/office/powerpoint/2010/main" val="820159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F88EB-AD0A-E006-1E43-59106C7F1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D0DA90-8E55-0206-6FD7-AEAD546519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9A6CFA-AF6A-E6A6-BFEC-9A87F691AEF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키보드 이벤트 </a:t>
            </a:r>
            <a:r>
              <a:rPr lang="en-US" altLang="ko-KR" dirty="0"/>
              <a:t>– </a:t>
            </a:r>
            <a:r>
              <a:rPr lang="ko-KR" altLang="en-US" dirty="0"/>
              <a:t>키보드 키 코드 사용하기</a:t>
            </a:r>
            <a:endParaRPr lang="en-US" altLang="ko-KR" dirty="0"/>
          </a:p>
          <a:p>
            <a:pPr lvl="1"/>
            <a:r>
              <a:rPr lang="ko-KR" altLang="en-US" dirty="0"/>
              <a:t>코드 분석</a:t>
            </a:r>
            <a:r>
              <a:rPr lang="en-US" altLang="ko-KR" dirty="0"/>
              <a:t>(7-2-2.html)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sz="1400" b="1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event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code</a:t>
            </a:r>
            <a:r>
              <a:rPr lang="ko-KR" altLang="en-US" dirty="0"/>
              <a:t>는 입력한 키를 나타내는 문자열</a:t>
            </a:r>
            <a:r>
              <a:rPr lang="en-US" altLang="ko-KR" dirty="0"/>
              <a:t>, </a:t>
            </a:r>
            <a:r>
              <a:rPr lang="ko-KR" altLang="en-US" dirty="0"/>
              <a:t>입력한 키에 부합하는 문자열이 이다면 </a:t>
            </a:r>
            <a:r>
              <a:rPr lang="en-US" altLang="ko-KR" dirty="0" err="1"/>
              <a:t>event.code</a:t>
            </a:r>
            <a:r>
              <a:rPr lang="ko-KR" altLang="en-US" dirty="0"/>
              <a:t>를 선택하고 입력한 키에 대한 문자열이 없다면 해당 </a:t>
            </a:r>
            <a:r>
              <a:rPr lang="en-US" altLang="ko-KR" dirty="0"/>
              <a:t>keycode(</a:t>
            </a:r>
            <a:r>
              <a:rPr lang="ko-KR" altLang="en-US" dirty="0"/>
              <a:t>입력한 키에 부합하는 숫자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코드 분석 </a:t>
            </a:r>
            <a:r>
              <a:rPr lang="en-US" altLang="ko-KR" dirty="0"/>
              <a:t>(7-2-3.html)</a:t>
            </a:r>
          </a:p>
          <a:p>
            <a:pPr lvl="2"/>
            <a:r>
              <a:rPr lang="ko-KR" altLang="en-US" dirty="0"/>
              <a:t>교재</a:t>
            </a:r>
            <a:r>
              <a:rPr lang="en-US" altLang="ko-KR" dirty="0"/>
              <a:t> 334 </a:t>
            </a:r>
            <a:r>
              <a:rPr lang="ko-KR" altLang="en-US" dirty="0"/>
              <a:t>페이지 확인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42E45C-3910-523F-E504-8135624E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07-2 </a:t>
            </a: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3108CE-2F11-BB96-97B7-8C2AACEE405A}"/>
              </a:ext>
            </a:extLst>
          </p:cNvPr>
          <p:cNvSpPr/>
          <p:nvPr/>
        </p:nvSpPr>
        <p:spPr>
          <a:xfrm>
            <a:off x="720476" y="1295871"/>
            <a:ext cx="10525277" cy="57606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`code: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!==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'undefined'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&gt;`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0263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6E3D2-7A4B-9AC6-48B0-59F580616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112AF7-69AE-5D7D-E4B8-51CC5BF005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EBF10C-8E1F-852D-C1AA-5013F34D6D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키보드 이벤트 </a:t>
            </a:r>
            <a:r>
              <a:rPr lang="en-US" altLang="ko-KR" dirty="0"/>
              <a:t>– </a:t>
            </a:r>
            <a:r>
              <a:rPr lang="ko-KR" altLang="en-US" dirty="0"/>
              <a:t>키보드 키 코드 사용하기</a:t>
            </a:r>
            <a:endParaRPr lang="en-US" altLang="ko-KR" dirty="0"/>
          </a:p>
          <a:p>
            <a:pPr lvl="1"/>
            <a:r>
              <a:rPr lang="ko-KR" altLang="en-US" dirty="0"/>
              <a:t>코드 분석 </a:t>
            </a:r>
            <a:r>
              <a:rPr lang="en-US" altLang="ko-KR" dirty="0"/>
              <a:t>(7-2-3.html)</a:t>
            </a:r>
          </a:p>
          <a:p>
            <a:pPr lvl="2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CB5EDF-D81A-1E51-FC6B-1C675411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07-2 </a:t>
            </a: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AE0BBC-7DE0-4093-75CD-41D102C5EB24}"/>
              </a:ext>
            </a:extLst>
          </p:cNvPr>
          <p:cNvSpPr/>
          <p:nvPr/>
        </p:nvSpPr>
        <p:spPr>
          <a:xfrm>
            <a:off x="1578520" y="1295871"/>
            <a:ext cx="5904657" cy="4606155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star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star</a:t>
            </a:r>
            <a:r>
              <a:rPr lang="en-US" altLang="ko-KR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'absolute'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[</a:t>
            </a:r>
            <a:r>
              <a:rPr lang="en-US" altLang="ko-KR" sz="12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star</a:t>
            </a:r>
            <a:r>
              <a:rPr lang="en-US" altLang="ko-KR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star</a:t>
            </a:r>
            <a:r>
              <a:rPr lang="en-US" altLang="ko-KR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2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=[</a:t>
            </a:r>
            <a:r>
              <a:rPr lang="en-US" altLang="ko-KR" sz="12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38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39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keydown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: 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US" altLang="ko-KR" sz="12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2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: 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US" altLang="ko-KR" sz="12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2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: 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2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2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: 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2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2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FCDA3E-0E5F-573B-21F4-72387BEAC92A}"/>
              </a:ext>
            </a:extLst>
          </p:cNvPr>
          <p:cNvSpPr/>
          <p:nvPr/>
        </p:nvSpPr>
        <p:spPr>
          <a:xfrm>
            <a:off x="7849269" y="1295871"/>
            <a:ext cx="1944217" cy="4606155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7949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55F4C-C060-914B-EFC4-71058C56A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E437CB-22AA-BFB9-0A7B-9AAE4B67D9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6D615B-F145-99F1-1122-3BE8269D0D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이벤트 발생 객체</a:t>
            </a:r>
            <a:endParaRPr lang="en-US" altLang="ko-KR" dirty="0"/>
          </a:p>
          <a:p>
            <a:pPr lvl="1"/>
            <a:r>
              <a:rPr lang="ko-KR" altLang="en-US" dirty="0"/>
              <a:t>이전에 사용했던 코드</a:t>
            </a:r>
            <a:endParaRPr lang="en-US" altLang="ko-KR" dirty="0"/>
          </a:p>
          <a:p>
            <a:pPr lvl="2"/>
            <a:r>
              <a:rPr lang="ko-KR" altLang="en-US" sz="1200" dirty="0"/>
              <a:t>지금까지 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내부에서 문서 객체 변수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, 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textarea</a:t>
            </a:r>
            <a:r>
              <a:rPr lang="en-US" altLang="ko-KR" sz="1200" dirty="0"/>
              <a:t>)</a:t>
            </a:r>
            <a:r>
              <a:rPr lang="ko-KR" altLang="en-US" sz="1200" dirty="0"/>
              <a:t>를 사용해 문서 객체</a:t>
            </a:r>
            <a:r>
              <a:rPr lang="en-US" altLang="ko-KR" sz="1200" dirty="0"/>
              <a:t>(&lt;</a:t>
            </a:r>
            <a:r>
              <a:rPr lang="en-US" altLang="ko-KR" sz="1200" dirty="0" err="1"/>
              <a:t>textarea</a:t>
            </a:r>
            <a:r>
              <a:rPr lang="en-US" altLang="ko-KR" sz="1200" dirty="0"/>
              <a:t>&gt;&lt;/</a:t>
            </a:r>
            <a:r>
              <a:rPr lang="en-US" altLang="ko-KR" sz="1200" dirty="0" err="1"/>
              <a:t>textarea</a:t>
            </a:r>
            <a:r>
              <a:rPr lang="en-US" altLang="ko-KR" sz="1200" dirty="0"/>
              <a:t>&gt;)</a:t>
            </a:r>
            <a:r>
              <a:rPr lang="ko-KR" altLang="en-US" sz="1200" dirty="0"/>
              <a:t>와 관련된 정보를 추출했음</a:t>
            </a:r>
            <a:endParaRPr lang="en-US" altLang="ko-KR" sz="12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35C556-1649-0806-4C31-A87B4924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07-2 </a:t>
            </a: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0B0FE2-5BE3-F975-FED5-5CEC43EF1368}"/>
              </a:ext>
            </a:extLst>
          </p:cNvPr>
          <p:cNvSpPr/>
          <p:nvPr/>
        </p:nvSpPr>
        <p:spPr>
          <a:xfrm>
            <a:off x="1872605" y="1727919"/>
            <a:ext cx="8208912" cy="329247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keyup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글자 수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FB08A0-7ADD-B0E5-EA3B-E3087CEA0198}"/>
              </a:ext>
            </a:extLst>
          </p:cNvPr>
          <p:cNvSpPr/>
          <p:nvPr/>
        </p:nvSpPr>
        <p:spPr>
          <a:xfrm>
            <a:off x="3679111" y="2460611"/>
            <a:ext cx="1080120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2360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A8CC7-2E63-C792-FF0A-891ABECD3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CEA721-802D-9EA5-2D58-865D083FA2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580F5-779C-D647-D74F-6E53E7ECD5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이벤트 발생 객체</a:t>
            </a:r>
            <a:endParaRPr lang="en-US" altLang="ko-KR" dirty="0"/>
          </a:p>
          <a:p>
            <a:pPr lvl="1"/>
            <a:r>
              <a:rPr lang="ko-KR" altLang="en-US" dirty="0"/>
              <a:t>코드의 규모가 커지면 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외부로 분리하는 경우가 </a:t>
            </a:r>
            <a:r>
              <a:rPr lang="ko-KR" altLang="en-US" dirty="0" err="1"/>
              <a:t>많아짐</a:t>
            </a:r>
            <a:endParaRPr lang="en-US" altLang="ko-KR" dirty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외부로 빼낸 경우</a:t>
            </a:r>
            <a:endParaRPr lang="en-US" altLang="ko-KR" dirty="0"/>
          </a:p>
          <a:p>
            <a:pPr lvl="3"/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내부에서 문서 객체</a:t>
            </a:r>
            <a:r>
              <a:rPr lang="en-US" altLang="ko-KR" dirty="0"/>
              <a:t>(</a:t>
            </a:r>
            <a:r>
              <a:rPr lang="en-US" altLang="ko-KR" b="1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textarea</a:t>
            </a:r>
            <a:r>
              <a:rPr lang="en-US" altLang="ko-KR" dirty="0"/>
              <a:t>)</a:t>
            </a:r>
            <a:r>
              <a:rPr lang="ko-KR" altLang="en-US" dirty="0"/>
              <a:t>에 접근할 수 없음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오류 발생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823204-C965-0142-8422-A3C0DDBE7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07-2 </a:t>
            </a: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F6156B-1BD8-DED6-0897-C3557D9D5EE4}"/>
              </a:ext>
            </a:extLst>
          </p:cNvPr>
          <p:cNvSpPr/>
          <p:nvPr/>
        </p:nvSpPr>
        <p:spPr>
          <a:xfrm>
            <a:off x="1543608" y="1871935"/>
            <a:ext cx="8424936" cy="367240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글자 수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keyup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02065" y="2520007"/>
            <a:ext cx="1044000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타원형 설명선 6"/>
          <p:cNvSpPr/>
          <p:nvPr/>
        </p:nvSpPr>
        <p:spPr>
          <a:xfrm>
            <a:off x="5617021" y="1871935"/>
            <a:ext cx="1944216" cy="451944"/>
          </a:xfrm>
          <a:prstGeom prst="wedgeEllipseCallout">
            <a:avLst>
              <a:gd name="adj1" fmla="val -54875"/>
              <a:gd name="adj2" fmla="val 93331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EFFFFF"/>
                </a:solidFill>
              </a:rPr>
              <a:t>오류 발생 </a:t>
            </a:r>
            <a:r>
              <a:rPr lang="en-US" altLang="ko-KR" sz="1200" b="1" dirty="0">
                <a:solidFill>
                  <a:srgbClr val="EFFFFF"/>
                </a:solidFill>
              </a:rPr>
              <a:t>!!</a:t>
            </a:r>
            <a:endParaRPr lang="ko-KR" altLang="en-US" sz="1100" b="1" dirty="0">
              <a:solidFill>
                <a:srgbClr val="E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83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07F17-7D33-2963-1C04-F351AD819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BED24C-5288-9F41-6840-AF1CD026C15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BF278-F689-CF33-EAE0-94236F4B0D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 err="1"/>
              <a:t>DOMContentLoaded</a:t>
            </a:r>
            <a:r>
              <a:rPr lang="en-US" altLang="ko-KR" dirty="0"/>
              <a:t> </a:t>
            </a:r>
            <a:r>
              <a:rPr lang="ko-KR" altLang="en-US" dirty="0"/>
              <a:t>이벤트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문서의 기본 구조</a:t>
            </a:r>
            <a:endParaRPr lang="en-US" altLang="ko-KR" dirty="0"/>
          </a:p>
          <a:p>
            <a:pPr lvl="2"/>
            <a:r>
              <a:rPr lang="ko-KR" altLang="en-US" dirty="0"/>
              <a:t>코드를 위에서 아래로 차례대로 읽고 해석 그리고 실행</a:t>
            </a:r>
            <a:endParaRPr lang="en-US" altLang="ko-KR" dirty="0"/>
          </a:p>
          <a:p>
            <a:pPr lvl="3"/>
            <a:r>
              <a:rPr lang="ko-KR" altLang="en-US" dirty="0"/>
              <a:t>문서의 출력을 빠르게 하기 위해 문서의 일부를 먼저 일어서 실행하는 부분도 있음</a:t>
            </a:r>
            <a:endParaRPr lang="en-US" altLang="ko-KR" dirty="0"/>
          </a:p>
          <a:p>
            <a:pPr lvl="2"/>
            <a:r>
              <a:rPr lang="ko-KR" altLang="en-US" dirty="0"/>
              <a:t>브라우저는 일반적으로 아래의 순서로 </a:t>
            </a:r>
            <a:r>
              <a:rPr lang="en-US" altLang="ko-KR" dirty="0"/>
              <a:t>HTML </a:t>
            </a:r>
            <a:r>
              <a:rPr lang="ko-KR" altLang="en-US" dirty="0"/>
              <a:t>문서를 읽은 후 해석</a:t>
            </a:r>
            <a:endParaRPr lang="en-US" altLang="ko-KR" dirty="0"/>
          </a:p>
          <a:p>
            <a:pPr lvl="3"/>
            <a:r>
              <a:rPr lang="en-US" altLang="ko-KR" dirty="0"/>
              <a:t>&lt;!DOCTYPE html&gt;  </a:t>
            </a:r>
            <a:r>
              <a:rPr lang="en-US" altLang="ko-KR" dirty="0">
                <a:sym typeface="Wingdings" panose="05000000000000000000" pitchFamily="2" charset="2"/>
              </a:rPr>
              <a:t> ‘HTML  </a:t>
            </a:r>
            <a:r>
              <a:rPr lang="ko-KR" altLang="en-US" dirty="0">
                <a:sym typeface="Wingdings" panose="05000000000000000000" pitchFamily="2" charset="2"/>
              </a:rPr>
              <a:t>문서구나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&lt;HTML&gt; </a:t>
            </a:r>
            <a:r>
              <a:rPr lang="ko-KR" altLang="en-US" dirty="0">
                <a:sym typeface="Wingdings" panose="05000000000000000000" pitchFamily="2" charset="2"/>
              </a:rPr>
              <a:t>태그가 있으니까 만들어야지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&lt;HEAD&gt; </a:t>
            </a:r>
            <a:r>
              <a:rPr lang="ko-KR" altLang="en-US" dirty="0">
                <a:sym typeface="Wingdings" panose="05000000000000000000" pitchFamily="2" charset="2"/>
              </a:rPr>
              <a:t>태그가 있으니까 만들어야지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&lt;TITLE&gt; </a:t>
            </a:r>
            <a:r>
              <a:rPr lang="ko-KR" altLang="en-US" dirty="0">
                <a:sym typeface="Wingdings" panose="05000000000000000000" pitchFamily="2" charset="2"/>
              </a:rPr>
              <a:t>태그가 있으니까 </a:t>
            </a:r>
            <a:r>
              <a:rPr lang="ko-KR" altLang="en-US" dirty="0" err="1">
                <a:sym typeface="Wingdings" panose="05000000000000000000" pitchFamily="2" charset="2"/>
              </a:rPr>
              <a:t>반영해야지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&lt;BODY&gt;  </a:t>
            </a:r>
            <a:r>
              <a:rPr lang="ko-KR" altLang="en-US" dirty="0">
                <a:sym typeface="Wingdings" panose="05000000000000000000" pitchFamily="2" charset="2"/>
              </a:rPr>
              <a:t>태그가 있으니까 만들어야지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02000" lvl="3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702000" lvl="3" indent="0">
              <a:buNone/>
            </a:pP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BODY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영역이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만들어지기 전에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&lt;HEAD&gt;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태그에서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BODY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영역에 무언가를 출력하고 싶다면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4B7EAE-7968-5AD1-8201-ED015D2F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71E33C-678F-C925-D26B-D216393706F8}"/>
              </a:ext>
            </a:extLst>
          </p:cNvPr>
          <p:cNvSpPr/>
          <p:nvPr/>
        </p:nvSpPr>
        <p:spPr>
          <a:xfrm>
            <a:off x="7273205" y="1321796"/>
            <a:ext cx="3392758" cy="2437145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8C46A0D-C141-23EA-1602-9D1F22AA2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089" y="4027078"/>
            <a:ext cx="3556655" cy="941201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8EF4DDD-8E53-A210-D817-35E0584B4833}"/>
              </a:ext>
            </a:extLst>
          </p:cNvPr>
          <p:cNvSpPr/>
          <p:nvPr/>
        </p:nvSpPr>
        <p:spPr>
          <a:xfrm>
            <a:off x="7849269" y="4190989"/>
            <a:ext cx="720080" cy="28803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77D5713-D83D-B1B1-AA90-04A60F40F380}"/>
              </a:ext>
            </a:extLst>
          </p:cNvPr>
          <p:cNvSpPr/>
          <p:nvPr/>
        </p:nvSpPr>
        <p:spPr>
          <a:xfrm>
            <a:off x="8511375" y="2151258"/>
            <a:ext cx="1066085" cy="28803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75A4842-DE1F-CA8C-9C37-43BD766E47B5}"/>
              </a:ext>
            </a:extLst>
          </p:cNvPr>
          <p:cNvCxnSpPr>
            <a:stCxn id="12" idx="4"/>
          </p:cNvCxnSpPr>
          <p:nvPr/>
        </p:nvCxnSpPr>
        <p:spPr>
          <a:xfrm flipH="1">
            <a:off x="8209309" y="2439290"/>
            <a:ext cx="835109" cy="175169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0144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1F512-4017-9F6E-635D-BFDF10DF4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E926C0-6781-E583-5D48-C976D7E58F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52EEA4-B299-5360-B34A-22624EB851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이벤트 발생 객체</a:t>
            </a:r>
            <a:endParaRPr lang="en-US" altLang="ko-KR" dirty="0"/>
          </a:p>
          <a:p>
            <a:pPr lvl="1"/>
            <a:r>
              <a:rPr lang="ko-KR" altLang="en-US" dirty="0"/>
              <a:t>코드의 규모가 커지면 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외부로 분리하는 경우가 </a:t>
            </a:r>
            <a:r>
              <a:rPr lang="ko-KR" altLang="en-US" dirty="0" err="1"/>
              <a:t>많아짐</a:t>
            </a:r>
            <a:endParaRPr lang="en-US" altLang="ko-KR" dirty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외부로 빼낸 경우</a:t>
            </a:r>
            <a:r>
              <a:rPr lang="en-US" altLang="ko-KR" dirty="0"/>
              <a:t>, </a:t>
            </a:r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내부에서 문서 객체</a:t>
            </a:r>
            <a:r>
              <a:rPr lang="en-US" altLang="ko-KR" dirty="0"/>
              <a:t>(</a:t>
            </a:r>
            <a:r>
              <a:rPr lang="en-US" altLang="ko-KR" b="1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textarea</a:t>
            </a:r>
            <a:r>
              <a:rPr lang="en-US" altLang="ko-KR" dirty="0"/>
              <a:t>)</a:t>
            </a:r>
            <a:r>
              <a:rPr lang="ko-KR" altLang="en-US" dirty="0"/>
              <a:t>에 접근할 수 없음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오류 발생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/>
              <a:t>문제</a:t>
            </a:r>
            <a:r>
              <a:rPr lang="en-US" altLang="ko-KR" dirty="0"/>
              <a:t>(</a:t>
            </a:r>
            <a:r>
              <a:rPr lang="ko-KR" altLang="en-US" dirty="0"/>
              <a:t>오류</a:t>
            </a:r>
            <a:r>
              <a:rPr lang="en-US" altLang="ko-KR" dirty="0"/>
              <a:t>)</a:t>
            </a:r>
            <a:r>
              <a:rPr lang="ko-KR" altLang="en-US" dirty="0"/>
              <a:t> 해결 방법 두 가지</a:t>
            </a:r>
            <a:endParaRPr lang="en-US" altLang="ko-KR" dirty="0"/>
          </a:p>
          <a:p>
            <a:pPr lvl="2"/>
            <a:r>
              <a:rPr lang="en-US" altLang="ko-KR" dirty="0"/>
              <a:t>1. </a:t>
            </a:r>
            <a:r>
              <a:rPr lang="en-US" altLang="ko-KR" dirty="0" err="1"/>
              <a:t>event.currentTarget</a:t>
            </a:r>
            <a:r>
              <a:rPr lang="en-US" altLang="ko-KR" dirty="0"/>
              <a:t>  </a:t>
            </a:r>
            <a:r>
              <a:rPr lang="ko-KR" altLang="en-US" dirty="0"/>
              <a:t>속성 사용</a:t>
            </a:r>
            <a:endParaRPr lang="en-US" altLang="ko-KR" dirty="0"/>
          </a:p>
          <a:p>
            <a:pPr lvl="2"/>
            <a:r>
              <a:rPr lang="en-US" altLang="ko-KR" dirty="0"/>
              <a:t>2. this </a:t>
            </a:r>
            <a:r>
              <a:rPr lang="ko-KR" altLang="en-US" dirty="0"/>
              <a:t>키워드 사용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EC33D8-93A3-B309-CE92-4FEDC954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07-2 </a:t>
            </a: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3871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BB5C3-8C53-BC88-65DB-855BCE3B5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B09444-CAF6-28AE-245C-69AA1D3514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088A73-6468-1BDB-066F-6C377BCB0DE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이벤트 발생 객체</a:t>
            </a:r>
            <a:endParaRPr lang="en-US" altLang="ko-KR" dirty="0"/>
          </a:p>
          <a:p>
            <a:pPr lvl="1"/>
            <a:r>
              <a:rPr lang="ko-KR" altLang="en-US" dirty="0"/>
              <a:t>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외부로 분리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문제 해결 방법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en-US" altLang="ko-KR" dirty="0"/>
              <a:t> - </a:t>
            </a:r>
            <a:r>
              <a:rPr lang="en-US" altLang="ko-KR" dirty="0" err="1"/>
              <a:t>event.currentTarget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(7-2-a.html)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event.currentTarget</a:t>
            </a:r>
            <a:r>
              <a:rPr lang="ko-KR" altLang="en-US" dirty="0"/>
              <a:t> 속성을 사용해서 문제를 해결할 경우 </a:t>
            </a:r>
            <a:r>
              <a:rPr lang="en-US" altLang="ko-KR" dirty="0"/>
              <a:t>listener </a:t>
            </a:r>
            <a:r>
              <a:rPr lang="ko-KR" altLang="en-US" dirty="0"/>
              <a:t>함수로 </a:t>
            </a:r>
            <a:endParaRPr lang="en-US" altLang="ko-KR" dirty="0"/>
          </a:p>
          <a:p>
            <a:pPr lvl="3"/>
            <a:r>
              <a:rPr lang="ko-KR" altLang="en-US" dirty="0" err="1"/>
              <a:t>익명함수</a:t>
            </a:r>
            <a:r>
              <a:rPr lang="en-US" altLang="ko-KR" dirty="0"/>
              <a:t>, </a:t>
            </a:r>
            <a:r>
              <a:rPr lang="ko-KR" altLang="en-US" dirty="0"/>
              <a:t>화살표 함수 모두 사용 가능함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44A958-7FB9-6128-3D56-8D822128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07-2 </a:t>
            </a: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948963-F0B8-6300-69B0-2C4AF9071D56}"/>
              </a:ext>
            </a:extLst>
          </p:cNvPr>
          <p:cNvSpPr/>
          <p:nvPr/>
        </p:nvSpPr>
        <p:spPr>
          <a:xfrm>
            <a:off x="1543608" y="1295871"/>
            <a:ext cx="8424936" cy="388843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//const length = </a:t>
            </a:r>
            <a:r>
              <a:rPr lang="en-US" altLang="ko-KR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textarea.value.length</a:t>
            </a:r>
            <a:endParaRPr lang="en-US" altLang="ko-KR" b="1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 </a:t>
            </a:r>
            <a:r>
              <a:rPr lang="en-US" altLang="ko-KR" b="1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6A9955"/>
                </a:solidFill>
                <a:latin typeface="Consolas" panose="020B0609020204030204" pitchFamily="49" charset="0"/>
              </a:rPr>
              <a:t> length = </a:t>
            </a:r>
            <a:r>
              <a:rPr lang="en-US" altLang="ko-KR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event.target.value.length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글자 수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keyup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602" y="2447999"/>
            <a:ext cx="2448272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649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DBFC4-EB28-D6D9-3CB2-C2D24258A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38A7C4-ABDB-B725-B418-985CCCA9DA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C6C877-ED43-5782-0BA4-EF62FD336BB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이벤트 발생 객체</a:t>
            </a:r>
            <a:endParaRPr lang="en-US" altLang="ko-KR" dirty="0"/>
          </a:p>
          <a:p>
            <a:pPr lvl="1"/>
            <a:r>
              <a:rPr lang="ko-KR" altLang="en-US" dirty="0"/>
              <a:t>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외부로 분리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문제 해결 방법 </a:t>
            </a:r>
            <a:r>
              <a:rPr lang="en-US" altLang="ko-KR" dirty="0">
                <a:sym typeface="Wingdings" panose="05000000000000000000" pitchFamily="2" charset="2"/>
              </a:rPr>
              <a:t>2 </a:t>
            </a:r>
            <a:r>
              <a:rPr lang="en-US" altLang="ko-KR" dirty="0"/>
              <a:t>– this </a:t>
            </a:r>
            <a:r>
              <a:rPr lang="ko-KR" altLang="en-US" dirty="0"/>
              <a:t>키워드 사용</a:t>
            </a:r>
            <a:r>
              <a:rPr lang="en-US" altLang="ko-KR" dirty="0"/>
              <a:t>(7-2-b.html)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this </a:t>
            </a:r>
            <a:r>
              <a:rPr lang="ko-KR" altLang="en-US" dirty="0">
                <a:solidFill>
                  <a:srgbClr val="FF0000"/>
                </a:solidFill>
              </a:rPr>
              <a:t>키워드로 문제를 해결할 경우 </a:t>
            </a:r>
            <a:r>
              <a:rPr lang="en-US" altLang="ko-KR" dirty="0">
                <a:solidFill>
                  <a:srgbClr val="FF0000"/>
                </a:solidFill>
              </a:rPr>
              <a:t>listener </a:t>
            </a:r>
            <a:r>
              <a:rPr lang="ko-KR" altLang="en-US" dirty="0">
                <a:solidFill>
                  <a:srgbClr val="FF0000"/>
                </a:solidFill>
              </a:rPr>
              <a:t>함수로 익명함수 사용 가능함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ko-KR" altLang="en-US" dirty="0"/>
              <a:t>화살표 함수에서 </a:t>
            </a:r>
            <a:r>
              <a:rPr lang="en-US" altLang="ko-KR" dirty="0"/>
              <a:t>this</a:t>
            </a:r>
            <a:r>
              <a:rPr lang="ko-KR" altLang="en-US" dirty="0"/>
              <a:t>와 익명함수에서 </a:t>
            </a:r>
            <a:r>
              <a:rPr lang="en-US" altLang="ko-KR" dirty="0"/>
              <a:t>this</a:t>
            </a:r>
            <a:r>
              <a:rPr lang="ko-KR" altLang="en-US" dirty="0"/>
              <a:t>는 이 경우 의미가 다름</a:t>
            </a:r>
            <a:r>
              <a:rPr lang="en-US" altLang="ko-KR" dirty="0"/>
              <a:t>. </a:t>
            </a:r>
            <a:r>
              <a:rPr lang="ko-KR" altLang="en-US" dirty="0"/>
              <a:t>앞서 언급한 적이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3D927C-2B02-6A95-6FD7-2F5A28DFC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07-2 </a:t>
            </a: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5351C-BC1A-0CC7-9483-B1733BBCF00A}"/>
              </a:ext>
            </a:extLst>
          </p:cNvPr>
          <p:cNvSpPr/>
          <p:nvPr/>
        </p:nvSpPr>
        <p:spPr>
          <a:xfrm>
            <a:off x="1543608" y="1295871"/>
            <a:ext cx="8424936" cy="367240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//const length = </a:t>
            </a:r>
            <a:r>
              <a:rPr lang="en-US" altLang="ko-KR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textarea.value.length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글자 수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keyup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7007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98CFE-E54C-C48B-F186-B53823C23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CAF548-AD19-E6C5-D830-C7B8D8AE761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6837E-DA93-494B-8EE9-53630436BA7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글자 입력 양식 이벤트 </a:t>
            </a:r>
            <a:r>
              <a:rPr lang="en-US" altLang="ko-KR" dirty="0"/>
              <a:t>– </a:t>
            </a:r>
            <a:r>
              <a:rPr lang="ko-KR" altLang="en-US" dirty="0"/>
              <a:t>숫자인지 판단</a:t>
            </a:r>
            <a:endParaRPr lang="en-US" altLang="ko-KR" dirty="0"/>
          </a:p>
          <a:p>
            <a:pPr lvl="1"/>
            <a:r>
              <a:rPr lang="ko-KR" altLang="en-US" dirty="0"/>
              <a:t>사용자로부터 어떤 입력을 받을 때 사용하는 요소를 입력 양식</a:t>
            </a:r>
            <a:r>
              <a:rPr lang="en-US" altLang="ko-KR" dirty="0"/>
              <a:t>(form)</a:t>
            </a:r>
            <a:r>
              <a:rPr lang="ko-KR" altLang="en-US" dirty="0"/>
              <a:t>이라고 부름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, input, </a:t>
            </a:r>
            <a:r>
              <a:rPr lang="en-US" altLang="ko-KR" dirty="0" err="1"/>
              <a:t>textarea</a:t>
            </a:r>
            <a:r>
              <a:rPr lang="en-US" altLang="ko-KR" dirty="0"/>
              <a:t>, button, select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코드 분석 </a:t>
            </a:r>
            <a:r>
              <a:rPr lang="en-US" altLang="ko-KR" dirty="0"/>
              <a:t>(7-2-4.html)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7281E8-CCC7-3494-23D3-810E43FF3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07-2 </a:t>
            </a: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6A194F-0CF8-8269-9212-F8932B45422F}"/>
              </a:ext>
            </a:extLst>
          </p:cNvPr>
          <p:cNvSpPr/>
          <p:nvPr/>
        </p:nvSpPr>
        <p:spPr>
          <a:xfrm>
            <a:off x="792485" y="1943943"/>
            <a:ext cx="6336704" cy="403244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'input'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inch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inch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숫자를 입력해 주세요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cm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inch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2.54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cm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cm`</a:t>
            </a:r>
            <a:b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905827-43DC-C3F7-0485-446353364C98}"/>
              </a:ext>
            </a:extLst>
          </p:cNvPr>
          <p:cNvSpPr/>
          <p:nvPr/>
        </p:nvSpPr>
        <p:spPr>
          <a:xfrm>
            <a:off x="7205578" y="1943943"/>
            <a:ext cx="3668027" cy="403244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inch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계산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1663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5F1A9-C56F-985E-AF92-F34FC3A3A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EC92FA-B1C6-315A-283F-15E303E798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20EE93-D7B2-076B-72ED-A74A7EC41ED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글자 입력 양식 이벤트 </a:t>
            </a:r>
            <a:r>
              <a:rPr lang="en-US" altLang="ko-KR" dirty="0"/>
              <a:t>– </a:t>
            </a:r>
            <a:r>
              <a:rPr lang="ko-KR" altLang="en-US" dirty="0"/>
              <a:t>올바른 이메일 주소인지 판단</a:t>
            </a:r>
            <a:endParaRPr lang="en-US" altLang="ko-KR" dirty="0"/>
          </a:p>
          <a:p>
            <a:pPr lvl="1"/>
            <a:r>
              <a:rPr lang="ko-KR" altLang="en-US" dirty="0"/>
              <a:t>코드 분석 </a:t>
            </a:r>
            <a:r>
              <a:rPr lang="en-US" altLang="ko-KR" dirty="0"/>
              <a:t>(7-2-5.html) – 1/2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AECF1F-A8FC-DA9F-7536-9572D244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07-2 </a:t>
            </a: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CCC6CA-1A4E-B772-F807-A219A4550EA5}"/>
              </a:ext>
            </a:extLst>
          </p:cNvPr>
          <p:cNvSpPr/>
          <p:nvPr/>
        </p:nvSpPr>
        <p:spPr>
          <a:xfrm>
            <a:off x="792485" y="1295871"/>
            <a:ext cx="9937104" cy="122413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5768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67542-4FC1-06E3-83E4-C97EC5425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C7D82-6D02-292B-8B8D-8F905567BF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00746-DB7E-CF68-923A-E18C49D6743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글자 입력 양식 이벤트</a:t>
            </a:r>
            <a:r>
              <a:rPr lang="en-US" altLang="ko-KR" dirty="0"/>
              <a:t> – </a:t>
            </a:r>
            <a:r>
              <a:rPr lang="ko-KR" altLang="en-US" dirty="0"/>
              <a:t>올바른 이메일 주소인지 판단</a:t>
            </a:r>
            <a:endParaRPr lang="en-US" altLang="ko-KR" dirty="0"/>
          </a:p>
          <a:p>
            <a:pPr lvl="1"/>
            <a:r>
              <a:rPr lang="ko-KR" altLang="en-US" dirty="0"/>
              <a:t>코드 분석 </a:t>
            </a:r>
            <a:r>
              <a:rPr lang="en-US" altLang="ko-KR" dirty="0"/>
              <a:t>(7-2-5.html) – 2/2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B57DE5-9362-322F-3E48-221FB786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07-2 </a:t>
            </a: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0A9390-D690-84A6-DF79-DEBC4131CCFE}"/>
              </a:ext>
            </a:extLst>
          </p:cNvPr>
          <p:cNvSpPr/>
          <p:nvPr/>
        </p:nvSpPr>
        <p:spPr>
          <a:xfrm>
            <a:off x="792485" y="1295871"/>
            <a:ext cx="9937104" cy="475252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'input'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isEmail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&gt;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)&gt;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keyup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isEmail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이메일 형식입니다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이메일 형식이 아닙니다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94E0A86-5F19-C303-330E-A991E7FFE9A0}"/>
              </a:ext>
            </a:extLst>
          </p:cNvPr>
          <p:cNvGrpSpPr/>
          <p:nvPr/>
        </p:nvGrpSpPr>
        <p:grpSpPr>
          <a:xfrm>
            <a:off x="1309153" y="3339961"/>
            <a:ext cx="4146602" cy="457272"/>
            <a:chOff x="1309153" y="3339961"/>
            <a:chExt cx="4146602" cy="45727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D3F15CD-6C06-C50B-8759-5A3A4B47AF79}"/>
                </a:ext>
              </a:extLst>
            </p:cNvPr>
            <p:cNvSpPr/>
            <p:nvPr/>
          </p:nvSpPr>
          <p:spPr>
            <a:xfrm>
              <a:off x="3979755" y="3581209"/>
              <a:ext cx="1476000" cy="21602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E3A6867-DF3E-4F26-6A71-8F4EC8478BBB}"/>
                </a:ext>
              </a:extLst>
            </p:cNvPr>
            <p:cNvSpPr/>
            <p:nvPr/>
          </p:nvSpPr>
          <p:spPr>
            <a:xfrm>
              <a:off x="1309153" y="3339961"/>
              <a:ext cx="576000" cy="21602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연결선: 구부러짐 9">
              <a:extLst>
                <a:ext uri="{FF2B5EF4-FFF2-40B4-BE49-F238E27FC236}">
                  <a16:creationId xmlns:a16="http://schemas.microsoft.com/office/drawing/2014/main" id="{791362E2-0659-C66E-EDDB-7A91508172EE}"/>
                </a:ext>
              </a:extLst>
            </p:cNvPr>
            <p:cNvCxnSpPr>
              <a:stCxn id="7" idx="1"/>
              <a:endCxn id="8" idx="3"/>
            </p:cNvCxnSpPr>
            <p:nvPr/>
          </p:nvCxnSpPr>
          <p:spPr>
            <a:xfrm rot="10800000">
              <a:off x="1885153" y="3447973"/>
              <a:ext cx="2094602" cy="241248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940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CAECE-F2BB-E244-DA22-2F1CD5891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AFD3CC-7A50-5DD4-CAD8-E33FCBAE7FC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D99841-0071-3FA8-45CA-099580B246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글자 입력 양식 이벤트 </a:t>
            </a:r>
            <a:r>
              <a:rPr lang="en-US" altLang="ko-KR" dirty="0"/>
              <a:t>– </a:t>
            </a:r>
            <a:r>
              <a:rPr lang="ko-KR" altLang="en-US" dirty="0"/>
              <a:t>드롭다운 목록 활용하기</a:t>
            </a:r>
            <a:endParaRPr lang="en-US" altLang="ko-KR" dirty="0"/>
          </a:p>
          <a:p>
            <a:pPr lvl="1"/>
            <a:r>
              <a:rPr lang="ko-KR" altLang="en-US" dirty="0"/>
              <a:t>드롭다운 목록은 기본적으로 </a:t>
            </a:r>
            <a:r>
              <a:rPr lang="en-US" altLang="ko-KR" dirty="0"/>
              <a:t>&lt;select&gt;</a:t>
            </a:r>
            <a:r>
              <a:rPr lang="ko-KR" altLang="en-US" dirty="0"/>
              <a:t>태그로 구현</a:t>
            </a:r>
            <a:endParaRPr lang="en-US" altLang="ko-KR" dirty="0"/>
          </a:p>
          <a:p>
            <a:pPr lvl="1"/>
            <a:r>
              <a:rPr lang="ko-KR" altLang="en-US" dirty="0"/>
              <a:t>코드 분석 </a:t>
            </a:r>
            <a:r>
              <a:rPr lang="en-US" altLang="ko-KR" dirty="0"/>
              <a:t>(7-2-6.html) – 1/2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494A4A-6CCC-44FF-55DB-D359B2AF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07-2 </a:t>
            </a: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C59004-47E5-FD79-5741-56302A2A91F1}"/>
              </a:ext>
            </a:extLst>
          </p:cNvPr>
          <p:cNvSpPr/>
          <p:nvPr/>
        </p:nvSpPr>
        <p:spPr>
          <a:xfrm>
            <a:off x="787524" y="1655911"/>
            <a:ext cx="9937104" cy="266429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떡뽁이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순대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오뎅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튀김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선택</a:t>
            </a:r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떡볶이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0522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325D3-6B70-DD4E-792C-CB07F87E1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0AFFFE-9FC4-A5CB-56C8-472C72F8E7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2BF064-7ED8-B6D1-80E8-A2EBFD5F6A6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글자 입력 양식 이벤트 </a:t>
            </a:r>
            <a:r>
              <a:rPr lang="en-US" altLang="ko-KR" dirty="0"/>
              <a:t>– </a:t>
            </a:r>
            <a:r>
              <a:rPr lang="ko-KR" altLang="en-US" dirty="0"/>
              <a:t>드롭다운 목록 활용하기</a:t>
            </a:r>
            <a:endParaRPr lang="en-US" altLang="ko-KR" dirty="0"/>
          </a:p>
          <a:p>
            <a:pPr lvl="1"/>
            <a:r>
              <a:rPr lang="ko-KR" altLang="en-US" dirty="0"/>
              <a:t>드롭다운 목록은 기본적으로 </a:t>
            </a:r>
            <a:r>
              <a:rPr lang="en-US" altLang="ko-KR" dirty="0"/>
              <a:t>&lt;select&gt;</a:t>
            </a:r>
            <a:r>
              <a:rPr lang="ko-KR" altLang="en-US" dirty="0"/>
              <a:t>태그로 구현</a:t>
            </a:r>
            <a:endParaRPr lang="en-US" altLang="ko-KR" dirty="0"/>
          </a:p>
          <a:p>
            <a:pPr lvl="1"/>
            <a:r>
              <a:rPr lang="ko-KR" altLang="en-US" dirty="0"/>
              <a:t>코드 분석 </a:t>
            </a:r>
            <a:r>
              <a:rPr lang="en-US" altLang="ko-KR" dirty="0"/>
              <a:t>(7-2-6.html) – 2/2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954DB4-46FB-0456-2E91-0CB05DF3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07-2 </a:t>
            </a: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F45A00-2FD3-631F-4E23-348F7F829795}"/>
              </a:ext>
            </a:extLst>
          </p:cNvPr>
          <p:cNvSpPr/>
          <p:nvPr/>
        </p:nvSpPr>
        <p:spPr>
          <a:xfrm>
            <a:off x="787524" y="1655910"/>
            <a:ext cx="9937104" cy="2952329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'change'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selectedIndex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선택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AC05D4-E9D5-590F-14BA-171BF7409A9F}"/>
              </a:ext>
            </a:extLst>
          </p:cNvPr>
          <p:cNvSpPr/>
          <p:nvPr/>
        </p:nvSpPr>
        <p:spPr>
          <a:xfrm>
            <a:off x="3888829" y="3179310"/>
            <a:ext cx="2397640" cy="216024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5996F1-FFFB-CE51-4F04-6482C81F9D5C}"/>
              </a:ext>
            </a:extLst>
          </p:cNvPr>
          <p:cNvSpPr/>
          <p:nvPr/>
        </p:nvSpPr>
        <p:spPr>
          <a:xfrm>
            <a:off x="1368549" y="2888497"/>
            <a:ext cx="792088" cy="216024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507CF89D-61B5-5616-3D3E-F86CF95C6061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rot="10800000">
            <a:off x="2160637" y="2996510"/>
            <a:ext cx="1728192" cy="290813"/>
          </a:xfrm>
          <a:prstGeom prst="curvedConnector3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7357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BCBAF-9F20-37F7-D9A7-179C5C842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82438F-9797-28AB-ABE8-36A0B357741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0D4B1F-8728-39C8-E07F-A7CBC41226A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글자 입력 양식 이벤트 </a:t>
            </a:r>
            <a:r>
              <a:rPr lang="en-US" altLang="ko-KR" dirty="0"/>
              <a:t>– </a:t>
            </a:r>
            <a:r>
              <a:rPr lang="ko-KR" altLang="en-US" dirty="0"/>
              <a:t>드롭다운 목록 활용하기</a:t>
            </a:r>
            <a:endParaRPr lang="en-US" altLang="ko-KR" dirty="0"/>
          </a:p>
          <a:p>
            <a:pPr lvl="1"/>
            <a:r>
              <a:rPr lang="en-US" altLang="ko-KR" dirty="0"/>
              <a:t>multiple</a:t>
            </a:r>
            <a:r>
              <a:rPr lang="ko-KR" altLang="en-US" dirty="0"/>
              <a:t> </a:t>
            </a:r>
            <a:r>
              <a:rPr lang="en-US" altLang="ko-KR" dirty="0"/>
              <a:t>select</a:t>
            </a:r>
            <a:r>
              <a:rPr lang="ko-KR" altLang="en-US" dirty="0"/>
              <a:t> 태그 </a:t>
            </a:r>
            <a:r>
              <a:rPr lang="en-US" altLang="ko-KR" dirty="0"/>
              <a:t>(7-2-7.html) </a:t>
            </a:r>
            <a:r>
              <a:rPr lang="ko-KR" altLang="en-US" dirty="0"/>
              <a:t>생략</a:t>
            </a:r>
            <a:endParaRPr lang="en-US" altLang="ko-KR" dirty="0"/>
          </a:p>
          <a:p>
            <a:pPr lvl="1"/>
            <a:r>
              <a:rPr lang="en-US" altLang="ko-KR" dirty="0"/>
              <a:t>cm</a:t>
            </a:r>
            <a:r>
              <a:rPr lang="ko-KR" altLang="en-US" dirty="0"/>
              <a:t> 단위를 여러 단위로 변환하는 프로그램 </a:t>
            </a:r>
            <a:r>
              <a:rPr lang="en-US" altLang="ko-KR" dirty="0"/>
              <a:t>(7-2-8.html) </a:t>
            </a:r>
            <a:r>
              <a:rPr lang="ko-KR" altLang="en-US" dirty="0"/>
              <a:t>생략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577F6A-B131-0D17-0B94-099B6D59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07-2 </a:t>
            </a: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7915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DE48A-B3FE-6148-5495-0A23F0729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2C04BD-FC8C-8F27-C08C-75DBC809A1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1439D8-52B9-8EF2-F19C-C412B27AC83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체크 박스 </a:t>
            </a:r>
            <a:r>
              <a:rPr lang="ko-KR" altLang="en-US" dirty="0" err="1"/>
              <a:t>확용하기</a:t>
            </a:r>
            <a:endParaRPr lang="en-US" altLang="ko-KR" dirty="0"/>
          </a:p>
          <a:p>
            <a:pPr lvl="2"/>
            <a:r>
              <a:rPr lang="ko-KR" altLang="en-US" dirty="0"/>
              <a:t>체크 박스는 일반적인 웹 페이지에서 약관을 읽었는지 확인하거나 </a:t>
            </a:r>
            <a:r>
              <a:rPr lang="en-US" altLang="ko-KR" dirty="0"/>
              <a:t>SMS </a:t>
            </a:r>
            <a:r>
              <a:rPr lang="ko-KR" altLang="en-US" dirty="0"/>
              <a:t>수신 허가</a:t>
            </a:r>
            <a:r>
              <a:rPr lang="en-US" altLang="ko-KR" dirty="0"/>
              <a:t>, </a:t>
            </a:r>
            <a:r>
              <a:rPr lang="ko-KR" altLang="en-US" dirty="0"/>
              <a:t>메일 수신 허가 등에 사용되는 요소</a:t>
            </a:r>
            <a:endParaRPr lang="en-US" altLang="ko-KR" dirty="0"/>
          </a:p>
          <a:p>
            <a:pPr lvl="2"/>
            <a:r>
              <a:rPr lang="ko-KR" altLang="en-US" dirty="0"/>
              <a:t>체크 상태를 확인할 때는 입력 양식의 </a:t>
            </a:r>
            <a:r>
              <a:rPr lang="en-US" altLang="ko-KR" dirty="0"/>
              <a:t>checked </a:t>
            </a:r>
            <a:r>
              <a:rPr lang="ko-KR" altLang="en-US" dirty="0"/>
              <a:t>속성을 사용</a:t>
            </a:r>
            <a:endParaRPr lang="en-US" altLang="ko-KR" dirty="0"/>
          </a:p>
          <a:p>
            <a:pPr lvl="1"/>
            <a:r>
              <a:rPr lang="ko-KR" altLang="en-US" dirty="0"/>
              <a:t>코드 분석 </a:t>
            </a:r>
            <a:r>
              <a:rPr lang="en-US" altLang="ko-KR" dirty="0"/>
              <a:t>(7-2-9.html) – 1/2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A33D84-85DB-003C-B80D-BA39F07B6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07-2 </a:t>
            </a: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FA57D8-E065-1485-C219-9EB9898DE844}"/>
              </a:ext>
            </a:extLst>
          </p:cNvPr>
          <p:cNvSpPr/>
          <p:nvPr/>
        </p:nvSpPr>
        <p:spPr>
          <a:xfrm>
            <a:off x="787524" y="1907939"/>
            <a:ext cx="9937104" cy="266429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타이머 활성화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3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7FE10-975D-DD46-4634-219A1ACB5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51C71E-7C48-235B-25A4-1C97C156CD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34EB6D-DC30-2216-1B5C-65839A64B61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 err="1"/>
              <a:t>DOMContentLoaded</a:t>
            </a:r>
            <a:r>
              <a:rPr lang="en-US" altLang="ko-KR" dirty="0"/>
              <a:t> </a:t>
            </a:r>
            <a:r>
              <a:rPr lang="ko-KR" altLang="en-US" dirty="0"/>
              <a:t>이벤트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코드 실행 </a:t>
            </a:r>
            <a:r>
              <a:rPr lang="en-US" altLang="ko-KR" dirty="0">
                <a:sym typeface="Wingdings" panose="05000000000000000000" pitchFamily="2" charset="2"/>
              </a:rPr>
              <a:t>(7-1-1.html)</a:t>
            </a:r>
          </a:p>
          <a:p>
            <a:pPr marL="702000" lvl="3" indent="0">
              <a:buNone/>
            </a:pP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694CF7-A736-3C1A-CA68-26946DEC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7DD4DB-CE65-BFEA-C7A1-F9304F287F87}"/>
              </a:ext>
            </a:extLst>
          </p:cNvPr>
          <p:cNvSpPr/>
          <p:nvPr/>
        </p:nvSpPr>
        <p:spPr>
          <a:xfrm>
            <a:off x="864493" y="1367879"/>
            <a:ext cx="5328592" cy="417646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`&lt;h1&gt;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&lt;/h1&gt;`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2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</a:t>
            </a:r>
            <a:r>
              <a:rPr lang="ko-KR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번째 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script </a:t>
            </a:r>
            <a:r>
              <a:rPr lang="ko-KR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태그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2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</a:t>
            </a:r>
            <a:r>
              <a:rPr lang="ko-KR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번째 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script </a:t>
            </a:r>
            <a:r>
              <a:rPr lang="ko-KR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태그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ko-KR" altLang="en-US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번째 </a:t>
            </a:r>
            <a:r>
              <a:rPr lang="en-US" altLang="ko-KR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h1 </a:t>
            </a:r>
            <a:r>
              <a:rPr lang="ko-KR" altLang="en-US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태그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documnet</a:t>
            </a:r>
            <a:r>
              <a:rPr lang="en-US" altLang="ko-KR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2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</a:t>
            </a:r>
            <a:r>
              <a:rPr lang="ko-KR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번째 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script </a:t>
            </a:r>
            <a:r>
              <a:rPr lang="ko-KR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태그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lang="ko-KR" altLang="en-US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번째 </a:t>
            </a:r>
            <a:r>
              <a:rPr lang="en-US" altLang="ko-KR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h2 </a:t>
            </a:r>
            <a:r>
              <a:rPr lang="ko-KR" altLang="en-US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태그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FA3C10-D55B-8242-3F27-8D909436D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165" y="2015951"/>
            <a:ext cx="2591162" cy="2505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33490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7D915-2308-4CDB-4A9C-51D025325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6179AB-3CB2-70D7-FD38-05C7DC26C0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114E9C-6F4C-8FCA-AE19-0155158D8C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체크 박스 활용하기</a:t>
            </a:r>
            <a:endParaRPr lang="en-US" altLang="ko-KR" dirty="0"/>
          </a:p>
          <a:p>
            <a:pPr lvl="1"/>
            <a:r>
              <a:rPr lang="ko-KR" altLang="en-US" dirty="0"/>
              <a:t>코드 분석 </a:t>
            </a:r>
            <a:r>
              <a:rPr lang="en-US" altLang="ko-KR" dirty="0"/>
              <a:t>(7-2-9.html) – 2/2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FD132C-FE74-C317-C26D-3F539D38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07-2 </a:t>
            </a: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23AD78-A752-FDFE-D177-F6B51EABB962}"/>
              </a:ext>
            </a:extLst>
          </p:cNvPr>
          <p:cNvSpPr/>
          <p:nvPr/>
        </p:nvSpPr>
        <p:spPr>
          <a:xfrm>
            <a:off x="787524" y="1295870"/>
            <a:ext cx="9937104" cy="4536129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[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'input'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'change'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()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초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    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197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C8256-0FE8-DFB4-11DD-98714E163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0437DB-C740-4B35-1A88-312E98B834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C26396-A4DD-05CA-8D39-E51623FCF7D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 err="1"/>
              <a:t>라이오</a:t>
            </a:r>
            <a:r>
              <a:rPr lang="ko-KR" altLang="en-US" dirty="0"/>
              <a:t> 버튼 활용하기</a:t>
            </a:r>
            <a:endParaRPr lang="en-US" altLang="ko-KR" dirty="0"/>
          </a:p>
          <a:p>
            <a:pPr lvl="2"/>
            <a:r>
              <a:rPr lang="ko-KR" altLang="en-US" dirty="0"/>
              <a:t>체크 박스와 마찬가지로 </a:t>
            </a:r>
            <a:r>
              <a:rPr lang="en-US" altLang="ko-KR" dirty="0"/>
              <a:t>checked </a:t>
            </a:r>
            <a:r>
              <a:rPr lang="ko-KR" altLang="en-US" dirty="0"/>
              <a:t>속성을 사용</a:t>
            </a:r>
            <a:endParaRPr lang="en-US" altLang="ko-KR" dirty="0"/>
          </a:p>
          <a:p>
            <a:pPr lvl="1"/>
            <a:r>
              <a:rPr lang="ko-KR" altLang="en-US" dirty="0"/>
              <a:t>코드 분석 </a:t>
            </a:r>
            <a:r>
              <a:rPr lang="en-US" altLang="ko-KR" dirty="0"/>
              <a:t>(7-2-10.html) – 1/2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라디오 버튼을 하나만 선택하려면 </a:t>
            </a:r>
            <a:r>
              <a:rPr lang="en-US" altLang="ko-KR" dirty="0"/>
              <a:t>name </a:t>
            </a:r>
            <a:r>
              <a:rPr lang="ko-KR" altLang="en-US" dirty="0"/>
              <a:t>속성을 동일하게 만들어서 그룹으로 만듭니다</a:t>
            </a:r>
            <a:r>
              <a:rPr lang="en-US" altLang="ko-KR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8A7FC8-9D8C-AA1E-51B2-8270887A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07-2 </a:t>
            </a: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7A093F-EBC5-93F5-7CA3-ADA6E9B10916}"/>
              </a:ext>
            </a:extLst>
          </p:cNvPr>
          <p:cNvSpPr/>
          <p:nvPr/>
        </p:nvSpPr>
        <p:spPr>
          <a:xfrm>
            <a:off x="876972" y="1655911"/>
            <a:ext cx="9937104" cy="266429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좋아하는 애완동물을 선택해 주세요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"pet"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강아지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강아지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"pet"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고양이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고양이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"pet"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햄스터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햄스터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"pet"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기타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기타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"output"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27886F-9C1A-C3A9-3EA8-6F9ACE0279CB}"/>
              </a:ext>
            </a:extLst>
          </p:cNvPr>
          <p:cNvSpPr/>
          <p:nvPr/>
        </p:nvSpPr>
        <p:spPr>
          <a:xfrm>
            <a:off x="3954531" y="2304961"/>
            <a:ext cx="1296144" cy="113223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5772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F1D65-7537-B9AA-94F8-6E8B404D7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669650-666C-809A-6398-E17FCDB1EC5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438224-3F90-6393-95C9-129D107747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체크 박스 활용하기</a:t>
            </a:r>
            <a:endParaRPr lang="en-US" altLang="ko-KR" dirty="0"/>
          </a:p>
          <a:p>
            <a:pPr lvl="1"/>
            <a:r>
              <a:rPr lang="ko-KR" altLang="en-US" dirty="0"/>
              <a:t>코드 분석 </a:t>
            </a:r>
            <a:r>
              <a:rPr lang="en-US" altLang="ko-KR" dirty="0"/>
              <a:t>(7-2-10.html) – 2/2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554FA5-6736-D791-B6B4-B42BF1ABD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07-2 </a:t>
            </a: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C0A1A0-E5A3-270F-F978-4EFAFD46347A}"/>
              </a:ext>
            </a:extLst>
          </p:cNvPr>
          <p:cNvSpPr/>
          <p:nvPr/>
        </p:nvSpPr>
        <p:spPr>
          <a:xfrm>
            <a:off x="787524" y="1295870"/>
            <a:ext cx="10236808" cy="3816425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'#output'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radios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'[name=pet]’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radios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'change'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currentTarget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좋아하는 애완동물은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이군요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!`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1267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C601D-2606-054D-AF5F-102AE9CA7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7C2B92-2A6F-6E4A-F125-06BCB28613D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FD09C-135B-9980-F58B-A3A3B7C8B1A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기본 이벤트 막기</a:t>
            </a:r>
            <a:endParaRPr lang="en-US" altLang="ko-KR" dirty="0"/>
          </a:p>
          <a:p>
            <a:pPr lvl="2"/>
            <a:r>
              <a:rPr lang="ko-KR" altLang="en-US" dirty="0"/>
              <a:t>웹 브라우저는 이지에서 마우스 오른쪽 버튼을 클릭</a:t>
            </a:r>
            <a:r>
              <a:rPr lang="en-US" altLang="ko-KR" dirty="0"/>
              <a:t>(</a:t>
            </a:r>
            <a:r>
              <a:rPr lang="ko-KR" altLang="en-US" dirty="0"/>
              <a:t>우 클릭</a:t>
            </a:r>
            <a:r>
              <a:rPr lang="en-US" altLang="ko-KR" dirty="0"/>
              <a:t>)</a:t>
            </a:r>
            <a:r>
              <a:rPr lang="ko-KR" altLang="en-US" dirty="0"/>
              <a:t>하면 다음과 같은 컨텍스트 메뉴</a:t>
            </a:r>
            <a:r>
              <a:rPr lang="en-US" altLang="ko-KR" dirty="0"/>
              <a:t>(context menu)</a:t>
            </a:r>
            <a:r>
              <a:rPr lang="ko-KR" altLang="en-US" dirty="0"/>
              <a:t>를 출력</a:t>
            </a:r>
            <a:endParaRPr lang="en-US" altLang="ko-KR" dirty="0"/>
          </a:p>
          <a:p>
            <a:pPr lvl="2"/>
            <a:r>
              <a:rPr lang="ko-KR" altLang="en-US" dirty="0"/>
              <a:t>이처럼 어떤 이벤트가 발생했을 때 웹 브라우저가 기본적으로 처리해 주는 것을 기본 이벤트라고 부름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ko-KR" altLang="en-US" dirty="0"/>
              <a:t>링크를 클릭했을 때 해당 페이지로 이동</a:t>
            </a:r>
            <a:r>
              <a:rPr lang="en-US" altLang="ko-KR" dirty="0"/>
              <a:t>, </a:t>
            </a:r>
            <a:r>
              <a:rPr lang="ko-KR" altLang="en-US" dirty="0"/>
              <a:t>제출</a:t>
            </a:r>
            <a:r>
              <a:rPr lang="en-US" altLang="ko-KR" dirty="0"/>
              <a:t>(submit) </a:t>
            </a:r>
            <a:r>
              <a:rPr lang="ko-KR" altLang="en-US" dirty="0"/>
              <a:t>버튼을 클릭했을 때 일어나는 일련의 일들이 모두 기본 이벤트 처리의 예</a:t>
            </a:r>
            <a:endParaRPr lang="en-US" altLang="ko-KR" dirty="0"/>
          </a:p>
          <a:p>
            <a:pPr lvl="1"/>
            <a:r>
              <a:rPr lang="ko-KR" altLang="en-US" dirty="0"/>
              <a:t>기본 이벤트 처리를 막을 때 </a:t>
            </a:r>
            <a:r>
              <a:rPr lang="en-US" altLang="ko-KR" dirty="0" err="1"/>
              <a:t>preventDefault</a:t>
            </a:r>
            <a:r>
              <a:rPr lang="en-US" altLang="ko-KR" dirty="0"/>
              <a:t>( ) </a:t>
            </a:r>
            <a:r>
              <a:rPr lang="ko-KR" altLang="en-US" dirty="0"/>
              <a:t>메서드 사용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코드 분석 </a:t>
            </a:r>
            <a:r>
              <a:rPr lang="en-US" altLang="ko-KR" dirty="0"/>
              <a:t>(7-2-11.html)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353F09-770C-9E17-C82C-878226A8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07-2 </a:t>
            </a: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54C6FA-6D58-AAA3-2983-20D4CBFA581D}"/>
              </a:ext>
            </a:extLst>
          </p:cNvPr>
          <p:cNvSpPr/>
          <p:nvPr/>
        </p:nvSpPr>
        <p:spPr>
          <a:xfrm>
            <a:off x="792485" y="2159967"/>
            <a:ext cx="9937104" cy="2753793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imgs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imgs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contextmenu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017E1A-AB1D-16F0-2E3B-FFAB908274A5}"/>
              </a:ext>
            </a:extLst>
          </p:cNvPr>
          <p:cNvSpPr/>
          <p:nvPr/>
        </p:nvSpPr>
        <p:spPr>
          <a:xfrm>
            <a:off x="787524" y="4971212"/>
            <a:ext cx="9937104" cy="86078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"http://placekitten.com/300/300"</a:t>
            </a:r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827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C4BCE-FA36-F7B6-7425-C190981A5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99A690-C677-8D5E-CB53-2A13B37E40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9C314B-47FE-8FAE-0EFC-D49CD99E965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기본 이벤트 막기</a:t>
            </a:r>
            <a:endParaRPr lang="en-US" altLang="ko-KR" dirty="0"/>
          </a:p>
          <a:p>
            <a:pPr lvl="1"/>
            <a:r>
              <a:rPr lang="ko-KR" altLang="en-US" dirty="0"/>
              <a:t>기본 이벤트 처리를 막을 때 </a:t>
            </a:r>
            <a:r>
              <a:rPr lang="en-US" altLang="ko-KR" dirty="0" err="1"/>
              <a:t>preventDefault</a:t>
            </a:r>
            <a:r>
              <a:rPr lang="en-US" altLang="ko-KR" dirty="0"/>
              <a:t>( ) </a:t>
            </a:r>
            <a:r>
              <a:rPr lang="ko-KR" altLang="en-US" dirty="0"/>
              <a:t>메서드 사용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코드 분석 </a:t>
            </a:r>
            <a:r>
              <a:rPr lang="en-US" altLang="ko-KR" dirty="0"/>
              <a:t>(7-2-12.html) – 1/2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C4F456-580F-F3CB-496E-E500A53A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07-2 </a:t>
            </a: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5EC92F-AA8E-1D91-3298-EF75D03EDC32}"/>
              </a:ext>
            </a:extLst>
          </p:cNvPr>
          <p:cNvSpPr/>
          <p:nvPr/>
        </p:nvSpPr>
        <p:spPr>
          <a:xfrm>
            <a:off x="854850" y="1367879"/>
            <a:ext cx="9937104" cy="144016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링크 활성화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"http://hanbit.co.kr"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한빛미디어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414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B59A7-4368-F3CF-6210-86E8F5AD8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C2F79B-31B1-F57D-6125-E8647C73A3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531A69-98B4-2BE2-3B24-FC9A204CEC9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기본 이벤트 막기</a:t>
            </a:r>
            <a:endParaRPr lang="en-US" altLang="ko-KR" dirty="0"/>
          </a:p>
          <a:p>
            <a:pPr lvl="1"/>
            <a:r>
              <a:rPr lang="ko-KR" altLang="en-US" dirty="0"/>
              <a:t>기본 이벤트 처리를 막을 때 </a:t>
            </a:r>
            <a:r>
              <a:rPr lang="en-US" altLang="ko-KR" dirty="0" err="1"/>
              <a:t>preventDefault</a:t>
            </a:r>
            <a:r>
              <a:rPr lang="en-US" altLang="ko-KR" dirty="0"/>
              <a:t>( ) </a:t>
            </a:r>
            <a:r>
              <a:rPr lang="ko-KR" altLang="en-US" dirty="0"/>
              <a:t>메서드 사용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코드 분석 </a:t>
            </a:r>
            <a:r>
              <a:rPr lang="en-US" altLang="ko-KR" dirty="0"/>
              <a:t>(7-2-12.html) – 2/2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1E4BE6-7157-2CFA-3D64-4113F048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07-2 </a:t>
            </a: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7D1F77-5936-6237-48E1-7B1BDBAA050C}"/>
              </a:ext>
            </a:extLst>
          </p:cNvPr>
          <p:cNvSpPr/>
          <p:nvPr/>
        </p:nvSpPr>
        <p:spPr>
          <a:xfrm>
            <a:off x="854850" y="1367878"/>
            <a:ext cx="9937104" cy="4534147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'input'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'change'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checked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5791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9D893-97B9-D428-FE59-C0F54A342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AB8AB-A1B9-8991-D946-297B8CA0C8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EE3F60-3037-C89D-62B4-93A6856AA8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스스로 해보기 </a:t>
            </a:r>
            <a:r>
              <a:rPr lang="en-US" altLang="ko-KR" dirty="0"/>
              <a:t>– </a:t>
            </a:r>
            <a:r>
              <a:rPr lang="ko-KR" altLang="en-US" dirty="0"/>
              <a:t>할 일 목록 만들기</a:t>
            </a:r>
            <a:endParaRPr lang="en-US" altLang="ko-KR" dirty="0"/>
          </a:p>
          <a:p>
            <a:pPr lvl="1"/>
            <a:r>
              <a:rPr lang="ko-KR" altLang="en-US" dirty="0"/>
              <a:t>지금까지 배운 것을 종합</a:t>
            </a:r>
            <a:endParaRPr lang="en-US" altLang="ko-KR" dirty="0"/>
          </a:p>
          <a:p>
            <a:pPr lvl="1"/>
            <a:r>
              <a:rPr lang="ko-KR" altLang="en-US" dirty="0"/>
              <a:t>코드 분석 </a:t>
            </a:r>
            <a:r>
              <a:rPr lang="en-US" altLang="ko-KR" dirty="0"/>
              <a:t>(7-2-13.html)</a:t>
            </a:r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D76A0-259D-A285-702C-E1C9F24F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07-2 </a:t>
            </a: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0770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FB047-A3D7-9C55-38FF-19B7BF64C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E36552-7CF5-D7F1-1719-9B08B2E68D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3AB1AA-4C27-750E-ECE3-9ECAF7EDC1F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오류의 종류</a:t>
            </a:r>
            <a:endParaRPr lang="en-US" altLang="ko-KR" dirty="0"/>
          </a:p>
          <a:p>
            <a:pPr lvl="1"/>
            <a:r>
              <a:rPr lang="ko-KR" altLang="en-US" dirty="0"/>
              <a:t>프로그램 실행 전에 발생하는 오류</a:t>
            </a:r>
            <a:endParaRPr lang="en-US" altLang="ko-KR" dirty="0"/>
          </a:p>
          <a:p>
            <a:pPr lvl="2"/>
            <a:r>
              <a:rPr lang="ko-KR" altLang="en-US" dirty="0"/>
              <a:t>구문 오류</a:t>
            </a:r>
            <a:r>
              <a:rPr lang="en-US" altLang="ko-KR" dirty="0"/>
              <a:t>(syntax error)</a:t>
            </a:r>
          </a:p>
          <a:p>
            <a:pPr lvl="1"/>
            <a:r>
              <a:rPr lang="ko-KR" altLang="en-US" dirty="0"/>
              <a:t>프로그램 실행 중에 발생하는 오류</a:t>
            </a:r>
            <a:endParaRPr lang="en-US" altLang="ko-KR" dirty="0"/>
          </a:p>
          <a:p>
            <a:pPr lvl="2"/>
            <a:r>
              <a:rPr lang="ko-KR" altLang="en-US" dirty="0"/>
              <a:t>예외</a:t>
            </a:r>
            <a:r>
              <a:rPr lang="en-US" altLang="ko-KR" dirty="0"/>
              <a:t>(exception) </a:t>
            </a:r>
            <a:r>
              <a:rPr lang="ko-KR" altLang="en-US" dirty="0"/>
              <a:t>또는 런타임 오류</a:t>
            </a:r>
            <a:r>
              <a:rPr lang="en-US" altLang="ko-KR" dirty="0"/>
              <a:t>(runtime error)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5399C4-FFCB-3851-2570-E62A40DD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08 </a:t>
            </a:r>
            <a:r>
              <a:rPr lang="ko-KR" altLang="en-US" dirty="0"/>
              <a:t>예외 처리 </a:t>
            </a:r>
            <a:r>
              <a:rPr lang="en-US" altLang="ko-KR" dirty="0"/>
              <a:t>/ 08-1 </a:t>
            </a:r>
            <a:r>
              <a:rPr lang="ko-KR" altLang="en-US" dirty="0"/>
              <a:t>구문 오류와 예외</a:t>
            </a:r>
          </a:p>
        </p:txBody>
      </p:sp>
    </p:spTree>
    <p:extLst>
      <p:ext uri="{BB962C8B-B14F-4D97-AF65-F5344CB8AC3E}">
        <p14:creationId xmlns:p14="http://schemas.microsoft.com/office/powerpoint/2010/main" val="2943011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EDDA6-A72D-7091-8689-7CF1FDACD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AABB27-B6BC-C748-F67C-5B77298281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ED0598-0BAD-5438-45DF-A076A394C7B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구문</a:t>
            </a:r>
            <a:r>
              <a:rPr lang="en-US" altLang="ko-KR" dirty="0"/>
              <a:t> </a:t>
            </a:r>
            <a:r>
              <a:rPr lang="ko-KR" altLang="en-US" dirty="0"/>
              <a:t>오류</a:t>
            </a:r>
            <a:r>
              <a:rPr lang="en-US" altLang="ko-KR" dirty="0"/>
              <a:t>(syntax error)</a:t>
            </a:r>
          </a:p>
          <a:p>
            <a:pPr lvl="1"/>
            <a:r>
              <a:rPr lang="ko-KR" altLang="en-US" dirty="0"/>
              <a:t>구문 오류의 예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두 번째 </a:t>
            </a:r>
            <a:r>
              <a:rPr lang="en-US" altLang="ko-KR" dirty="0">
                <a:sym typeface="Wingdings" panose="05000000000000000000" pitchFamily="2" charset="2"/>
              </a:rPr>
              <a:t>console.log() </a:t>
            </a:r>
            <a:r>
              <a:rPr lang="ko-KR" altLang="en-US" dirty="0">
                <a:sym typeface="Wingdings" panose="05000000000000000000" pitchFamily="2" charset="2"/>
              </a:rPr>
              <a:t>함수에서 닫는 괄호가 없음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52C5E9-3526-3C20-4881-EEEB28F9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08 </a:t>
            </a:r>
            <a:r>
              <a:rPr lang="ko-KR" altLang="en-US" dirty="0"/>
              <a:t>예외 처리 </a:t>
            </a:r>
            <a:r>
              <a:rPr lang="en-US" altLang="ko-KR" dirty="0"/>
              <a:t>/ 08-1 </a:t>
            </a:r>
            <a:r>
              <a:rPr lang="ko-KR" altLang="en-US" dirty="0"/>
              <a:t>구문 오류와 예외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EB3FC6-B30A-6589-894A-AB4EACE8501B}"/>
              </a:ext>
            </a:extLst>
          </p:cNvPr>
          <p:cNvSpPr/>
          <p:nvPr/>
        </p:nvSpPr>
        <p:spPr>
          <a:xfrm>
            <a:off x="854850" y="1367878"/>
            <a:ext cx="9937104" cy="4176465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프로그램 시작 확인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프로그램이 시작되었습니다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구문 오류 발생하는 부분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괄호를 닫지 않은 실수를 했습니다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28D347-3C61-95B1-298F-EEEFC7512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897" y="895670"/>
            <a:ext cx="2915057" cy="4191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34D193-CADA-F16E-610A-E5435FDC4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527" y="5578786"/>
            <a:ext cx="8773749" cy="362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1917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D1908-1432-A1A6-0138-4375DB9AE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C8BFF9-E50C-3ED0-0969-B1FADBDDE2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3A8DA4-3C88-04ED-F97F-087DA420C66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예외</a:t>
            </a:r>
            <a:r>
              <a:rPr lang="en-US" altLang="ko-KR" dirty="0"/>
              <a:t>(exception)</a:t>
            </a:r>
          </a:p>
          <a:p>
            <a:pPr lvl="1"/>
            <a:r>
              <a:rPr lang="ko-KR" altLang="en-US" dirty="0"/>
              <a:t>예외</a:t>
            </a:r>
            <a:r>
              <a:rPr lang="en-US" altLang="ko-KR" dirty="0"/>
              <a:t>? </a:t>
            </a:r>
            <a:r>
              <a:rPr lang="ko-KR" altLang="en-US" dirty="0"/>
              <a:t>런타임 에러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두 번째 </a:t>
            </a:r>
            <a:r>
              <a:rPr lang="en-US" altLang="ko-KR" dirty="0">
                <a:sym typeface="Wingdings" panose="05000000000000000000" pitchFamily="2" charset="2"/>
              </a:rPr>
              <a:t>console.log() </a:t>
            </a:r>
            <a:r>
              <a:rPr lang="ko-KR" altLang="en-US" dirty="0">
                <a:sym typeface="Wingdings" panose="05000000000000000000" pitchFamily="2" charset="2"/>
              </a:rPr>
              <a:t>함수에서 </a:t>
            </a:r>
            <a:r>
              <a:rPr lang="en-US" altLang="ko-KR" dirty="0">
                <a:sym typeface="Wingdings" panose="05000000000000000000" pitchFamily="2" charset="2"/>
              </a:rPr>
              <a:t>l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r</a:t>
            </a:r>
            <a:r>
              <a:rPr lang="ko-KR" altLang="en-US" dirty="0">
                <a:sym typeface="Wingdings" panose="05000000000000000000" pitchFamily="2" charset="2"/>
              </a:rPr>
              <a:t>로 잘못 씀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88BB1B-F587-E709-FCE0-083BCCFE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08 </a:t>
            </a:r>
            <a:r>
              <a:rPr lang="ko-KR" altLang="en-US" dirty="0"/>
              <a:t>예외 처리 </a:t>
            </a:r>
            <a:r>
              <a:rPr lang="en-US" altLang="ko-KR" dirty="0"/>
              <a:t>/ 08-1 </a:t>
            </a:r>
            <a:r>
              <a:rPr lang="ko-KR" altLang="en-US" dirty="0"/>
              <a:t>구문 오류와 예외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9472B4-0BAF-ED24-485D-FAF57DA8B4B5}"/>
              </a:ext>
            </a:extLst>
          </p:cNvPr>
          <p:cNvSpPr/>
          <p:nvPr/>
        </p:nvSpPr>
        <p:spPr>
          <a:xfrm>
            <a:off x="854850" y="1367878"/>
            <a:ext cx="9937104" cy="4176465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프로그램 시작 확인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프로그램이 시작되었습니다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아래 코드는 정상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?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괄호를 닫지 않은 실수를 했습니다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7036DD-B15B-EFD3-C7E2-99599E65E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637" y="4598122"/>
            <a:ext cx="8707065" cy="12193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20677" y="4598122"/>
            <a:ext cx="3024336" cy="370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5521" y="4642799"/>
            <a:ext cx="203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프로그램이 시작되었음</a:t>
            </a:r>
          </a:p>
        </p:txBody>
      </p:sp>
      <p:cxnSp>
        <p:nvCxnSpPr>
          <p:cNvPr id="10" name="구부러진 연결선 9"/>
          <p:cNvCxnSpPr>
            <a:endCxn id="7" idx="1"/>
          </p:cNvCxnSpPr>
          <p:nvPr/>
        </p:nvCxnSpPr>
        <p:spPr>
          <a:xfrm>
            <a:off x="5545013" y="4783200"/>
            <a:ext cx="180508" cy="13488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0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E7664-C72D-F190-AB30-ECCDFAA55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41FB72-3ED8-3B89-C53A-A2AC033571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63206C-7033-6B54-732D-2FA38E7E2F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5926685" cy="1745730"/>
          </a:xfrm>
        </p:spPr>
        <p:txBody>
          <a:bodyPr/>
          <a:lstStyle/>
          <a:p>
            <a:r>
              <a:rPr lang="en-US" altLang="ko-KR" dirty="0" err="1"/>
              <a:t>DOMContentLoaded</a:t>
            </a:r>
            <a:r>
              <a:rPr lang="en-US" altLang="ko-KR" dirty="0"/>
              <a:t> </a:t>
            </a:r>
            <a:r>
              <a:rPr lang="ko-KR" altLang="en-US" dirty="0"/>
              <a:t>이벤트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코드 분석 </a:t>
            </a:r>
            <a:r>
              <a:rPr lang="en-US" altLang="ko-KR" dirty="0">
                <a:sym typeface="Wingdings" panose="05000000000000000000" pitchFamily="2" charset="2"/>
              </a:rPr>
              <a:t>(7-1-1.html)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&lt;body&gt; </a:t>
            </a:r>
            <a:r>
              <a:rPr lang="ko-KR" altLang="en-US" dirty="0">
                <a:sym typeface="Wingdings" panose="05000000000000000000" pitchFamily="2" charset="2"/>
              </a:rPr>
              <a:t>태그가 해석되기 전에 </a:t>
            </a:r>
            <a:r>
              <a:rPr lang="en-US" altLang="ko-KR" dirty="0">
                <a:sym typeface="Wingdings" panose="05000000000000000000" pitchFamily="2" charset="2"/>
              </a:rPr>
              <a:t>&lt;head&gt; </a:t>
            </a:r>
            <a:r>
              <a:rPr lang="ko-KR" altLang="en-US" dirty="0">
                <a:sym typeface="Wingdings" panose="05000000000000000000" pitchFamily="2" charset="2"/>
              </a:rPr>
              <a:t>태그 안의 </a:t>
            </a:r>
            <a:r>
              <a:rPr lang="en-US" altLang="ko-KR" dirty="0">
                <a:sym typeface="Wingdings" panose="05000000000000000000" pitchFamily="2" charset="2"/>
              </a:rPr>
              <a:t>&lt;script&gt;</a:t>
            </a:r>
            <a:r>
              <a:rPr lang="ko-KR" altLang="en-US" dirty="0">
                <a:sym typeface="Wingdings" panose="05000000000000000000" pitchFamily="2" charset="2"/>
              </a:rPr>
              <a:t>영역에서 </a:t>
            </a:r>
            <a:r>
              <a:rPr lang="en-US" altLang="ko-KR" dirty="0">
                <a:sym typeface="Wingdings" panose="05000000000000000000" pitchFamily="2" charset="2"/>
              </a:rPr>
              <a:t>body </a:t>
            </a:r>
            <a:r>
              <a:rPr lang="ko-KR" altLang="en-US" dirty="0">
                <a:sym typeface="Wingdings" panose="05000000000000000000" pitchFamily="2" charset="2"/>
              </a:rPr>
              <a:t>영역을 조작하려는 코드 </a:t>
            </a:r>
            <a:r>
              <a:rPr lang="en-US" altLang="ko-KR" dirty="0">
                <a:sym typeface="Wingdings" panose="05000000000000000000" pitchFamily="2" charset="2"/>
              </a:rPr>
              <a:t>(//1)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body </a:t>
            </a:r>
            <a:r>
              <a:rPr lang="ko-KR" altLang="en-US" dirty="0">
                <a:sym typeface="Wingdings" panose="05000000000000000000" pitchFamily="2" charset="2"/>
              </a:rPr>
              <a:t>영역에 반영되지 않음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결국 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'1</a:t>
            </a:r>
            <a:r>
              <a:rPr lang="ko-KR" alt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번째 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script </a:t>
            </a:r>
            <a:r>
              <a:rPr lang="ko-KR" alt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태그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＇</a:t>
            </a:r>
            <a:r>
              <a:rPr lang="ko-KR" altLang="en-US" dirty="0">
                <a:sym typeface="Wingdings" panose="05000000000000000000" pitchFamily="2" charset="2"/>
              </a:rPr>
              <a:t> 문자열은  </a:t>
            </a:r>
            <a:r>
              <a:rPr lang="en-US" altLang="ko-KR" dirty="0">
                <a:sym typeface="Wingdings" panose="05000000000000000000" pitchFamily="2" charset="2"/>
              </a:rPr>
              <a:t>body </a:t>
            </a:r>
            <a:r>
              <a:rPr lang="ko-KR" altLang="en-US" dirty="0">
                <a:sym typeface="Wingdings" panose="05000000000000000000" pitchFamily="2" charset="2"/>
              </a:rPr>
              <a:t>영역에 출력되지 못함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&lt;head&gt; </a:t>
            </a:r>
            <a:r>
              <a:rPr lang="ko-KR" altLang="en-US" dirty="0">
                <a:sym typeface="Wingdings" panose="05000000000000000000" pitchFamily="2" charset="2"/>
              </a:rPr>
              <a:t>태그 내부의 </a:t>
            </a:r>
            <a:r>
              <a:rPr lang="en-US" altLang="ko-KR" dirty="0">
                <a:sym typeface="Wingdings" panose="05000000000000000000" pitchFamily="2" charset="2"/>
              </a:rPr>
              <a:t>&lt;script&gt;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&lt;body&gt; </a:t>
            </a:r>
            <a:r>
              <a:rPr lang="ko-KR" altLang="en-US" dirty="0">
                <a:sym typeface="Wingdings" panose="05000000000000000000" pitchFamily="2" charset="2"/>
              </a:rPr>
              <a:t>태그에 있는 문서에 접근하려면 브라우저 화면</a:t>
            </a:r>
            <a:r>
              <a:rPr lang="en-US" altLang="ko-KR" dirty="0">
                <a:sym typeface="Wingdings" panose="05000000000000000000" pitchFamily="2" charset="2"/>
              </a:rPr>
              <a:t>(body </a:t>
            </a:r>
            <a:r>
              <a:rPr lang="ko-KR" altLang="en-US" dirty="0">
                <a:sym typeface="Wingdings" panose="05000000000000000000" pitchFamily="2" charset="2"/>
              </a:rPr>
              <a:t>영역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에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문서 객체를 모두 읽어서 출력할 때까지 기다려야 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4"/>
            <a:endParaRPr lang="en-US" altLang="ko-KR" dirty="0">
              <a:sym typeface="Wingdings" panose="05000000000000000000" pitchFamily="2" charset="2"/>
            </a:endParaRPr>
          </a:p>
          <a:p>
            <a:pPr lvl="5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marL="702000" lvl="3" indent="0">
              <a:buNone/>
            </a:pP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487A4A-BA1B-A73B-2C1D-EFC3FD6A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EEBE99-22D5-2C8B-EDE2-7384794AFEE7}"/>
              </a:ext>
            </a:extLst>
          </p:cNvPr>
          <p:cNvSpPr/>
          <p:nvPr/>
        </p:nvSpPr>
        <p:spPr>
          <a:xfrm>
            <a:off x="6273656" y="1343508"/>
            <a:ext cx="4778049" cy="302433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`&lt;h1&gt;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&lt;/h1&gt;`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</a:t>
            </a:r>
            <a:r>
              <a:rPr lang="ko-KR" alt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번째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script </a:t>
            </a:r>
            <a:r>
              <a:rPr lang="ko-KR" alt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태그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</a:t>
            </a:r>
            <a:endParaRPr lang="ko-KR" alt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</a:t>
            </a:r>
            <a:r>
              <a:rPr lang="ko-KR" alt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번째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script </a:t>
            </a:r>
            <a:r>
              <a:rPr lang="ko-KR" alt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태그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번째 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h1 </a:t>
            </a:r>
            <a:r>
              <a:rPr lang="ko-KR" alt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태그</a:t>
            </a:r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</a:t>
            </a:r>
            <a:r>
              <a:rPr lang="ko-KR" alt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번째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script </a:t>
            </a:r>
            <a:r>
              <a:rPr lang="ko-KR" alt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태그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번째 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h2 </a:t>
            </a:r>
            <a:r>
              <a:rPr lang="ko-KR" alt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태그</a:t>
            </a:r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C4DA96-A2F8-4D88-9DEE-DD371F258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534" y="2159967"/>
            <a:ext cx="1439034" cy="13914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45326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D1908-1432-A1A6-0138-4375DB9AE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C8BFF9-E50C-3ED0-0969-B1FADBDDE2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3A8DA4-3C88-04ED-F97F-087DA420C66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기본 예외</a:t>
            </a:r>
            <a:r>
              <a:rPr lang="en-US" altLang="ko-KR" dirty="0"/>
              <a:t>(exception) </a:t>
            </a:r>
            <a:r>
              <a:rPr lang="ko-KR" altLang="en-US" dirty="0"/>
              <a:t>처리</a:t>
            </a:r>
            <a:endParaRPr lang="en-US" altLang="ko-KR" dirty="0"/>
          </a:p>
          <a:p>
            <a:pPr lvl="1"/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예외 처리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/>
              <a:t>조건문을</a:t>
            </a:r>
            <a:r>
              <a:rPr lang="ko-KR" altLang="en-US" dirty="0"/>
              <a:t> 사용해서 예외가 발생하지 않게 만드는 것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88BB1B-F587-E709-FCE0-083BCCFE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08 </a:t>
            </a:r>
            <a:r>
              <a:rPr lang="ko-KR" altLang="en-US" dirty="0"/>
              <a:t>예외 처리 </a:t>
            </a:r>
            <a:r>
              <a:rPr lang="en-US" altLang="ko-KR" dirty="0"/>
              <a:t>/ 08-1 </a:t>
            </a:r>
            <a:r>
              <a:rPr lang="ko-KR" altLang="en-US" dirty="0"/>
              <a:t>구문 오류와 예외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9472B4-0BAF-ED24-485D-FAF57DA8B4B5}"/>
              </a:ext>
            </a:extLst>
          </p:cNvPr>
          <p:cNvSpPr/>
          <p:nvPr/>
        </p:nvSpPr>
        <p:spPr>
          <a:xfrm>
            <a:off x="854850" y="1291760"/>
            <a:ext cx="9937104" cy="95600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9472B4-0BAF-ED24-485D-FAF57DA8B4B5}"/>
              </a:ext>
            </a:extLst>
          </p:cNvPr>
          <p:cNvSpPr/>
          <p:nvPr/>
        </p:nvSpPr>
        <p:spPr>
          <a:xfrm>
            <a:off x="854850" y="2353861"/>
            <a:ext cx="9937104" cy="174621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    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DOMContentLoaded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,()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h1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'h1'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h1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677" y="4206173"/>
            <a:ext cx="6839905" cy="762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95542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D1908-1432-A1A6-0138-4375DB9AE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C8BFF9-E50C-3ED0-0969-B1FADBDDE2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3A8DA4-3C88-04ED-F97F-087DA420C66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기본 예외</a:t>
            </a:r>
            <a:r>
              <a:rPr lang="en-US" altLang="ko-KR" dirty="0"/>
              <a:t>(exception) </a:t>
            </a:r>
            <a:r>
              <a:rPr lang="ko-KR" altLang="en-US" dirty="0"/>
              <a:t>처리</a:t>
            </a:r>
            <a:endParaRPr lang="en-US" altLang="ko-KR" dirty="0"/>
          </a:p>
          <a:p>
            <a:pPr lvl="1"/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예외 처리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/>
              <a:t>조건문을</a:t>
            </a:r>
            <a:r>
              <a:rPr lang="ko-KR" altLang="en-US" dirty="0"/>
              <a:t> 사용해서 예외가 발생하지 않게 만드는 것</a:t>
            </a:r>
            <a:endParaRPr lang="en-US" altLang="ko-KR" dirty="0"/>
          </a:p>
          <a:p>
            <a:pPr lvl="1"/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r>
              <a:rPr lang="en-US" altLang="ko-KR" dirty="0"/>
              <a:t> (8-1-2.html)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88BB1B-F587-E709-FCE0-083BCCFE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08 </a:t>
            </a:r>
            <a:r>
              <a:rPr lang="ko-KR" altLang="en-US" dirty="0"/>
              <a:t>예외 처리 </a:t>
            </a:r>
            <a:r>
              <a:rPr lang="en-US" altLang="ko-KR" dirty="0"/>
              <a:t>/ 08-1 </a:t>
            </a:r>
            <a:r>
              <a:rPr lang="ko-KR" altLang="en-US" dirty="0"/>
              <a:t>구문 오류와 예외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9472B4-0BAF-ED24-485D-FAF57DA8B4B5}"/>
              </a:ext>
            </a:extLst>
          </p:cNvPr>
          <p:cNvSpPr/>
          <p:nvPr/>
        </p:nvSpPr>
        <p:spPr>
          <a:xfrm>
            <a:off x="854850" y="1727918"/>
            <a:ext cx="9937104" cy="95600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9472B4-0BAF-ED24-485D-FAF57DA8B4B5}"/>
              </a:ext>
            </a:extLst>
          </p:cNvPr>
          <p:cNvSpPr/>
          <p:nvPr/>
        </p:nvSpPr>
        <p:spPr>
          <a:xfrm>
            <a:off x="854850" y="2790019"/>
            <a:ext cx="9937104" cy="275432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    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'DOMContentLoaded'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,()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h1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'h1'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h1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h1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E9178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ko-KR" alt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'h1 </a:t>
            </a:r>
            <a:r>
              <a:rPr lang="ko-KR" altLang="en-US">
                <a:solidFill>
                  <a:srgbClr val="CE9178"/>
                </a:solidFill>
                <a:latin typeface="Consolas" panose="020B0609020204030204" pitchFamily="49" charset="0"/>
              </a:rPr>
              <a:t>태그를 추출할 수 없습니다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}  </a:t>
            </a:r>
            <a:endParaRPr lang="ko-KR" alt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ko-KR" alt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1290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D1908-1432-A1A6-0138-4375DB9AE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C8BFF9-E50C-3ED0-0969-B1FADBDDE2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3A8DA4-3C88-04ED-F97F-087DA420C66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고급 예외</a:t>
            </a:r>
            <a:r>
              <a:rPr lang="en-US" altLang="ko-KR" dirty="0"/>
              <a:t>(exception) </a:t>
            </a:r>
            <a:r>
              <a:rPr lang="ko-KR" altLang="en-US" dirty="0"/>
              <a:t>처리</a:t>
            </a:r>
            <a:endParaRPr lang="en-US" altLang="ko-KR" dirty="0"/>
          </a:p>
          <a:p>
            <a:pPr lvl="1"/>
            <a:r>
              <a:rPr lang="en-US" altLang="ko-KR" dirty="0"/>
              <a:t>try ~ catch ~ finally</a:t>
            </a:r>
          </a:p>
          <a:p>
            <a:pPr lvl="1"/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r>
              <a:rPr lang="en-US" altLang="ko-KR" dirty="0"/>
              <a:t>(8-1-3.html)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willExcept</a:t>
            </a:r>
            <a:r>
              <a:rPr lang="en-US" altLang="ko-KR" dirty="0"/>
              <a:t> </a:t>
            </a:r>
            <a:r>
              <a:rPr lang="ko-KR" altLang="en-US" dirty="0"/>
              <a:t>가 존재하지 않음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88BB1B-F587-E709-FCE0-083BCCFE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08 </a:t>
            </a:r>
            <a:r>
              <a:rPr lang="ko-KR" altLang="en-US" dirty="0"/>
              <a:t>예외 처리 </a:t>
            </a:r>
            <a:r>
              <a:rPr lang="en-US" altLang="ko-KR" dirty="0"/>
              <a:t>/ 08-1 </a:t>
            </a:r>
            <a:r>
              <a:rPr lang="ko-KR" altLang="en-US" dirty="0"/>
              <a:t>구문 오류와 예외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9472B4-0BAF-ED24-485D-FAF57DA8B4B5}"/>
              </a:ext>
            </a:extLst>
          </p:cNvPr>
          <p:cNvSpPr/>
          <p:nvPr/>
        </p:nvSpPr>
        <p:spPr>
          <a:xfrm>
            <a:off x="876972" y="1667038"/>
            <a:ext cx="9937104" cy="2293129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    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willExcept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byeBye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'try 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구문의 마지막 줄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b="1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exception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'catch 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구문의 마지막 줄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447475" y="2416641"/>
            <a:ext cx="302433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14996" y="223197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예외 발생</a:t>
            </a:r>
          </a:p>
        </p:txBody>
      </p:sp>
    </p:spTree>
    <p:extLst>
      <p:ext uri="{BB962C8B-B14F-4D97-AF65-F5344CB8AC3E}">
        <p14:creationId xmlns:p14="http://schemas.microsoft.com/office/powerpoint/2010/main" val="17465456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D1908-1432-A1A6-0138-4375DB9AE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C8BFF9-E50C-3ED0-0969-B1FADBDDE2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3A8DA4-3C88-04ED-F97F-087DA420C66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고급 예외</a:t>
            </a:r>
            <a:r>
              <a:rPr lang="en-US" altLang="ko-KR" dirty="0"/>
              <a:t>(exception) </a:t>
            </a:r>
            <a:r>
              <a:rPr lang="ko-KR" altLang="en-US" dirty="0"/>
              <a:t>처리</a:t>
            </a:r>
            <a:endParaRPr lang="en-US" altLang="ko-KR" dirty="0"/>
          </a:p>
          <a:p>
            <a:pPr lvl="1"/>
            <a:r>
              <a:rPr lang="en-US" altLang="ko-KR" dirty="0"/>
              <a:t>try ~ catch ~ finally</a:t>
            </a:r>
          </a:p>
          <a:p>
            <a:pPr lvl="1"/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r>
              <a:rPr lang="en-US" altLang="ko-KR" dirty="0"/>
              <a:t>(8-1-4.html)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try </a:t>
            </a:r>
            <a:r>
              <a:rPr lang="ko-KR" altLang="en-US" dirty="0"/>
              <a:t>구문에서 예외 발생</a:t>
            </a:r>
            <a:endParaRPr lang="en-US" altLang="ko-KR" dirty="0"/>
          </a:p>
          <a:p>
            <a:pPr lvl="2"/>
            <a:r>
              <a:rPr lang="en-US" altLang="ko-KR" dirty="0"/>
              <a:t>try </a:t>
            </a:r>
            <a:r>
              <a:rPr lang="ko-KR" altLang="en-US" dirty="0"/>
              <a:t>구문에서 예외 발생하면 </a:t>
            </a:r>
            <a:r>
              <a:rPr lang="en-US" altLang="ko-KR" dirty="0"/>
              <a:t>catch </a:t>
            </a:r>
            <a:r>
              <a:rPr lang="ko-KR" altLang="en-US" dirty="0"/>
              <a:t>구문으로 이동</a:t>
            </a:r>
            <a:r>
              <a:rPr lang="en-US" altLang="ko-KR" dirty="0"/>
              <a:t>, </a:t>
            </a:r>
            <a:r>
              <a:rPr lang="ko-KR" altLang="en-US" dirty="0"/>
              <a:t>최종적으로 </a:t>
            </a:r>
            <a:r>
              <a:rPr lang="en-US" altLang="ko-KR" dirty="0"/>
              <a:t>finally </a:t>
            </a:r>
            <a:r>
              <a:rPr lang="ko-KR" altLang="en-US" dirty="0"/>
              <a:t>구문 수행</a:t>
            </a:r>
            <a:endParaRPr lang="en-US" altLang="ko-KR" dirty="0"/>
          </a:p>
          <a:p>
            <a:pPr lvl="2"/>
            <a:r>
              <a:rPr lang="en-US" altLang="ko-KR" dirty="0"/>
              <a:t>finally </a:t>
            </a:r>
            <a:r>
              <a:rPr lang="ko-KR" altLang="en-US" dirty="0"/>
              <a:t>구문은 예외 발생과 무관하게 무조건 실행됨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88BB1B-F587-E709-FCE0-083BCCFE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08 </a:t>
            </a:r>
            <a:r>
              <a:rPr lang="ko-KR" altLang="en-US" dirty="0"/>
              <a:t>예외 처리 </a:t>
            </a:r>
            <a:r>
              <a:rPr lang="en-US" altLang="ko-KR" dirty="0"/>
              <a:t>/ 08-1 </a:t>
            </a:r>
            <a:r>
              <a:rPr lang="ko-KR" altLang="en-US" dirty="0"/>
              <a:t>구문 오류와 예외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9472B4-0BAF-ED24-485D-FAF57DA8B4B5}"/>
              </a:ext>
            </a:extLst>
          </p:cNvPr>
          <p:cNvSpPr/>
          <p:nvPr/>
        </p:nvSpPr>
        <p:spPr>
          <a:xfrm>
            <a:off x="876972" y="1583903"/>
            <a:ext cx="9937104" cy="280831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    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willExcept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byeBye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'try 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구문의 마지막 줄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b="1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exception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'catch 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구문의 마지막 줄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b="1" dirty="0">
                <a:solidFill>
                  <a:srgbClr val="C586C0"/>
                </a:solidFill>
                <a:latin typeface="Consolas" panose="020B0609020204030204" pitchFamily="49" charset="0"/>
              </a:rPr>
              <a:t>finally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'finally 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구문의 마지막 줄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392885" y="2335341"/>
            <a:ext cx="302433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60406" y="215067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예외 발생</a:t>
            </a:r>
          </a:p>
        </p:txBody>
      </p:sp>
    </p:spTree>
    <p:extLst>
      <p:ext uri="{BB962C8B-B14F-4D97-AF65-F5344CB8AC3E}">
        <p14:creationId xmlns:p14="http://schemas.microsoft.com/office/powerpoint/2010/main" val="23578405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D1908-1432-A1A6-0138-4375DB9AE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C8BFF9-E50C-3ED0-0969-B1FADBDDE2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3A8DA4-3C88-04ED-F97F-087DA420C66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고급 예외</a:t>
            </a:r>
            <a:r>
              <a:rPr lang="en-US" altLang="ko-KR" dirty="0"/>
              <a:t>(exception) </a:t>
            </a:r>
            <a:r>
              <a:rPr lang="ko-KR" altLang="en-US" dirty="0"/>
              <a:t>처리</a:t>
            </a:r>
            <a:endParaRPr lang="en-US" altLang="ko-KR" dirty="0"/>
          </a:p>
          <a:p>
            <a:pPr lvl="1"/>
            <a:r>
              <a:rPr lang="ko-KR" altLang="en-US" dirty="0"/>
              <a:t>코드 분석</a:t>
            </a:r>
            <a:r>
              <a:rPr lang="en-US" altLang="ko-KR" dirty="0"/>
              <a:t>(8-1-5.html)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Catch </a:t>
            </a:r>
            <a:r>
              <a:rPr lang="ko-KR" altLang="en-US" dirty="0"/>
              <a:t>구문에서 </a:t>
            </a:r>
            <a:r>
              <a:rPr lang="en-US" altLang="ko-KR" dirty="0"/>
              <a:t>return</a:t>
            </a:r>
            <a:r>
              <a:rPr lang="ko-KR" altLang="en-US" dirty="0"/>
              <a:t>을 만났기 때문에 </a:t>
            </a:r>
            <a:r>
              <a:rPr lang="en-US" altLang="ko-KR" b="0" dirty="0">
                <a:solidFill>
                  <a:srgbClr val="9CDCFE"/>
                </a:solidFill>
                <a:latin typeface="Consolas" panose="020B0609020204030204" pitchFamily="49" charset="0"/>
                <a:ea typeface="돋움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latin typeface="Consolas" panose="020B0609020204030204" pitchFamily="49" charset="0"/>
                <a:ea typeface="돋움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latin typeface="Consolas" panose="020B0609020204030204" pitchFamily="49" charset="0"/>
                <a:ea typeface="돋움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latin typeface="Consolas" panose="020B0609020204030204" pitchFamily="49" charset="0"/>
                <a:ea typeface="돋움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latin typeface="Consolas" panose="020B0609020204030204" pitchFamily="49" charset="0"/>
                <a:ea typeface="돋움"/>
              </a:rPr>
              <a:t>'C </a:t>
            </a:r>
            <a:r>
              <a:rPr lang="ko-KR" altLang="en-US" b="0" dirty="0">
                <a:solidFill>
                  <a:srgbClr val="CE9178"/>
                </a:solidFill>
                <a:latin typeface="Consolas" panose="020B0609020204030204" pitchFamily="49" charset="0"/>
                <a:ea typeface="돋움"/>
              </a:rPr>
              <a:t>위치입니다</a:t>
            </a:r>
            <a:r>
              <a:rPr lang="en-US" altLang="ko-KR" b="0" dirty="0">
                <a:solidFill>
                  <a:srgbClr val="CE9178"/>
                </a:solidFill>
                <a:latin typeface="Consolas" panose="020B0609020204030204" pitchFamily="49" charset="0"/>
                <a:ea typeface="돋움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latin typeface="Consolas" panose="020B0609020204030204" pitchFamily="49" charset="0"/>
                <a:ea typeface="돋움"/>
              </a:rPr>
              <a:t>)</a:t>
            </a:r>
            <a:r>
              <a:rPr lang="ko-KR" altLang="en-US" dirty="0"/>
              <a:t>는 실행되지 않음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88BB1B-F587-E709-FCE0-083BCCFE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08 </a:t>
            </a:r>
            <a:r>
              <a:rPr lang="ko-KR" altLang="en-US" dirty="0"/>
              <a:t>예외 처리 </a:t>
            </a:r>
            <a:r>
              <a:rPr lang="en-US" altLang="ko-KR" dirty="0"/>
              <a:t>/ 08-1 </a:t>
            </a:r>
            <a:r>
              <a:rPr lang="ko-KR" altLang="en-US" dirty="0"/>
              <a:t>구문 오류와 예외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9472B4-0BAF-ED24-485D-FAF57DA8B4B5}"/>
              </a:ext>
            </a:extLst>
          </p:cNvPr>
          <p:cNvSpPr/>
          <p:nvPr/>
        </p:nvSpPr>
        <p:spPr>
          <a:xfrm>
            <a:off x="876972" y="1295871"/>
            <a:ext cx="9937104" cy="396044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    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'A 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위치입니다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예외 강제 발생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ko-KR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exception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'B 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위치입니다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'C 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위치입니다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endParaRPr lang="ko-KR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5184973" y="2592015"/>
            <a:ext cx="2304256" cy="52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89229" y="241258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예외를 강제로 발생</a:t>
            </a:r>
          </a:p>
        </p:txBody>
      </p:sp>
    </p:spTree>
    <p:extLst>
      <p:ext uri="{BB962C8B-B14F-4D97-AF65-F5344CB8AC3E}">
        <p14:creationId xmlns:p14="http://schemas.microsoft.com/office/powerpoint/2010/main" val="18668847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D1908-1432-A1A6-0138-4375DB9AE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C8BFF9-E50C-3ED0-0969-B1FADBDDE2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3A8DA4-3C88-04ED-F97F-087DA420C66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고급 예외</a:t>
            </a:r>
            <a:r>
              <a:rPr lang="en-US" altLang="ko-KR" dirty="0"/>
              <a:t>(exception) </a:t>
            </a:r>
            <a:r>
              <a:rPr lang="ko-KR" altLang="en-US" dirty="0"/>
              <a:t>처리</a:t>
            </a:r>
            <a:endParaRPr lang="en-US" altLang="ko-KR" dirty="0"/>
          </a:p>
          <a:p>
            <a:pPr lvl="1"/>
            <a:r>
              <a:rPr lang="ko-KR" altLang="en-US" dirty="0"/>
              <a:t>코드 분석</a:t>
            </a:r>
            <a:r>
              <a:rPr lang="en-US" altLang="ko-KR" dirty="0"/>
              <a:t>(8-1-6.html)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catch </a:t>
            </a:r>
            <a:r>
              <a:rPr lang="ko-KR" altLang="en-US" dirty="0"/>
              <a:t>구문에서 </a:t>
            </a:r>
            <a:r>
              <a:rPr lang="en-US" altLang="ko-KR" dirty="0"/>
              <a:t>return</a:t>
            </a:r>
            <a:r>
              <a:rPr lang="ko-KR" altLang="en-US" dirty="0"/>
              <a:t>을 </a:t>
            </a:r>
            <a:r>
              <a:rPr lang="ko-KR" altLang="en-US" dirty="0" err="1"/>
              <a:t>만났어도</a:t>
            </a:r>
            <a:r>
              <a:rPr lang="ko-KR" altLang="en-US" dirty="0"/>
              <a:t> </a:t>
            </a:r>
            <a:r>
              <a:rPr lang="en-US" altLang="ko-KR" dirty="0"/>
              <a:t>finally </a:t>
            </a:r>
            <a:r>
              <a:rPr lang="ko-KR" altLang="en-US" dirty="0"/>
              <a:t>구문을 수행 후 </a:t>
            </a:r>
            <a:r>
              <a:rPr lang="en-US" altLang="ko-KR" dirty="0"/>
              <a:t>return </a:t>
            </a:r>
            <a:r>
              <a:rPr lang="ko-KR" altLang="en-US" dirty="0"/>
              <a:t>함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88BB1B-F587-E709-FCE0-083BCCFE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08 </a:t>
            </a:r>
            <a:r>
              <a:rPr lang="ko-KR" altLang="en-US" dirty="0"/>
              <a:t>예외 처리 </a:t>
            </a:r>
            <a:r>
              <a:rPr lang="en-US" altLang="ko-KR" dirty="0"/>
              <a:t>/ 08-1 </a:t>
            </a:r>
            <a:r>
              <a:rPr lang="ko-KR" altLang="en-US" dirty="0"/>
              <a:t>구문 오류와 예외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9472B4-0BAF-ED24-485D-FAF57DA8B4B5}"/>
              </a:ext>
            </a:extLst>
          </p:cNvPr>
          <p:cNvSpPr/>
          <p:nvPr/>
        </p:nvSpPr>
        <p:spPr>
          <a:xfrm>
            <a:off x="876972" y="1295871"/>
            <a:ext cx="9937104" cy="396044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    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'A 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위치입니다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예외 강제 발생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b="1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exception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'B 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위치입니다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 </a:t>
            </a:r>
            <a:r>
              <a:rPr lang="en-US" altLang="ko-KR" b="1" dirty="0">
                <a:solidFill>
                  <a:srgbClr val="C586C0"/>
                </a:solidFill>
                <a:latin typeface="Consolas" panose="020B0609020204030204" pitchFamily="49" charset="0"/>
              </a:rPr>
              <a:t>finally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'C 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위치입니다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5184973" y="2592015"/>
            <a:ext cx="2304256" cy="52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89229" y="241258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예외를 강제로 발생</a:t>
            </a:r>
          </a:p>
        </p:txBody>
      </p:sp>
    </p:spTree>
    <p:extLst>
      <p:ext uri="{BB962C8B-B14F-4D97-AF65-F5344CB8AC3E}">
        <p14:creationId xmlns:p14="http://schemas.microsoft.com/office/powerpoint/2010/main" val="38657660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D1908-1432-A1A6-0138-4375DB9AE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C8BFF9-E50C-3ED0-0969-B1FADBDDE2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3A8DA4-3C88-04ED-F97F-087DA420C66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예외 객체</a:t>
            </a:r>
            <a:r>
              <a:rPr lang="en-US" altLang="ko-KR" dirty="0"/>
              <a:t>(exception object)</a:t>
            </a:r>
          </a:p>
          <a:p>
            <a:pPr lvl="1"/>
            <a:r>
              <a:rPr lang="en-US" altLang="ko-KR" dirty="0"/>
              <a:t>Try ~ catch </a:t>
            </a:r>
            <a:r>
              <a:rPr lang="ko-KR" altLang="en-US" dirty="0"/>
              <a:t>구문을 사용할 때 </a:t>
            </a:r>
            <a:r>
              <a:rPr lang="en-US" altLang="ko-KR" dirty="0"/>
              <a:t>catch</a:t>
            </a:r>
            <a:r>
              <a:rPr lang="ko-KR" altLang="en-US" dirty="0"/>
              <a:t>의 </a:t>
            </a:r>
            <a:r>
              <a:rPr lang="en-US" altLang="ko-KR" dirty="0"/>
              <a:t>(</a:t>
            </a:r>
            <a:r>
              <a:rPr lang="ko-KR" altLang="en-US" dirty="0"/>
              <a:t>소</a:t>
            </a:r>
            <a:r>
              <a:rPr lang="en-US" altLang="ko-KR" dirty="0"/>
              <a:t>)</a:t>
            </a:r>
            <a:r>
              <a:rPr lang="ko-KR" altLang="en-US" dirty="0"/>
              <a:t>괄호 안에 입력하는 식별자가 예외 객체</a:t>
            </a:r>
            <a:r>
              <a:rPr lang="en-US" altLang="ko-KR" dirty="0"/>
              <a:t>(exception object)</a:t>
            </a:r>
            <a:r>
              <a:rPr lang="ko-KR" altLang="en-US" dirty="0"/>
              <a:t>임</a:t>
            </a:r>
            <a:endParaRPr lang="en-US" altLang="ko-KR" dirty="0"/>
          </a:p>
          <a:p>
            <a:pPr lvl="2"/>
            <a:r>
              <a:rPr lang="ko-KR" altLang="en-US" dirty="0"/>
              <a:t>예외 객체를 나타내는 </a:t>
            </a:r>
            <a:r>
              <a:rPr lang="ko-KR" altLang="en-US" dirty="0" err="1"/>
              <a:t>식별자는</a:t>
            </a:r>
            <a:r>
              <a:rPr lang="ko-KR" altLang="en-US" dirty="0"/>
              <a:t> 임의로 정할 수 있지만 일반적으로 </a:t>
            </a:r>
            <a:r>
              <a:rPr lang="en-US" altLang="ko-KR" dirty="0"/>
              <a:t>e</a:t>
            </a:r>
            <a:r>
              <a:rPr lang="ko-KR" altLang="en-US" dirty="0"/>
              <a:t>나 </a:t>
            </a:r>
            <a:r>
              <a:rPr lang="en-US" altLang="ko-KR" dirty="0"/>
              <a:t>exception</a:t>
            </a:r>
            <a:r>
              <a:rPr lang="ko-KR" altLang="en-US" dirty="0"/>
              <a:t>을 사용함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예외 객체의 속성</a:t>
            </a:r>
            <a:endParaRPr lang="en-US" altLang="ko-KR" dirty="0"/>
          </a:p>
          <a:p>
            <a:pPr lvl="2"/>
            <a:r>
              <a:rPr lang="ko-KR" altLang="en-US" dirty="0"/>
              <a:t>예외 객체가 가지고 있는 속성은 브라우저에 따라 조금씩 상이</a:t>
            </a:r>
            <a:endParaRPr lang="en-US" altLang="ko-KR" dirty="0"/>
          </a:p>
          <a:p>
            <a:pPr lvl="2"/>
            <a:r>
              <a:rPr lang="ko-KR" altLang="en-US" dirty="0"/>
              <a:t>모든 웹 브라우저가 공통적으로 가지고 있는 속성</a:t>
            </a:r>
            <a:endParaRPr lang="en-US" altLang="ko-KR" dirty="0"/>
          </a:p>
          <a:p>
            <a:pPr lvl="3"/>
            <a:r>
              <a:rPr lang="en-US" altLang="ko-KR" dirty="0"/>
              <a:t>name </a:t>
            </a:r>
            <a:r>
              <a:rPr lang="ko-KR" altLang="en-US" dirty="0"/>
              <a:t>속성과 </a:t>
            </a:r>
            <a:r>
              <a:rPr lang="en-US" altLang="ko-KR" dirty="0"/>
              <a:t>message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88BB1B-F587-E709-FCE0-083BCCFE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08 </a:t>
            </a:r>
            <a:r>
              <a:rPr lang="ko-KR" altLang="en-US" dirty="0"/>
              <a:t>예외 처리 </a:t>
            </a:r>
            <a:r>
              <a:rPr lang="en-US" altLang="ko-KR" dirty="0"/>
              <a:t>/ 08-2 </a:t>
            </a:r>
            <a:r>
              <a:rPr lang="ko-KR" altLang="en-US" dirty="0"/>
              <a:t>예외 처리 고급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9472B4-0BAF-ED24-485D-FAF57DA8B4B5}"/>
              </a:ext>
            </a:extLst>
          </p:cNvPr>
          <p:cNvSpPr/>
          <p:nvPr/>
        </p:nvSpPr>
        <p:spPr>
          <a:xfrm>
            <a:off x="876972" y="1601887"/>
            <a:ext cx="9937104" cy="165618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b="1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exception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799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D1908-1432-A1A6-0138-4375DB9AE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C8BFF9-E50C-3ED0-0969-B1FADBDDE2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3A8DA4-3C88-04ED-F97F-087DA420C66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예외 객체</a:t>
            </a:r>
            <a:r>
              <a:rPr lang="en-US" altLang="ko-KR" dirty="0"/>
              <a:t>(exception object)</a:t>
            </a:r>
          </a:p>
          <a:p>
            <a:pPr lvl="1"/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r>
              <a:rPr lang="en-US" altLang="ko-KR" dirty="0"/>
              <a:t>(8-2-1.html)</a:t>
            </a:r>
          </a:p>
          <a:p>
            <a:pPr lvl="2"/>
            <a:r>
              <a:rPr lang="ko-KR" altLang="en-US" dirty="0"/>
              <a:t>자바스크립트에서 배열의 최대 길이는 </a:t>
            </a:r>
            <a:r>
              <a:rPr lang="en-US" altLang="ko-KR" dirty="0"/>
              <a:t>4,294,967,295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88BB1B-F587-E709-FCE0-083BCCFE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08 </a:t>
            </a:r>
            <a:r>
              <a:rPr lang="ko-KR" altLang="en-US" dirty="0"/>
              <a:t>예외 처리 </a:t>
            </a:r>
            <a:r>
              <a:rPr lang="en-US" altLang="ko-KR" dirty="0"/>
              <a:t>/ 08-2 </a:t>
            </a:r>
            <a:r>
              <a:rPr lang="ko-KR" altLang="en-US" dirty="0"/>
              <a:t>예외 처리 고급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9472B4-0BAF-ED24-485D-FAF57DA8B4B5}"/>
              </a:ext>
            </a:extLst>
          </p:cNvPr>
          <p:cNvSpPr/>
          <p:nvPr/>
        </p:nvSpPr>
        <p:spPr>
          <a:xfrm>
            <a:off x="876972" y="1601886"/>
            <a:ext cx="9937104" cy="2378283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9999999999999999999999999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b="1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exception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exception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예외 이름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exception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예외 메시지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exception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877" y="4104183"/>
            <a:ext cx="3210373" cy="1143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75592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D1908-1432-A1A6-0138-4375DB9AE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C8BFF9-E50C-3ED0-0969-B1FADBDDE2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3A8DA4-3C88-04ED-F97F-087DA420C66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추상화</a:t>
            </a:r>
            <a:r>
              <a:rPr lang="en-US" altLang="ko-KR" dirty="0"/>
              <a:t>(abstraction)</a:t>
            </a:r>
          </a:p>
          <a:p>
            <a:pPr lvl="1"/>
            <a:r>
              <a:rPr lang="ko-KR" altLang="en-US" dirty="0"/>
              <a:t>핵심적인 몇 가지 요소</a:t>
            </a:r>
            <a:r>
              <a:rPr lang="en-US" altLang="ko-KR" dirty="0"/>
              <a:t>(</a:t>
            </a:r>
            <a:r>
              <a:rPr lang="ko-KR" altLang="en-US" dirty="0"/>
              <a:t>개념과 기능</a:t>
            </a:r>
            <a:r>
              <a:rPr lang="en-US" altLang="ko-KR" dirty="0"/>
              <a:t>)</a:t>
            </a:r>
            <a:r>
              <a:rPr lang="ko-KR" altLang="en-US" dirty="0"/>
              <a:t>를 고려해서 객체를 표현하는 것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ko-KR" altLang="en-US" dirty="0"/>
              <a:t>고양이를 객체로 추상화 </a:t>
            </a:r>
            <a:endParaRPr lang="en-US" altLang="ko-KR" dirty="0"/>
          </a:p>
          <a:p>
            <a:pPr lvl="2"/>
            <a:r>
              <a:rPr lang="ko-KR" altLang="en-US" dirty="0"/>
              <a:t>털이 있음</a:t>
            </a:r>
            <a:endParaRPr lang="en-US" altLang="ko-KR" dirty="0"/>
          </a:p>
          <a:p>
            <a:pPr lvl="2"/>
            <a:r>
              <a:rPr lang="ko-KR" altLang="en-US" dirty="0"/>
              <a:t>다리가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/>
            <a:r>
              <a:rPr lang="ko-KR" altLang="en-US" dirty="0"/>
              <a:t>꼬리가 있음</a:t>
            </a:r>
            <a:endParaRPr lang="en-US" altLang="ko-KR" dirty="0"/>
          </a:p>
          <a:p>
            <a:pPr lvl="2"/>
            <a:r>
              <a:rPr lang="ko-KR" altLang="en-US" dirty="0" err="1"/>
              <a:t>뛰어감</a:t>
            </a:r>
            <a:r>
              <a:rPr lang="en-US" altLang="ko-KR" dirty="0"/>
              <a:t>, </a:t>
            </a:r>
            <a:r>
              <a:rPr lang="ko-KR" altLang="en-US" dirty="0" err="1"/>
              <a:t>걸어감</a:t>
            </a:r>
            <a:r>
              <a:rPr lang="en-US" altLang="ko-KR" dirty="0"/>
              <a:t>, </a:t>
            </a:r>
            <a:r>
              <a:rPr lang="ko-KR" altLang="en-US" dirty="0"/>
              <a:t>점프를 함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88BB1B-F587-E709-FCE0-083BCCFE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09-1 </a:t>
            </a:r>
            <a:r>
              <a:rPr lang="ko-KR" altLang="en-US" dirty="0"/>
              <a:t>클래스의 기본 기능</a:t>
            </a:r>
          </a:p>
        </p:txBody>
      </p:sp>
    </p:spTree>
    <p:extLst>
      <p:ext uri="{BB962C8B-B14F-4D97-AF65-F5344CB8AC3E}">
        <p14:creationId xmlns:p14="http://schemas.microsoft.com/office/powerpoint/2010/main" val="27364495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D1908-1432-A1A6-0138-4375DB9AE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C8BFF9-E50C-3ED0-0969-B1FADBDDE2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3A8DA4-3C88-04ED-F97F-087DA420C66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같은 형태의 객체 만들기</a:t>
            </a:r>
            <a:endParaRPr lang="en-US" altLang="ko-KR" dirty="0"/>
          </a:p>
          <a:p>
            <a:pPr lvl="1"/>
            <a:r>
              <a:rPr lang="ko-KR" altLang="en-US" dirty="0"/>
              <a:t>객체와 배열 조합</a:t>
            </a:r>
            <a:endParaRPr lang="en-US" altLang="ko-KR" dirty="0"/>
          </a:p>
          <a:p>
            <a:pPr lvl="1"/>
            <a:r>
              <a:rPr lang="ko-KR" altLang="en-US" dirty="0"/>
              <a:t>코드 분석</a:t>
            </a:r>
            <a:r>
              <a:rPr lang="en-US" altLang="ko-KR" dirty="0"/>
              <a:t>(9-1-1.html)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88BB1B-F587-E709-FCE0-083BCCFE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09-1 </a:t>
            </a:r>
            <a:r>
              <a:rPr lang="ko-KR" altLang="en-US" dirty="0"/>
              <a:t>클래스의 기본 기능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9472B4-0BAF-ED24-485D-FAF57DA8B4B5}"/>
              </a:ext>
            </a:extLst>
          </p:cNvPr>
          <p:cNvSpPr/>
          <p:nvPr/>
        </p:nvSpPr>
        <p:spPr>
          <a:xfrm>
            <a:off x="876972" y="1601886"/>
            <a:ext cx="7980409" cy="1926233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students</a:t>
            </a:r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=[]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students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ko-KR" alt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구름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국어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87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영어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98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수학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88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과학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students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ko-KR" alt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별이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국어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92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영어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98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수학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96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과학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88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students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ko-KR" alt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겨울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국어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76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영어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96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수학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94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과학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86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students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ko-KR" alt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바다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국어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98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영어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52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수학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98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과학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92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ko-KR" altLang="en-US" b="1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stringify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students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405" y="885930"/>
            <a:ext cx="1402276" cy="49460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139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A6322-0940-BB61-2087-817F1A464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720766-495E-D4F0-A6A9-97C22ED29B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378E7A-E2B0-72FA-9A5B-15385C2C442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 err="1"/>
              <a:t>DOMContentLoaded</a:t>
            </a:r>
            <a:r>
              <a:rPr lang="en-US" altLang="ko-KR" dirty="0"/>
              <a:t> </a:t>
            </a:r>
            <a:r>
              <a:rPr lang="ko-KR" altLang="en-US" dirty="0"/>
              <a:t>이벤트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코드 실행 </a:t>
            </a:r>
            <a:r>
              <a:rPr lang="en-US" altLang="ko-KR" dirty="0">
                <a:sym typeface="Wingdings" panose="05000000000000000000" pitchFamily="2" charset="2"/>
              </a:rPr>
              <a:t>(7-1-2.html)</a:t>
            </a:r>
          </a:p>
          <a:p>
            <a:pPr marL="702000" lvl="3" indent="0">
              <a:buNone/>
            </a:pP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32E608-575C-4F86-8926-8635CB8E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3B8312-3464-361E-BBDA-86B2F97ED93D}"/>
              </a:ext>
            </a:extLst>
          </p:cNvPr>
          <p:cNvSpPr/>
          <p:nvPr/>
        </p:nvSpPr>
        <p:spPr>
          <a:xfrm>
            <a:off x="1723628" y="1295872"/>
            <a:ext cx="8064896" cy="432048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`&lt;h1&gt;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&lt;/h1&gt;`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번째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script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태그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번째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script 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태그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번째 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h1 </a:t>
            </a:r>
            <a:r>
              <a:rPr lang="ko-KR" alt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태그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번째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script 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태그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번째 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h2 </a:t>
            </a:r>
            <a:r>
              <a:rPr lang="ko-KR" alt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태그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BD6AEC-4481-FA37-2F43-0C52A4BBBE6A}"/>
              </a:ext>
            </a:extLst>
          </p:cNvPr>
          <p:cNvSpPr/>
          <p:nvPr/>
        </p:nvSpPr>
        <p:spPr>
          <a:xfrm>
            <a:off x="2213727" y="2304961"/>
            <a:ext cx="7200800" cy="12241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565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00F87-CFBB-41C2-20E8-7BE3821B4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59C1FD-04A2-9200-64C6-D72F13B0E3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B97149-4C5E-D461-05F2-7F031BAE2C1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같은 형태의 객체 만들기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B5C117-2CC4-CC4C-D6D9-173D566B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09-1 </a:t>
            </a:r>
            <a:r>
              <a:rPr lang="ko-KR" altLang="en-US" dirty="0"/>
              <a:t>클래스의 기본 기능</a:t>
            </a:r>
          </a:p>
        </p:txBody>
      </p:sp>
    </p:spTree>
    <p:extLst>
      <p:ext uri="{BB962C8B-B14F-4D97-AF65-F5344CB8AC3E}">
        <p14:creationId xmlns:p14="http://schemas.microsoft.com/office/powerpoint/2010/main" val="17790438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0AB44-6B78-727A-3D34-8A22F8BC5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16BABD-BE0D-09D5-0531-9614844F59A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71BD7E-5692-6B3E-77F6-4947AB5B21C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클래스 선언하기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인스턴스</a:t>
            </a:r>
            <a:r>
              <a:rPr lang="en-US" altLang="ko-KR" dirty="0"/>
              <a:t>(instance)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 선언하고 인스턴스 생성하기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클래스 이름의 첫 글자를 대문자로 지정하는 것은 개발자들 간의 약속</a:t>
            </a:r>
            <a:endParaRPr lang="en-US" altLang="ko-KR" dirty="0"/>
          </a:p>
          <a:p>
            <a:pPr lvl="2"/>
            <a:r>
              <a:rPr lang="ko-KR" altLang="en-US" dirty="0"/>
              <a:t>식별자</a:t>
            </a:r>
            <a:r>
              <a:rPr lang="en-US" altLang="ko-KR" dirty="0"/>
              <a:t>(Student)</a:t>
            </a:r>
            <a:r>
              <a:rPr lang="ko-KR" altLang="en-US" dirty="0"/>
              <a:t>를 보고 클래스 이름이라는 것을 바로 알 수 있도록 하기 위해</a:t>
            </a: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8F0D27-5362-F856-C79E-DFABF35E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09-1 </a:t>
            </a:r>
            <a:r>
              <a:rPr lang="ko-KR" altLang="en-US" dirty="0"/>
              <a:t>클래스의 기본 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6D0135-C44E-9FE7-2901-21F563528DB5}"/>
              </a:ext>
            </a:extLst>
          </p:cNvPr>
          <p:cNvSpPr/>
          <p:nvPr/>
        </p:nvSpPr>
        <p:spPr>
          <a:xfrm>
            <a:off x="1723593" y="1007840"/>
            <a:ext cx="7980409" cy="864095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클래스</a:t>
            </a:r>
            <a:r>
              <a:rPr lang="en-US" altLang="ko-K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E657A-DBE6-49ED-2D03-B6C45BB988BB}"/>
              </a:ext>
            </a:extLst>
          </p:cNvPr>
          <p:cNvSpPr/>
          <p:nvPr/>
        </p:nvSpPr>
        <p:spPr>
          <a:xfrm>
            <a:off x="1723593" y="2303658"/>
            <a:ext cx="7980409" cy="43204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클래스</a:t>
            </a:r>
            <a:r>
              <a:rPr lang="en-US" altLang="ko-K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DCAB26-C5A7-2CFD-8FE6-3F08865059B8}"/>
              </a:ext>
            </a:extLst>
          </p:cNvPr>
          <p:cNvSpPr/>
          <p:nvPr/>
        </p:nvSpPr>
        <p:spPr>
          <a:xfrm>
            <a:off x="1741068" y="3248693"/>
            <a:ext cx="7980409" cy="128753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728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6A30A-C75B-A8D9-CB0A-4CD4B6195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3DE498-2BEB-E2F0-D1ED-C82D28F2CA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7573E6-A5E4-1769-B19C-93BB034F7E7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클래스 선언하고 인스턴스 생성하기</a:t>
            </a:r>
            <a:r>
              <a:rPr lang="en-US" altLang="ko-KR" dirty="0"/>
              <a:t>(9-1-6.html)</a:t>
            </a:r>
          </a:p>
          <a:p>
            <a:pPr lvl="1"/>
            <a:r>
              <a:rPr lang="ko-KR" altLang="en-US" dirty="0"/>
              <a:t>이해를 돕기 위한 코드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students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lvl="1"/>
            <a:r>
              <a:rPr lang="ko-KR" altLang="en-US" dirty="0"/>
              <a:t>클래스 </a:t>
            </a:r>
            <a:r>
              <a:rPr lang="en-US" altLang="ko-KR" dirty="0"/>
              <a:t>Student</a:t>
            </a:r>
            <a:r>
              <a:rPr lang="ko-KR" altLang="en-US" dirty="0"/>
              <a:t>의 인스턴스 </a:t>
            </a:r>
            <a:r>
              <a:rPr lang="en-US" altLang="ko-KR" dirty="0"/>
              <a:t>4</a:t>
            </a:r>
            <a:r>
              <a:rPr lang="ko-KR" altLang="en-US" dirty="0"/>
              <a:t>개를 요소로 하는 배열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EBE694-21D0-CC3C-ECB1-0A008E7C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09-1 </a:t>
            </a:r>
            <a:r>
              <a:rPr lang="ko-KR" altLang="en-US" dirty="0"/>
              <a:t>클래스의 기본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CF7FCA-A248-D507-985C-C2629BEE8F29}"/>
              </a:ext>
            </a:extLst>
          </p:cNvPr>
          <p:cNvSpPr/>
          <p:nvPr/>
        </p:nvSpPr>
        <p:spPr>
          <a:xfrm>
            <a:off x="1741068" y="1315766"/>
            <a:ext cx="7980409" cy="3148457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=[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719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46EF7-5463-BEE0-A029-3A04B7A19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392056-F8F6-CC56-4FD3-CAB500C3956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6366C5-7AAA-8AA0-17AB-3D58E347C00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생성자</a:t>
            </a:r>
            <a:r>
              <a:rPr lang="en-US" altLang="ko-KR" dirty="0"/>
              <a:t>(constructor)</a:t>
            </a:r>
          </a:p>
          <a:p>
            <a:pPr lvl="1"/>
            <a:r>
              <a:rPr lang="ko-KR" altLang="en-US" dirty="0"/>
              <a:t>클래스로 인스턴스를 생성할 때 처음 호출되는 메서드</a:t>
            </a:r>
            <a:endParaRPr lang="en-US" altLang="ko-KR" dirty="0"/>
          </a:p>
          <a:p>
            <a:pPr lvl="2"/>
            <a:r>
              <a:rPr lang="ko-KR" altLang="en-US" dirty="0"/>
              <a:t>주로 속성을 추가하는 등의 객체 초기화 작업을 수행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651DA3-380B-E192-938C-7FF4ADEE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09-1 </a:t>
            </a:r>
            <a:r>
              <a:rPr lang="ko-KR" altLang="en-US" dirty="0"/>
              <a:t>클래스의 기본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7D609E-8FAE-8863-FB2C-E54C1F8680D5}"/>
              </a:ext>
            </a:extLst>
          </p:cNvPr>
          <p:cNvSpPr/>
          <p:nvPr/>
        </p:nvSpPr>
        <p:spPr>
          <a:xfrm>
            <a:off x="3240757" y="1655911"/>
            <a:ext cx="4896544" cy="367240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=[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212CB5-5E00-AE8C-C5FE-8D04CEA04116}"/>
              </a:ext>
            </a:extLst>
          </p:cNvPr>
          <p:cNvSpPr/>
          <p:nvPr/>
        </p:nvSpPr>
        <p:spPr>
          <a:xfrm>
            <a:off x="3791597" y="1997033"/>
            <a:ext cx="1872208" cy="86409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FE2904-0577-D6C8-F196-6FA610B68FDC}"/>
              </a:ext>
            </a:extLst>
          </p:cNvPr>
          <p:cNvSpPr/>
          <p:nvPr/>
        </p:nvSpPr>
        <p:spPr>
          <a:xfrm>
            <a:off x="4320877" y="3925995"/>
            <a:ext cx="1152128" cy="25200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A79CB78B-F68D-6FCF-B177-F3444C0C9556}"/>
              </a:ext>
            </a:extLst>
          </p:cNvPr>
          <p:cNvCxnSpPr>
            <a:stCxn id="6" idx="3"/>
            <a:endCxn id="3" idx="3"/>
          </p:cNvCxnSpPr>
          <p:nvPr/>
        </p:nvCxnSpPr>
        <p:spPr>
          <a:xfrm flipV="1">
            <a:off x="5473005" y="2429081"/>
            <a:ext cx="190800" cy="1622914"/>
          </a:xfrm>
          <a:prstGeom prst="curvedConnector3">
            <a:avLst>
              <a:gd name="adj1" fmla="val 219811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6BEBF1-402F-A956-C0A8-D349F562AEB2}"/>
              </a:ext>
            </a:extLst>
          </p:cNvPr>
          <p:cNvSpPr txBox="1"/>
          <p:nvPr/>
        </p:nvSpPr>
        <p:spPr>
          <a:xfrm>
            <a:off x="5756075" y="367948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호출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51A2F-2B9D-377A-AEC7-A1FF71911579}"/>
              </a:ext>
            </a:extLst>
          </p:cNvPr>
          <p:cNvSpPr txBox="1"/>
          <p:nvPr/>
        </p:nvSpPr>
        <p:spPr>
          <a:xfrm>
            <a:off x="5756076" y="22444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1079214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B6DC1-9C34-A348-ED2F-F610671A4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74C1A-436A-4D33-776E-EE7D0139D7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FB92AF-C3C5-2917-D919-07706AD1E58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생성자</a:t>
            </a:r>
            <a:r>
              <a:rPr lang="en-US" altLang="ko-KR" dirty="0"/>
              <a:t>(constructor)</a:t>
            </a:r>
          </a:p>
          <a:p>
            <a:pPr lvl="1"/>
            <a:r>
              <a:rPr lang="ko-KR" altLang="en-US" dirty="0"/>
              <a:t>클래스로 인스턴스를 생성할 때 처음 호출되는 메서드</a:t>
            </a:r>
            <a:endParaRPr lang="en-US" altLang="ko-KR" dirty="0"/>
          </a:p>
          <a:p>
            <a:pPr lvl="2"/>
            <a:r>
              <a:rPr lang="ko-KR" altLang="en-US" dirty="0"/>
              <a:t>주로 속성을 추가하는 등의 객체 초기화 작업을 수행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07E1F1-C658-4D51-DC11-BE41856A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09-1 </a:t>
            </a:r>
            <a:r>
              <a:rPr lang="ko-KR" altLang="en-US" dirty="0"/>
              <a:t>클래스의 기본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0B85F1-CFA3-F8F4-1E9F-51B04ADBD35B}"/>
              </a:ext>
            </a:extLst>
          </p:cNvPr>
          <p:cNvSpPr/>
          <p:nvPr/>
        </p:nvSpPr>
        <p:spPr>
          <a:xfrm>
            <a:off x="2088629" y="1592112"/>
            <a:ext cx="7277769" cy="4274217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국어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영어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수학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과학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ko-KR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ko-KR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이름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ko-KR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국어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ko-KR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국어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ko-KR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영어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ko-KR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영어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ko-KR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수학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ko-KR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수학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ko-KR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과학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ko-KR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과학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=[]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구름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98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88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별이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98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88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겨울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바다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98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98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4996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042C3-1C5D-639B-8665-CDDF8B88F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BF4EEF-C67C-A49B-7F95-49B3B9626C3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8B233D-AD2E-FD2C-95F0-ED1677BC45D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메서드</a:t>
            </a:r>
            <a:r>
              <a:rPr lang="en-US" altLang="ko-KR" dirty="0"/>
              <a:t>(method) – 1/2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06C6DA-2EF3-081C-6C04-2F81DED50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09-1 </a:t>
            </a:r>
            <a:r>
              <a:rPr lang="ko-KR" altLang="en-US" dirty="0"/>
              <a:t>클래스의 기본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6307B4-FDB8-D1E2-BCC9-5B9C3517A1A5}"/>
              </a:ext>
            </a:extLst>
          </p:cNvPr>
          <p:cNvSpPr/>
          <p:nvPr/>
        </p:nvSpPr>
        <p:spPr>
          <a:xfrm>
            <a:off x="895536" y="1023285"/>
            <a:ext cx="9721080" cy="4808715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국어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영어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수학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과학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ko-KR" alt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ko-KR" alt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이름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ko-KR" alt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국어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ko-KR" alt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국어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ko-KR" alt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영어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ko-KR" alt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영어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ko-KR" alt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수학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ko-KR" alt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수학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ko-KR" alt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과학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ko-KR" alt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과학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getSum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ko-KR" alt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국어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ko-KR" alt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영어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ko-KR" alt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수학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ko-KR" alt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과학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getAverage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getSum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/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${this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ko-KR" alt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getSum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점</a:t>
            </a:r>
            <a:r>
              <a:rPr lang="en-US" altLang="ko-KR" sz="1600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getAverage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점</a:t>
            </a:r>
            <a:r>
              <a:rPr lang="en-US" altLang="ko-KR" sz="1600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5416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046C3-D123-33D4-479B-EB4CF917F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4C604E-8E27-2112-8EE3-10E6DAEA9B5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36CB96-B2A7-12F8-B175-3AF431C52A4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메서드</a:t>
            </a:r>
            <a:r>
              <a:rPr lang="en-US" altLang="ko-KR" dirty="0"/>
              <a:t>(method) – 2/2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AE15FE-2491-197A-5EA7-6159612E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09-1 </a:t>
            </a:r>
            <a:r>
              <a:rPr lang="ko-KR" altLang="en-US" dirty="0"/>
              <a:t>클래스의 기본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51DA75-3808-26E6-9C9D-6C410AAF9E1F}"/>
              </a:ext>
            </a:extLst>
          </p:cNvPr>
          <p:cNvSpPr/>
          <p:nvPr/>
        </p:nvSpPr>
        <p:spPr>
          <a:xfrm>
            <a:off x="895536" y="1023285"/>
            <a:ext cx="9721080" cy="2956885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=[]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구름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98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88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별이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92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98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88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겨울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76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94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바다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98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98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92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sz="1600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총점</a:t>
            </a:r>
            <a:r>
              <a:rPr lang="en-US" altLang="ko-KR" sz="1600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평균</a:t>
            </a:r>
            <a:r>
              <a:rPr lang="en-US" altLang="ko-KR" sz="1600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A54FE2-1B77-CB4F-8FE5-E67C0F27B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916" y="4179040"/>
            <a:ext cx="2648320" cy="1247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3797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51659-F780-3AA2-8E01-B85E7A7D5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763C8B-42A1-BAB8-3AAD-68913F25BE2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3FAA8E-D5F7-F0CC-E00C-0504D47E639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</a:p>
          <a:p>
            <a:pPr lvl="1"/>
            <a:r>
              <a:rPr lang="ko-KR" altLang="en-US" dirty="0"/>
              <a:t>코드 분석</a:t>
            </a:r>
            <a:r>
              <a:rPr lang="en-US" altLang="ko-KR" dirty="0"/>
              <a:t>(9-2-1.html) – </a:t>
            </a:r>
            <a:r>
              <a:rPr lang="ko-KR" altLang="en-US" dirty="0"/>
              <a:t>사각형의 둘레와 면적을 계산하는 코드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A1FEF9-84F4-68FC-FA3B-DC1F4E31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09-2 </a:t>
            </a:r>
            <a:r>
              <a:rPr lang="ko-KR" altLang="en-US" dirty="0"/>
              <a:t>클래스의 고급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1E03EA-82D9-3E64-7812-5F78B8B964C2}"/>
              </a:ext>
            </a:extLst>
          </p:cNvPr>
          <p:cNvSpPr/>
          <p:nvPr/>
        </p:nvSpPr>
        <p:spPr>
          <a:xfrm>
            <a:off x="895536" y="1295871"/>
            <a:ext cx="9721080" cy="4246115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getPerimeter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                             </a:t>
            </a:r>
            <a:r>
              <a:rPr lang="en-US" altLang="ko-KR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사각형의 둘레를 계산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                                </a:t>
            </a:r>
            <a:r>
              <a:rPr lang="en-US" altLang="ko-KR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사각형의 넓이 계산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사각형의 둘레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getPerimeter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사각형의 넓이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397D33-C432-9F7C-62B5-709EC437B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502" y="4600992"/>
            <a:ext cx="213389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122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A7FCD-0078-6C5A-4EBA-3D7AAE705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1452C5-596B-14F5-A107-5A7FC7CF42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75AE9-07AD-5E20-37BB-4742FC9F036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</a:p>
          <a:p>
            <a:pPr lvl="1"/>
            <a:r>
              <a:rPr lang="ko-KR" altLang="en-US" dirty="0"/>
              <a:t>코드 분석</a:t>
            </a:r>
            <a:r>
              <a:rPr lang="en-US" altLang="ko-KR" dirty="0"/>
              <a:t>(9-2-2.html) – </a:t>
            </a:r>
            <a:r>
              <a:rPr lang="ko-KR" altLang="en-US" dirty="0"/>
              <a:t>정사각형 클래스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사각형의 둘레와 </a:t>
            </a:r>
            <a:r>
              <a:rPr lang="ko-KR" altLang="en-US" dirty="0" err="1"/>
              <a:t>넓이을</a:t>
            </a:r>
            <a:r>
              <a:rPr lang="ko-KR" altLang="en-US" dirty="0"/>
              <a:t> 계산법은 정사각형의 둘레와 넓이 계산법과 유사</a:t>
            </a:r>
            <a:r>
              <a:rPr lang="en-US" altLang="ko-KR" dirty="0"/>
              <a:t>(</a:t>
            </a:r>
            <a:r>
              <a:rPr lang="ko-KR" altLang="en-US" dirty="0"/>
              <a:t>동일 개념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DB8B9F-E4D1-9BEF-37AF-5F8B9108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09-2 </a:t>
            </a:r>
            <a:r>
              <a:rPr lang="ko-KR" altLang="en-US" dirty="0"/>
              <a:t>클래스의 고급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BADECD-72C5-4DFB-7F92-B6DA9BAB9589}"/>
              </a:ext>
            </a:extLst>
          </p:cNvPr>
          <p:cNvSpPr/>
          <p:nvPr/>
        </p:nvSpPr>
        <p:spPr>
          <a:xfrm>
            <a:off x="720478" y="1253340"/>
            <a:ext cx="4968552" cy="328289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getPerimeter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D87974-96BD-B815-E690-F9B75A34A88F}"/>
              </a:ext>
            </a:extLst>
          </p:cNvPr>
          <p:cNvSpPr/>
          <p:nvPr/>
        </p:nvSpPr>
        <p:spPr>
          <a:xfrm>
            <a:off x="5818062" y="1253339"/>
            <a:ext cx="4968552" cy="328289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getPerimeter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  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5C755D-7550-3F08-D32B-15BF04AAFEB2}"/>
              </a:ext>
            </a:extLst>
          </p:cNvPr>
          <p:cNvSpPr/>
          <p:nvPr/>
        </p:nvSpPr>
        <p:spPr>
          <a:xfrm>
            <a:off x="720478" y="4608239"/>
            <a:ext cx="10066136" cy="86372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정사각형의 둘레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getPerimeter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정사각형의 넓이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537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AA66C-AE7A-9C2A-2DC4-762F9A1A0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33A147-2BEC-44A8-B8E2-4D264D23A8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1816EE-27AE-8A66-A27D-1B0419B3600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</a:p>
          <a:p>
            <a:pPr lvl="2"/>
            <a:r>
              <a:rPr lang="ko-KR" altLang="en-US" dirty="0"/>
              <a:t>사각형의 둘레와 </a:t>
            </a:r>
            <a:r>
              <a:rPr lang="ko-KR" altLang="en-US" dirty="0" err="1"/>
              <a:t>넓이을</a:t>
            </a:r>
            <a:r>
              <a:rPr lang="ko-KR" altLang="en-US" dirty="0"/>
              <a:t> 계산법은 정사각형의 둘레와 넓이 계산법과 유사</a:t>
            </a:r>
            <a:r>
              <a:rPr lang="en-US" altLang="ko-KR" dirty="0"/>
              <a:t>(</a:t>
            </a:r>
            <a:r>
              <a:rPr lang="ko-KR" altLang="en-US" dirty="0"/>
              <a:t>동일 개념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정사각형 클래스를 사각형 클래스로부터 상속 받기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ko-KR" altLang="en-US" dirty="0"/>
              <a:t>부모 클래스로부터 유산</a:t>
            </a:r>
            <a:r>
              <a:rPr lang="en-US" altLang="ko-KR" dirty="0"/>
              <a:t>(</a:t>
            </a:r>
            <a:r>
              <a:rPr lang="ko-KR" altLang="en-US" dirty="0"/>
              <a:t>속성과 메서드</a:t>
            </a:r>
            <a:r>
              <a:rPr lang="en-US" altLang="ko-KR" dirty="0"/>
              <a:t>)</a:t>
            </a:r>
            <a:r>
              <a:rPr lang="ko-KR" altLang="en-US" dirty="0"/>
              <a:t>을 물려 받음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25B41E-0517-54B6-8BD3-A2F0F3D7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09-2 </a:t>
            </a:r>
            <a:r>
              <a:rPr lang="ko-KR" altLang="en-US" dirty="0"/>
              <a:t>클래스의 고급 기능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7D3894-F001-9A61-5EA1-F3F8BBC41F16}"/>
              </a:ext>
            </a:extLst>
          </p:cNvPr>
          <p:cNvSpPr/>
          <p:nvPr/>
        </p:nvSpPr>
        <p:spPr>
          <a:xfrm>
            <a:off x="2864402" y="1566257"/>
            <a:ext cx="5476946" cy="86372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자식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클래스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부모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클래스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95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FCFDC-AEA0-D396-E45D-CAE20047B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18D1D8-04C7-1FC6-1809-7993A3F568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784B93-0E2D-5BD4-8E91-8A70427476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5926685" cy="1745730"/>
          </a:xfrm>
        </p:spPr>
        <p:txBody>
          <a:bodyPr/>
          <a:lstStyle/>
          <a:p>
            <a:r>
              <a:rPr lang="en-US" altLang="ko-KR" dirty="0" err="1"/>
              <a:t>DOMContentLoaded</a:t>
            </a:r>
            <a:r>
              <a:rPr lang="en-US" altLang="ko-KR" dirty="0"/>
              <a:t> </a:t>
            </a:r>
            <a:r>
              <a:rPr lang="ko-KR" altLang="en-US" dirty="0"/>
              <a:t>이벤트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코드 분석 </a:t>
            </a:r>
            <a:r>
              <a:rPr lang="en-US" altLang="ko-KR" dirty="0">
                <a:sym typeface="Wingdings" panose="05000000000000000000" pitchFamily="2" charset="2"/>
              </a:rPr>
              <a:t>(7-1-2.html)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&lt;body&gt; </a:t>
            </a:r>
            <a:r>
              <a:rPr lang="ko-KR" altLang="en-US" dirty="0">
                <a:sym typeface="Wingdings" panose="05000000000000000000" pitchFamily="2" charset="2"/>
              </a:rPr>
              <a:t>태그에 있는 문서 객체를 모두 읽은 후에 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DOMContentLoaded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이벤트 발생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marL="702000" lvl="3" indent="0">
              <a:buNone/>
            </a:pP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9404D3-E1A6-0D4B-BBBB-3C397804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07 </a:t>
            </a:r>
            <a:r>
              <a:rPr lang="ko-KR" altLang="en-US" dirty="0"/>
              <a:t>문서 객체 모델 </a:t>
            </a:r>
            <a:r>
              <a:rPr lang="en-US" altLang="ko-KR" dirty="0"/>
              <a:t>/ 07-1 </a:t>
            </a:r>
            <a:r>
              <a:rPr lang="ko-KR" altLang="en-US" dirty="0"/>
              <a:t>문서 객체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7206DC-3E00-FBF5-89F0-8FEB4ED209D4}"/>
              </a:ext>
            </a:extLst>
          </p:cNvPr>
          <p:cNvSpPr/>
          <p:nvPr/>
        </p:nvSpPr>
        <p:spPr>
          <a:xfrm>
            <a:off x="1080517" y="1827669"/>
            <a:ext cx="6946853" cy="2328627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`&lt;h1&gt;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&lt;/h1&gt;`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번째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script 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태그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ko-KR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7BD499-FFBE-794B-6DE0-D1B0B1224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355" y="2564499"/>
            <a:ext cx="2027203" cy="25225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FBC051C-3A62-B278-D089-7A3C5DAB4F57}"/>
              </a:ext>
            </a:extLst>
          </p:cNvPr>
          <p:cNvSpPr/>
          <p:nvPr/>
        </p:nvSpPr>
        <p:spPr>
          <a:xfrm>
            <a:off x="5303765" y="3312095"/>
            <a:ext cx="1800200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7358B3C8-E4C3-9779-3B6E-276B24DE2405}"/>
              </a:ext>
            </a:extLst>
          </p:cNvPr>
          <p:cNvCxnSpPr>
            <a:cxnSpLocks/>
          </p:cNvCxnSpPr>
          <p:nvPr/>
        </p:nvCxnSpPr>
        <p:spPr>
          <a:xfrm>
            <a:off x="6179908" y="3528119"/>
            <a:ext cx="2234447" cy="12495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8460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9E419-9C3B-62B9-4725-92BED751C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4777F7-5166-518D-BFBB-423641CF7D4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90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554A98-EA00-6476-C465-328D31EA35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</a:p>
          <a:p>
            <a:pPr lvl="1"/>
            <a:r>
              <a:rPr lang="ko-KR" altLang="en-US" dirty="0"/>
              <a:t>코드 분석</a:t>
            </a:r>
            <a:r>
              <a:rPr lang="en-US" altLang="ko-KR" dirty="0"/>
              <a:t>, </a:t>
            </a:r>
            <a:r>
              <a:rPr lang="ko-KR" altLang="en-US" dirty="0"/>
              <a:t>사각형 클래스와 정사각형 클래스</a:t>
            </a:r>
            <a:r>
              <a:rPr lang="en-US" altLang="ko-KR" dirty="0"/>
              <a:t>(9-2-3.html)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super( )</a:t>
            </a:r>
            <a:r>
              <a:rPr lang="ko-KR" altLang="en-US" dirty="0"/>
              <a:t>은 부모의 생성자 함수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2CE51E-FA7D-EC44-E51E-25A53962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09-2 </a:t>
            </a:r>
            <a:r>
              <a:rPr lang="ko-KR" altLang="en-US" dirty="0"/>
              <a:t>클래스의 고급 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E45A-A12D-66D6-84FB-246D831B1355}"/>
              </a:ext>
            </a:extLst>
          </p:cNvPr>
          <p:cNvSpPr/>
          <p:nvPr/>
        </p:nvSpPr>
        <p:spPr>
          <a:xfrm>
            <a:off x="720478" y="1253340"/>
            <a:ext cx="4968552" cy="328289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getPerimeter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B3EB66-32D7-6230-EF6F-E91C80A134FA}"/>
              </a:ext>
            </a:extLst>
          </p:cNvPr>
          <p:cNvSpPr/>
          <p:nvPr/>
        </p:nvSpPr>
        <p:spPr>
          <a:xfrm>
            <a:off x="5818062" y="4624495"/>
            <a:ext cx="4968552" cy="1277531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A2B263-B102-CCAB-0AC6-7AF1CF752BDA}"/>
              </a:ext>
            </a:extLst>
          </p:cNvPr>
          <p:cNvSpPr/>
          <p:nvPr/>
        </p:nvSpPr>
        <p:spPr>
          <a:xfrm>
            <a:off x="5818062" y="1253339"/>
            <a:ext cx="4968552" cy="328289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getPerimeter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  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331D0D-40D2-B6CD-8F04-6AC2102611A1}"/>
              </a:ext>
            </a:extLst>
          </p:cNvPr>
          <p:cNvSpPr/>
          <p:nvPr/>
        </p:nvSpPr>
        <p:spPr>
          <a:xfrm>
            <a:off x="6769149" y="1943943"/>
            <a:ext cx="2304256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7E6BF6-89D2-B555-22E7-6B42E9F93D2B}"/>
              </a:ext>
            </a:extLst>
          </p:cNvPr>
          <p:cNvSpPr/>
          <p:nvPr/>
        </p:nvSpPr>
        <p:spPr>
          <a:xfrm>
            <a:off x="6769149" y="5174166"/>
            <a:ext cx="2376264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54336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089FA-68B4-3D42-AC61-6842E4933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C7FAB7-23B8-4EE3-1428-C36BEDC18B1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91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926EED-2628-015E-0371-D163D1E1BA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</a:p>
          <a:p>
            <a:pPr lvl="1"/>
            <a:r>
              <a:rPr lang="ko-KR" altLang="en-US" dirty="0"/>
              <a:t>코드 분석</a:t>
            </a:r>
            <a:r>
              <a:rPr lang="en-US" altLang="ko-KR" dirty="0"/>
              <a:t>, </a:t>
            </a:r>
            <a:r>
              <a:rPr lang="ko-KR" altLang="en-US" dirty="0"/>
              <a:t>사각형 클래스와 정사각형 클래스</a:t>
            </a:r>
            <a:r>
              <a:rPr lang="en-US" altLang="ko-KR" dirty="0"/>
              <a:t>(9-2-3.html)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8E66F1-C7B9-89E1-0E42-D8821D33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09-2 </a:t>
            </a:r>
            <a:r>
              <a:rPr lang="ko-KR" altLang="en-US" dirty="0"/>
              <a:t>클래스의 고급 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0478E5-EDCA-BF88-7248-AB3695A39559}"/>
              </a:ext>
            </a:extLst>
          </p:cNvPr>
          <p:cNvSpPr/>
          <p:nvPr/>
        </p:nvSpPr>
        <p:spPr>
          <a:xfrm>
            <a:off x="720478" y="1253340"/>
            <a:ext cx="4968552" cy="328289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getPerimeter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8949A3-6F30-B955-8027-706D0C21ABA4}"/>
              </a:ext>
            </a:extLst>
          </p:cNvPr>
          <p:cNvSpPr/>
          <p:nvPr/>
        </p:nvSpPr>
        <p:spPr>
          <a:xfrm>
            <a:off x="5846354" y="1269783"/>
            <a:ext cx="4968552" cy="328289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FBE781-5D40-836C-53BA-FEDF212FF5FB}"/>
              </a:ext>
            </a:extLst>
          </p:cNvPr>
          <p:cNvSpPr/>
          <p:nvPr/>
        </p:nvSpPr>
        <p:spPr>
          <a:xfrm>
            <a:off x="720478" y="4608239"/>
            <a:ext cx="10066136" cy="86372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정사각형의 둘레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getPerimeter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정사각형의 넓이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6492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EF692-6E9D-B7CE-CAC6-D4D65BF3D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2CF398-724A-EF49-E145-7C272E7B17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92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8A3CDB-6E11-AF91-9322-8E530EF90F5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Private </a:t>
            </a:r>
            <a:r>
              <a:rPr lang="ko-KR" altLang="en-US" dirty="0"/>
              <a:t>속성과 메서드</a:t>
            </a:r>
            <a:endParaRPr lang="en-US" altLang="ko-KR" dirty="0"/>
          </a:p>
          <a:p>
            <a:pPr lvl="1"/>
            <a:r>
              <a:rPr lang="ko-KR" altLang="en-US" dirty="0"/>
              <a:t>코드 분석</a:t>
            </a:r>
            <a:r>
              <a:rPr lang="en-US" altLang="ko-KR" dirty="0"/>
              <a:t>, </a:t>
            </a:r>
            <a:r>
              <a:rPr lang="ko-KR" altLang="en-US" dirty="0"/>
              <a:t>사용자가 길이 값으로 음수를 입력한 경우</a:t>
            </a:r>
            <a:r>
              <a:rPr lang="en-US" altLang="ko-KR" dirty="0"/>
              <a:t>(9-2-4.html)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길이 값으로 음수가 전달되어 말도 </a:t>
            </a:r>
            <a:r>
              <a:rPr lang="ko-KR" altLang="en-US" dirty="0" err="1"/>
              <a:t>안된는</a:t>
            </a:r>
            <a:r>
              <a:rPr lang="ko-KR" altLang="en-US" dirty="0"/>
              <a:t> 결과 </a:t>
            </a:r>
            <a:r>
              <a:rPr lang="en-US" altLang="ko-KR" dirty="0"/>
              <a:t>(</a:t>
            </a:r>
            <a:r>
              <a:rPr lang="ko-KR" altLang="en-US" dirty="0"/>
              <a:t>둘레 </a:t>
            </a:r>
            <a:r>
              <a:rPr lang="en-US" altLang="ko-KR" dirty="0"/>
              <a:t>= -40)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나왔음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이러한 상황을 방지하기 위한 방법이 필요함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66951D-89C5-EEF4-B8B9-944FBD26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09-2 </a:t>
            </a:r>
            <a:r>
              <a:rPr lang="ko-KR" altLang="en-US" dirty="0"/>
              <a:t>클래스의 고급 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55A359-CDA0-976A-C6DF-4C2A8ADA1A3E}"/>
              </a:ext>
            </a:extLst>
          </p:cNvPr>
          <p:cNvSpPr/>
          <p:nvPr/>
        </p:nvSpPr>
        <p:spPr>
          <a:xfrm>
            <a:off x="864493" y="1300245"/>
            <a:ext cx="7272808" cy="2634819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getPerimeter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정사각형의 둘레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getPerimeter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정사각형의 넓이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E5087F-8F55-17C4-A2E6-2E086811B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325" y="3277747"/>
            <a:ext cx="2229161" cy="6573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55839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D67B8-E977-4AFF-7515-4F062B969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C7DC1C-17F4-2034-3A0A-674A28B2AD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93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90682D-1D6A-BA4E-397C-A028AF7A269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Private </a:t>
            </a:r>
            <a:r>
              <a:rPr lang="ko-KR" altLang="en-US" dirty="0"/>
              <a:t>속성과 메서드</a:t>
            </a:r>
            <a:endParaRPr lang="en-US" altLang="ko-KR" dirty="0"/>
          </a:p>
          <a:p>
            <a:pPr lvl="1"/>
            <a:r>
              <a:rPr lang="ko-KR" altLang="en-US" dirty="0"/>
              <a:t>코드 분석</a:t>
            </a:r>
            <a:r>
              <a:rPr lang="en-US" altLang="ko-KR" dirty="0"/>
              <a:t>, </a:t>
            </a:r>
            <a:r>
              <a:rPr lang="ko-KR" altLang="en-US" dirty="0"/>
              <a:t>길이 값으로 음수가 할당되지 않도록 코드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r>
              <a:rPr lang="en-US" altLang="ko-KR" dirty="0"/>
              <a:t>(9-2-5.html)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문제가 해결 되었을까요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78F1AA-6D73-5A82-8446-F906503D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09-2 </a:t>
            </a:r>
            <a:r>
              <a:rPr lang="ko-KR" altLang="en-US" dirty="0"/>
              <a:t>클래스의 고급 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1B70D9-C2A8-9A39-35A3-CE54988B29C4}"/>
              </a:ext>
            </a:extLst>
          </p:cNvPr>
          <p:cNvSpPr/>
          <p:nvPr/>
        </p:nvSpPr>
        <p:spPr>
          <a:xfrm>
            <a:off x="1975656" y="1295871"/>
            <a:ext cx="7560840" cy="417209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길이는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보다 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커야합니다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getPerimeter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정사각형의 둘레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getPerimeter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정사각형의 넓이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35031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D5BF2-637F-A1FB-D0A7-77CCB828F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E24F9A-1B38-66A8-7A9B-2CBFBBAD4D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94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3D3841-4359-79F4-8D8C-F3043264D84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Private </a:t>
            </a:r>
            <a:r>
              <a:rPr lang="ko-KR" altLang="en-US" dirty="0"/>
              <a:t>속성과 메서드</a:t>
            </a:r>
            <a:endParaRPr lang="en-US" altLang="ko-KR" dirty="0"/>
          </a:p>
          <a:p>
            <a:pPr lvl="1"/>
            <a:r>
              <a:rPr lang="ko-KR" altLang="en-US" dirty="0"/>
              <a:t>코드 분석</a:t>
            </a:r>
            <a:r>
              <a:rPr lang="en-US" altLang="ko-KR" dirty="0"/>
              <a:t> – </a:t>
            </a:r>
            <a:r>
              <a:rPr lang="ko-KR" altLang="en-US" dirty="0"/>
              <a:t>출력 결과는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C56049-891D-D468-57F1-7F187839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09-2 </a:t>
            </a:r>
            <a:r>
              <a:rPr lang="ko-KR" altLang="en-US" dirty="0"/>
              <a:t>클래스의 고급 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155B54-7E9B-9F5C-508E-C320B375E1D8}"/>
              </a:ext>
            </a:extLst>
          </p:cNvPr>
          <p:cNvSpPr/>
          <p:nvPr/>
        </p:nvSpPr>
        <p:spPr>
          <a:xfrm>
            <a:off x="1975656" y="1295871"/>
            <a:ext cx="7560840" cy="151216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정사각형의 둘레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getPerimeter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정사각형의 넓이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2365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713DC-EC9F-05DA-00B8-98914D1F6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A90CE5-2A18-BD55-9EEE-05209B466F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95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17FFD5-287B-29A9-1051-1BAC5CA53BA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Private </a:t>
            </a:r>
            <a:r>
              <a:rPr lang="ko-KR" altLang="en-US" dirty="0"/>
              <a:t>속성과 메서드</a:t>
            </a:r>
            <a:endParaRPr lang="en-US" altLang="ko-KR" dirty="0"/>
          </a:p>
          <a:p>
            <a:pPr lvl="1"/>
            <a:r>
              <a:rPr lang="ko-KR" altLang="en-US" dirty="0"/>
              <a:t>클래스 사용자가 클래스 설계자의 의도와 다르게 속성 값을 조작하는 것을 방지 하기 위해 </a:t>
            </a:r>
            <a:r>
              <a:rPr lang="en-US" altLang="ko-KR" dirty="0"/>
              <a:t>private </a:t>
            </a:r>
            <a:r>
              <a:rPr lang="ko-KR" altLang="en-US" dirty="0"/>
              <a:t>속성과 </a:t>
            </a:r>
            <a:r>
              <a:rPr lang="en-US" altLang="ko-KR" dirty="0"/>
              <a:t>private </a:t>
            </a:r>
            <a:r>
              <a:rPr lang="ko-KR" altLang="en-US" dirty="0"/>
              <a:t>메서드를 지정할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식별자 앞에 </a:t>
            </a:r>
            <a:r>
              <a:rPr lang="en-US" altLang="ko-KR" dirty="0"/>
              <a:t>#</a:t>
            </a:r>
            <a:r>
              <a:rPr lang="ko-KR" altLang="en-US" dirty="0"/>
              <a:t>을 붙이면 </a:t>
            </a:r>
            <a:r>
              <a:rPr lang="en-US" altLang="ko-KR" dirty="0"/>
              <a:t>private </a:t>
            </a:r>
            <a:r>
              <a:rPr lang="ko-KR" altLang="en-US" dirty="0"/>
              <a:t>속성</a:t>
            </a:r>
            <a:r>
              <a:rPr lang="en-US" altLang="ko-KR" dirty="0"/>
              <a:t>, private </a:t>
            </a:r>
            <a:r>
              <a:rPr lang="ko-KR" altLang="en-US" dirty="0"/>
              <a:t>메서드가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C8B276-86EB-A85E-B861-2B79EE68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09-2 </a:t>
            </a:r>
            <a:r>
              <a:rPr lang="ko-KR" altLang="en-US" dirty="0"/>
              <a:t>클래스의 고급 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EFE98F-B144-C7AF-B3B7-BFD85F2D9077}"/>
              </a:ext>
            </a:extLst>
          </p:cNvPr>
          <p:cNvSpPr/>
          <p:nvPr/>
        </p:nvSpPr>
        <p:spPr>
          <a:xfrm>
            <a:off x="1822455" y="1557114"/>
            <a:ext cx="7560840" cy="174573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클래스</a:t>
            </a:r>
            <a:r>
              <a:rPr lang="en-US" altLang="ko-K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속성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이름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메서드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506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6FC66-C9AC-5F77-22C3-983F07700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D77936-AC65-E077-EC39-65D9173CA61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96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C2CFB9-1F28-49CD-0A90-81ADD24DEF9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Private </a:t>
            </a:r>
            <a:r>
              <a:rPr lang="ko-KR" altLang="en-US" dirty="0"/>
              <a:t>속성과 메서드</a:t>
            </a:r>
            <a:endParaRPr lang="en-US" altLang="ko-KR" dirty="0"/>
          </a:p>
          <a:p>
            <a:pPr lvl="1"/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r>
              <a:rPr lang="en-US" altLang="ko-KR" dirty="0"/>
              <a:t>, private </a:t>
            </a:r>
            <a:r>
              <a:rPr lang="ko-KR" altLang="en-US" dirty="0"/>
              <a:t>속성</a:t>
            </a:r>
            <a:r>
              <a:rPr lang="en-US" altLang="ko-KR" dirty="0"/>
              <a:t>(9-2-6.html)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05B0D3-C488-08E4-A148-03864F71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09-2 </a:t>
            </a:r>
            <a:r>
              <a:rPr lang="ko-KR" altLang="en-US" dirty="0"/>
              <a:t>클래스의 고급 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2AFBDE-B691-1B1A-1B3D-F520EF8A2792}"/>
              </a:ext>
            </a:extLst>
          </p:cNvPr>
          <p:cNvSpPr/>
          <p:nvPr/>
        </p:nvSpPr>
        <p:spPr>
          <a:xfrm>
            <a:off x="1822455" y="1310890"/>
            <a:ext cx="7560840" cy="358538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길이는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보다 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커야합니다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getPerimeter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4769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0D0DE-3EED-90B0-55A2-1E133AC2C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44805E-8346-B132-05FB-FBD5E8B4D7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97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6499CD-4999-8281-12F4-1396F50257D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Private </a:t>
            </a:r>
            <a:r>
              <a:rPr lang="ko-KR" altLang="en-US" dirty="0"/>
              <a:t>속성과 메서드</a:t>
            </a:r>
            <a:endParaRPr lang="en-US" altLang="ko-KR" dirty="0"/>
          </a:p>
          <a:p>
            <a:pPr lvl="1"/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r>
              <a:rPr lang="en-US" altLang="ko-KR" dirty="0"/>
              <a:t>, private </a:t>
            </a:r>
            <a:r>
              <a:rPr lang="ko-KR" altLang="en-US" dirty="0"/>
              <a:t>속성</a:t>
            </a:r>
            <a:r>
              <a:rPr lang="en-US" altLang="ko-KR" dirty="0"/>
              <a:t>(9-2-6.html)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DC67B8-1C44-E61C-B2C2-20185DD7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09-2 </a:t>
            </a:r>
            <a:r>
              <a:rPr lang="ko-KR" altLang="en-US" dirty="0"/>
              <a:t>클래스의 고급 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6FB0D1-671E-B114-E588-E092F7C17FCC}"/>
              </a:ext>
            </a:extLst>
          </p:cNvPr>
          <p:cNvSpPr/>
          <p:nvPr/>
        </p:nvSpPr>
        <p:spPr>
          <a:xfrm>
            <a:off x="864493" y="1295871"/>
            <a:ext cx="7178942" cy="158417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정사각형의 둘레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getPerimeter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정사각형의 넓이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FE985E-3C9D-5C2D-31EF-1B94FF5E9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93" y="3029326"/>
            <a:ext cx="2172003" cy="10478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DBCD40-6344-7C53-814E-787EE90FA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781" y="3024063"/>
            <a:ext cx="4010585" cy="2886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528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6A412-8CAD-3273-858E-81E8406A4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A71B31-12D9-2D02-BD2D-DCD774D3B6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98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31610E-63A7-75F5-4FEE-9ECFDA4981C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Private </a:t>
            </a:r>
            <a:r>
              <a:rPr lang="ko-KR" altLang="en-US" dirty="0"/>
              <a:t>속성과 메서드</a:t>
            </a:r>
            <a:endParaRPr lang="en-US" altLang="ko-KR" dirty="0"/>
          </a:p>
          <a:p>
            <a:pPr lvl="1"/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r>
              <a:rPr lang="en-US" altLang="ko-KR" dirty="0"/>
              <a:t>, private </a:t>
            </a:r>
            <a:r>
              <a:rPr lang="ko-KR" altLang="en-US" dirty="0"/>
              <a:t>속성</a:t>
            </a:r>
            <a:r>
              <a:rPr lang="en-US" altLang="ko-KR" dirty="0"/>
              <a:t>(9-2-8.html)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에러 발생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최종 결론 </a:t>
            </a:r>
            <a:r>
              <a:rPr lang="en-US" altLang="ko-KR" dirty="0"/>
              <a:t>– </a:t>
            </a:r>
            <a:r>
              <a:rPr lang="ko-KR" altLang="en-US" dirty="0"/>
              <a:t>클래스 사용자가 클래스를 잘못 사용하는 문제를 줄일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0C88CD-379C-770D-E4A2-1148FD8BD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09-2 </a:t>
            </a:r>
            <a:r>
              <a:rPr lang="ko-KR" altLang="en-US" dirty="0"/>
              <a:t>클래스의 고급 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EB441F-636D-D766-93E3-9EF4F4DE5905}"/>
              </a:ext>
            </a:extLst>
          </p:cNvPr>
          <p:cNvSpPr/>
          <p:nvPr/>
        </p:nvSpPr>
        <p:spPr>
          <a:xfrm>
            <a:off x="864493" y="1294570"/>
            <a:ext cx="7178942" cy="144146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square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Square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4FC1FF"/>
                </a:solidFill>
                <a:latin typeface="Consolas" panose="020B0609020204030204" pitchFamily="49" charset="0"/>
              </a:rPr>
              <a:t>square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#length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-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정사각형의 둘레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dirty="0" err="1">
                <a:solidFill>
                  <a:srgbClr val="4FC1FF"/>
                </a:solidFill>
                <a:latin typeface="Consolas" panose="020B0609020204030204" pitchFamily="49" charset="0"/>
              </a:rPr>
              <a:t>square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getPerimeter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정사각형의 넓이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dirty="0" err="1">
                <a:solidFill>
                  <a:srgbClr val="4FC1FF"/>
                </a:solidFill>
                <a:latin typeface="Consolas" panose="020B0609020204030204" pitchFamily="49" charset="0"/>
              </a:rPr>
              <a:t>square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getArea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267F1F-6F6D-FB51-EE44-F641D0546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01" y="3319084"/>
            <a:ext cx="7106934" cy="25975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3862CBB-931E-3F14-A85C-10CF9DC2FF7A}"/>
              </a:ext>
            </a:extLst>
          </p:cNvPr>
          <p:cNvSpPr/>
          <p:nvPr/>
        </p:nvSpPr>
        <p:spPr>
          <a:xfrm>
            <a:off x="936501" y="1787315"/>
            <a:ext cx="2592288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8F4D1975-D9DD-E715-F35E-1DA761E412C3}"/>
              </a:ext>
            </a:extLst>
          </p:cNvPr>
          <p:cNvCxnSpPr>
            <a:stCxn id="10" idx="3"/>
            <a:endCxn id="8" idx="0"/>
          </p:cNvCxnSpPr>
          <p:nvPr/>
        </p:nvCxnSpPr>
        <p:spPr>
          <a:xfrm>
            <a:off x="3528789" y="1895327"/>
            <a:ext cx="961179" cy="1423757"/>
          </a:xfrm>
          <a:prstGeom prst="curved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05563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28F55-0547-B7E9-56E9-3A8F2A074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4EA836-47AF-A73F-DC71-6A44A03D68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99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732305-AE3D-8205-6516-13A9F28658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 err="1"/>
              <a:t>게터와</a:t>
            </a:r>
            <a:r>
              <a:rPr lang="ko-KR" altLang="en-US" dirty="0"/>
              <a:t> 세터</a:t>
            </a:r>
            <a:endParaRPr lang="en-US" altLang="ko-KR" dirty="0"/>
          </a:p>
          <a:p>
            <a:pPr lvl="2"/>
            <a:r>
              <a:rPr lang="ko-KR" altLang="en-US" dirty="0"/>
              <a:t>앞서 살펴 본 내용에 따르면 속성을 </a:t>
            </a:r>
            <a:r>
              <a:rPr lang="en-US" altLang="ko-KR" dirty="0"/>
              <a:t>private</a:t>
            </a:r>
            <a:r>
              <a:rPr lang="ko-KR" altLang="en-US" dirty="0"/>
              <a:t>으로 설정하면 해당 속성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#length) </a:t>
            </a:r>
            <a:r>
              <a:rPr lang="ko-KR" altLang="en-US" dirty="0"/>
              <a:t>클래스 밖에서는 아예 접근이 불가</a:t>
            </a:r>
            <a:endParaRPr lang="en-US" altLang="ko-KR" dirty="0"/>
          </a:p>
          <a:p>
            <a:pPr lvl="2"/>
            <a:r>
              <a:rPr lang="en-US" altLang="ko-KR" dirty="0"/>
              <a:t>private</a:t>
            </a:r>
            <a:r>
              <a:rPr lang="ko-KR" altLang="en-US" dirty="0"/>
              <a:t>로 설정해 놓은 속성의 값을 확인할 수도 변경할 수도 없게 되는 문제가 발생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32FE65-119D-D4DF-6629-4D11C782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09 </a:t>
            </a:r>
            <a:r>
              <a:rPr lang="ko-KR" altLang="en-US" dirty="0"/>
              <a:t>클래스 </a:t>
            </a:r>
            <a:r>
              <a:rPr lang="en-US" altLang="ko-KR" dirty="0"/>
              <a:t>/ 09-2 </a:t>
            </a:r>
            <a:r>
              <a:rPr lang="ko-KR" altLang="en-US" dirty="0"/>
              <a:t>클래스의 고급 기능</a:t>
            </a:r>
          </a:p>
        </p:txBody>
      </p:sp>
    </p:spTree>
    <p:extLst>
      <p:ext uri="{BB962C8B-B14F-4D97-AF65-F5344CB8AC3E}">
        <p14:creationId xmlns:p14="http://schemas.microsoft.com/office/powerpoint/2010/main" val="19733209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4f7c8514ecab08232b64392df256eeeb4d7bf6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YCU 표준 폰트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solidFill>
            <a:srgbClr val="FF0000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26528</TotalTime>
  <Words>13721</Words>
  <Application>Microsoft Office PowerPoint</Application>
  <PresentationFormat>사용자 지정</PresentationFormat>
  <Paragraphs>2715</Paragraphs>
  <Slides>114</Slides>
  <Notes>113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114</vt:i4>
      </vt:variant>
    </vt:vector>
  </HeadingPairs>
  <TitlesOfParts>
    <vt:vector size="123" baseType="lpstr">
      <vt:lpstr>굴림</vt:lpstr>
      <vt:lpstr>돋움</vt:lpstr>
      <vt:lpstr>맑은 고딕</vt:lpstr>
      <vt:lpstr>맑은고딕</vt:lpstr>
      <vt:lpstr>Arial</vt:lpstr>
      <vt:lpstr>Consolas</vt:lpstr>
      <vt:lpstr>Wingdings</vt:lpstr>
      <vt:lpstr>Wingdings 3</vt:lpstr>
      <vt:lpstr>1_Office 테마</vt:lpstr>
      <vt:lpstr>혼자 공부하는 자바스크립트(Javascript)  07 장 문서 객체 모델</vt:lpstr>
      <vt:lpstr>Ch. 07 문서 객체 모델</vt:lpstr>
      <vt:lpstr>Ch. 07 문서 객체 모델 / 07-1 문서 객체 조작하기</vt:lpstr>
      <vt:lpstr>Ch. 07 문서 객체 모델 / 07-1 문서 객체 조작하기</vt:lpstr>
      <vt:lpstr>Ch. 07 문서 객체 모델 / 07-1 문서 객체 조작하기</vt:lpstr>
      <vt:lpstr>Ch. 07 문서 객체 모델 / 07-1 문서 객체 조작하기</vt:lpstr>
      <vt:lpstr>Ch. 07 문서 객체 모델 / 07-1 문서 객체 조작하기</vt:lpstr>
      <vt:lpstr>Ch. 07 문서 객체 모델 / 07-1 문서 객체 조작하기</vt:lpstr>
      <vt:lpstr>Ch. 07 문서 객체 모델 / 07-1 문서 객체 조작하기</vt:lpstr>
      <vt:lpstr>Ch. 07 문서 객체 모델 / 07-1 문서 객체 조작하기</vt:lpstr>
      <vt:lpstr>Ch. 07 문서 객체 모델 / 07-1 문서 객체 조작하기</vt:lpstr>
      <vt:lpstr>Ch. 07 문서 객체 모델 / 07-1 문서 객체 조작하기</vt:lpstr>
      <vt:lpstr>Ch. 07 문서 객체 모델 / 07-1 문서 객체 조작하기</vt:lpstr>
      <vt:lpstr>Ch. 07 문서 객체 모델 / 07-1 문서 객체 조작하기</vt:lpstr>
      <vt:lpstr>Ch. 07 문서 객체 모델 / 07-1 문서 객체 조작하기</vt:lpstr>
      <vt:lpstr>Ch. 07 문서 객체 모델 / 07-1 문서 객체 조작하기</vt:lpstr>
      <vt:lpstr>Ch. 07 문서 객체 모델 / 07-1 문서 객체 조작하기</vt:lpstr>
      <vt:lpstr>Ch. 07 문서 객체 모델 / 07-1 문서 객체 조작하기</vt:lpstr>
      <vt:lpstr>Ch. 07 문서 객체 모델 / 07-1 문서 객체 조작하기</vt:lpstr>
      <vt:lpstr>Ch. 07 문서 객체 모델 / 07-1 문서 객체 조작하기</vt:lpstr>
      <vt:lpstr>Ch. 07 문서 객체 모델 / 07-1 문서 객체 조작하기</vt:lpstr>
      <vt:lpstr>Ch. 07 문서 객체 모델 / 07-1 문서 객체 조작하기</vt:lpstr>
      <vt:lpstr>Ch. 07 문서 객체 모델 / 07-1 문서 객체 조작하기</vt:lpstr>
      <vt:lpstr>Ch. 07 문서 객체 모델 / 07-1 문서 객체 조작하기</vt:lpstr>
      <vt:lpstr>Ch. 07 문서 객체 모델 / 07-1 문서 객체 조작하기</vt:lpstr>
      <vt:lpstr>Ch. 07 문서 객체 모델 / 07-1 문서 객체 조작하기</vt:lpstr>
      <vt:lpstr>Ch. 07 문서 객체 모델 / 07-1 문서 객체 조작하기</vt:lpstr>
      <vt:lpstr>Ch. 07 문서 객체 모델 / 07-1 문서 객체 조작하기</vt:lpstr>
      <vt:lpstr>Ch. 07 문서 객체 모델 / 07-1 문서 객체 조작하기</vt:lpstr>
      <vt:lpstr>Ch. 07 문서 객체 모델 / 07-1 문서 객체 조작하기</vt:lpstr>
      <vt:lpstr>Ch. 07 문서 객체 모델 / 07-1 문서 객체 조작하기</vt:lpstr>
      <vt:lpstr>Ch. 07 문서 객체 모델 / 07-1 문서 객체 조작하기</vt:lpstr>
      <vt:lpstr>Ch. 07 문서 객체 모델 / 07-1 문서 객체 조작하기</vt:lpstr>
      <vt:lpstr>Ch. 07 문서 객체 모델 / 07-1 문서 객체 조작하기</vt:lpstr>
      <vt:lpstr>Ch. 07 문서 객체 모델 / 07-1 문서 객체 조작하기</vt:lpstr>
      <vt:lpstr>Ch. 07 문서 객체 모델 / 07-2 이벤트 활용 </vt:lpstr>
      <vt:lpstr>Ch. 07 문서 객체 모델 / 07-2 이벤트 활용 </vt:lpstr>
      <vt:lpstr>Ch. 07 문서 객체 모델 / 07-2 이벤트 활용 </vt:lpstr>
      <vt:lpstr>Ch. 07 문서 객체 모델 / 07-2 이벤트 활용 </vt:lpstr>
      <vt:lpstr>Ch. 07 문서 객체 모델 / 07-2 이벤트 활용 </vt:lpstr>
      <vt:lpstr>Ch. 07 문서 객체 모델 / 07-2 이벤트 활용 </vt:lpstr>
      <vt:lpstr>Ch. 07 문서 객체 모델 / 07-2 이벤트 활용 </vt:lpstr>
      <vt:lpstr>Ch. 07 문서 객체 모델 / 07-2 이벤트 활용 </vt:lpstr>
      <vt:lpstr>참고 - Ch. 07 문서 객체 모델 / 07-2 이벤트 활용 </vt:lpstr>
      <vt:lpstr>Ch. 07 문서 객체 모델 / 07-2 이벤트 활용 </vt:lpstr>
      <vt:lpstr>Ch. 07 문서 객체 모델 / 07-2 이벤트 활용 </vt:lpstr>
      <vt:lpstr>Ch. 07 문서 객체 모델 / 07-2 이벤트 활용 </vt:lpstr>
      <vt:lpstr>Ch. 07 문서 객체 모델 / 07-2 이벤트 활용 </vt:lpstr>
      <vt:lpstr>Ch. 07 문서 객체 모델 / 07-2 이벤트 활용 </vt:lpstr>
      <vt:lpstr>Ch. 07 문서 객체 모델 / 07-2 이벤트 활용 </vt:lpstr>
      <vt:lpstr>Ch. 07 문서 객체 모델 / 07-2 이벤트 활용 </vt:lpstr>
      <vt:lpstr>Ch. 07 문서 객체 모델 / 07-2 이벤트 활용 </vt:lpstr>
      <vt:lpstr>Ch. 07 문서 객체 모델 / 07-2 이벤트 활용 </vt:lpstr>
      <vt:lpstr>Ch. 07 문서 객체 모델 / 07-2 이벤트 활용 </vt:lpstr>
      <vt:lpstr>Ch. 07 문서 객체 모델 / 07-2 이벤트 활용 </vt:lpstr>
      <vt:lpstr>Ch. 07 문서 객체 모델 / 07-2 이벤트 활용 </vt:lpstr>
      <vt:lpstr>Ch. 07 문서 객체 모델 / 07-2 이벤트 활용 </vt:lpstr>
      <vt:lpstr>Ch. 07 문서 객체 모델 / 07-2 이벤트 활용 </vt:lpstr>
      <vt:lpstr>Ch. 07 문서 객체 모델 / 07-2 이벤트 활용 </vt:lpstr>
      <vt:lpstr>Ch. 07 문서 객체 모델 / 07-2 이벤트 활용 </vt:lpstr>
      <vt:lpstr>Ch. 07 문서 객체 모델 / 07-2 이벤트 활용 </vt:lpstr>
      <vt:lpstr>Ch. 07 문서 객체 모델 / 07-2 이벤트 활용 </vt:lpstr>
      <vt:lpstr>Ch. 07 문서 객체 모델 / 07-2 이벤트 활용 </vt:lpstr>
      <vt:lpstr>Ch. 07 문서 객체 모델 / 07-2 이벤트 활용 </vt:lpstr>
      <vt:lpstr>Ch. 07 문서 객체 모델 / 07-2 이벤트 활용 </vt:lpstr>
      <vt:lpstr>Ch. 07 문서 객체 모델 / 07-2 이벤트 활용 </vt:lpstr>
      <vt:lpstr>Ch. 08 예외 처리 / 08-1 구문 오류와 예외</vt:lpstr>
      <vt:lpstr>Ch. 08 예외 처리 / 08-1 구문 오류와 예외</vt:lpstr>
      <vt:lpstr>Ch. 08 예외 처리 / 08-1 구문 오류와 예외</vt:lpstr>
      <vt:lpstr>Ch. 08 예외 처리 / 08-1 구문 오류와 예외</vt:lpstr>
      <vt:lpstr>Ch. 08 예외 처리 / 08-1 구문 오류와 예외</vt:lpstr>
      <vt:lpstr>Ch. 08 예외 처리 / 08-1 구문 오류와 예외</vt:lpstr>
      <vt:lpstr>Ch. 08 예외 처리 / 08-1 구문 오류와 예외</vt:lpstr>
      <vt:lpstr>Ch. 08 예외 처리 / 08-1 구문 오류와 예외</vt:lpstr>
      <vt:lpstr>Ch. 08 예외 처리 / 08-1 구문 오류와 예외</vt:lpstr>
      <vt:lpstr>Ch. 08 예외 처리 / 08-2 예외 처리 고급</vt:lpstr>
      <vt:lpstr>Ch. 08 예외 처리 / 08-2 예외 처리 고급</vt:lpstr>
      <vt:lpstr>Ch. 09 클래스 / 09-1 클래스의 기본 기능</vt:lpstr>
      <vt:lpstr>Ch. 09 클래스 / 09-1 클래스의 기본 기능</vt:lpstr>
      <vt:lpstr>Ch. 09 클래스 / 09-1 클래스의 기본 기능</vt:lpstr>
      <vt:lpstr>Ch. 09 클래스 / 09-1 클래스의 기본 기능</vt:lpstr>
      <vt:lpstr>Ch. 09 클래스 / 09-1 클래스의 기본 기능</vt:lpstr>
      <vt:lpstr>Ch. 09 클래스 / 09-1 클래스의 기본 기능</vt:lpstr>
      <vt:lpstr>Ch. 09 클래스 / 09-1 클래스의 기본 기능</vt:lpstr>
      <vt:lpstr>Ch. 09 클래스 / 09-1 클래스의 기본 기능</vt:lpstr>
      <vt:lpstr>Ch. 09 클래스 / 09-1 클래스의 기본 기능</vt:lpstr>
      <vt:lpstr>Ch. 09 클래스 / 09-2 클래스의 고급 기능</vt:lpstr>
      <vt:lpstr>Ch. 09 클래스 / 09-2 클래스의 고급 기능</vt:lpstr>
      <vt:lpstr>Ch. 09 클래스 / 09-2 클래스의 고급 기능</vt:lpstr>
      <vt:lpstr>Ch. 09 클래스 / 09-2 클래스의 고급 기능</vt:lpstr>
      <vt:lpstr>Ch. 09 클래스 / 09-2 클래스의 고급 기능</vt:lpstr>
      <vt:lpstr>Ch. 09 클래스 / 09-2 클래스의 고급 기능</vt:lpstr>
      <vt:lpstr>Ch. 09 클래스 / 09-2 클래스의 고급 기능</vt:lpstr>
      <vt:lpstr>Ch. 09 클래스 / 09-2 클래스의 고급 기능</vt:lpstr>
      <vt:lpstr>Ch. 09 클래스 / 09-2 클래스의 고급 기능</vt:lpstr>
      <vt:lpstr>Ch. 09 클래스 / 09-2 클래스의 고급 기능</vt:lpstr>
      <vt:lpstr>Ch. 09 클래스 / 09-2 클래스의 고급 기능</vt:lpstr>
      <vt:lpstr>Ch. 09 클래스 / 09-2 클래스의 고급 기능</vt:lpstr>
      <vt:lpstr>Ch. 09 클래스 / 09-2 클래스의 고급 기능</vt:lpstr>
      <vt:lpstr>Ch. 09 클래스 / 09-2 클래스의 고급 기능</vt:lpstr>
      <vt:lpstr>Ch. 09 클래스 / 09-2 클래스의 고급 기능</vt:lpstr>
      <vt:lpstr>Ch. 09 클래스 / 09-2 클래스의 고급 기능</vt:lpstr>
      <vt:lpstr>Ch. 09 클래스 / 09-2 클래스의 고급 기능</vt:lpstr>
      <vt:lpstr>Ch. 09 클래스 / 09-2 클래스의 고급 기능</vt:lpstr>
      <vt:lpstr>Ch. 09 클래스 / 09-2 클래스의 고급 기능</vt:lpstr>
      <vt:lpstr>Ch. 09 클래스 / 09-2 클래스의 고급 기능</vt:lpstr>
      <vt:lpstr>Ch. 09 클래스 / 09-2 클래스의 고급 기능</vt:lpstr>
      <vt:lpstr>Ch. 09 클래스 / 09-2 클래스의 고급 기능</vt:lpstr>
      <vt:lpstr>Ch. 09 클래스 / 09-2 클래스의 고급 기능</vt:lpstr>
      <vt:lpstr>Ch. 09 클래스 / 09-2 클래스의 고급 기능</vt:lpstr>
      <vt:lpstr>Ch. 09 클래스 / 09-2 클래스의 고급 기능</vt:lpstr>
      <vt:lpstr>Ch. 09 클래스 / 09-2 클래스의 고급 기능</vt:lpstr>
      <vt:lpstr>Ch. 09 클래스 / 09-2 클래스의 고급 기능</vt:lpstr>
      <vt:lpstr>Ch. 09 클래스 / 09-2 클래스의 고급 기능</vt:lpstr>
    </vt:vector>
  </TitlesOfParts>
  <Company>JEMM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webdesign</dc:creator>
  <cp:lastModifiedBy>EDU2-18</cp:lastModifiedBy>
  <cp:revision>6303</cp:revision>
  <dcterms:created xsi:type="dcterms:W3CDTF">2006-05-09T06:23:44Z</dcterms:created>
  <dcterms:modified xsi:type="dcterms:W3CDTF">2024-02-16T01:42:18Z</dcterms:modified>
</cp:coreProperties>
</file>