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7" r:id="rId1"/>
  </p:sldMasterIdLst>
  <p:notesMasterIdLst>
    <p:notesMasterId r:id="rId246"/>
  </p:notesMasterIdLst>
  <p:handoutMasterIdLst>
    <p:handoutMasterId r:id="rId247"/>
  </p:handoutMasterIdLst>
  <p:sldIdLst>
    <p:sldId id="794" r:id="rId2"/>
    <p:sldId id="2489" r:id="rId3"/>
    <p:sldId id="756" r:id="rId4"/>
    <p:sldId id="761" r:id="rId5"/>
    <p:sldId id="762" r:id="rId6"/>
    <p:sldId id="786" r:id="rId7"/>
    <p:sldId id="763" r:id="rId8"/>
    <p:sldId id="2684" r:id="rId9"/>
    <p:sldId id="2679" r:id="rId10"/>
    <p:sldId id="2683" r:id="rId11"/>
    <p:sldId id="2680" r:id="rId12"/>
    <p:sldId id="766" r:id="rId13"/>
    <p:sldId id="2681" r:id="rId14"/>
    <p:sldId id="2682" r:id="rId15"/>
    <p:sldId id="769" r:id="rId16"/>
    <p:sldId id="770" r:id="rId17"/>
    <p:sldId id="771" r:id="rId18"/>
    <p:sldId id="2685" r:id="rId19"/>
    <p:sldId id="2686" r:id="rId20"/>
    <p:sldId id="2687" r:id="rId21"/>
    <p:sldId id="2688" r:id="rId22"/>
    <p:sldId id="2689" r:id="rId23"/>
    <p:sldId id="2690" r:id="rId24"/>
    <p:sldId id="772" r:id="rId25"/>
    <p:sldId id="949" r:id="rId26"/>
    <p:sldId id="2691" r:id="rId27"/>
    <p:sldId id="2449" r:id="rId28"/>
    <p:sldId id="2692" r:id="rId29"/>
    <p:sldId id="2693" r:id="rId30"/>
    <p:sldId id="2694" r:id="rId31"/>
    <p:sldId id="2450" r:id="rId32"/>
    <p:sldId id="2490" r:id="rId33"/>
    <p:sldId id="2491" r:id="rId34"/>
    <p:sldId id="2695" r:id="rId35"/>
    <p:sldId id="2696" r:id="rId36"/>
    <p:sldId id="2697" r:id="rId37"/>
    <p:sldId id="773" r:id="rId38"/>
    <p:sldId id="2492" r:id="rId39"/>
    <p:sldId id="2493" r:id="rId40"/>
    <p:sldId id="2698" r:id="rId41"/>
    <p:sldId id="2494" r:id="rId42"/>
    <p:sldId id="2495" r:id="rId43"/>
    <p:sldId id="2699" r:id="rId44"/>
    <p:sldId id="775" r:id="rId45"/>
    <p:sldId id="2700" r:id="rId46"/>
    <p:sldId id="779" r:id="rId47"/>
    <p:sldId id="780" r:id="rId48"/>
    <p:sldId id="2701" r:id="rId49"/>
    <p:sldId id="781" r:id="rId50"/>
    <p:sldId id="2702" r:id="rId51"/>
    <p:sldId id="2703" r:id="rId52"/>
    <p:sldId id="782" r:id="rId53"/>
    <p:sldId id="2704" r:id="rId54"/>
    <p:sldId id="783" r:id="rId55"/>
    <p:sldId id="2496" r:id="rId56"/>
    <p:sldId id="784" r:id="rId57"/>
    <p:sldId id="2705" r:id="rId58"/>
    <p:sldId id="842" r:id="rId59"/>
    <p:sldId id="785" r:id="rId60"/>
    <p:sldId id="787" r:id="rId61"/>
    <p:sldId id="788" r:id="rId62"/>
    <p:sldId id="789" r:id="rId63"/>
    <p:sldId id="790" r:id="rId64"/>
    <p:sldId id="950" r:id="rId65"/>
    <p:sldId id="2621" r:id="rId66"/>
    <p:sldId id="2622" r:id="rId67"/>
    <p:sldId id="2623" r:id="rId68"/>
    <p:sldId id="792" r:id="rId69"/>
    <p:sldId id="2706" r:id="rId70"/>
    <p:sldId id="791" r:id="rId71"/>
    <p:sldId id="2707" r:id="rId72"/>
    <p:sldId id="795" r:id="rId73"/>
    <p:sldId id="2498" r:id="rId74"/>
    <p:sldId id="2708" r:id="rId75"/>
    <p:sldId id="2499" r:id="rId76"/>
    <p:sldId id="2709" r:id="rId77"/>
    <p:sldId id="952" r:id="rId78"/>
    <p:sldId id="2500" r:id="rId79"/>
    <p:sldId id="953" r:id="rId80"/>
    <p:sldId id="955" r:id="rId81"/>
    <p:sldId id="951" r:id="rId82"/>
    <p:sldId id="2710" r:id="rId83"/>
    <p:sldId id="797" r:id="rId84"/>
    <p:sldId id="2501" r:id="rId85"/>
    <p:sldId id="2502" r:id="rId86"/>
    <p:sldId id="2711" r:id="rId87"/>
    <p:sldId id="2504" r:id="rId88"/>
    <p:sldId id="2505" r:id="rId89"/>
    <p:sldId id="2506" r:id="rId90"/>
    <p:sldId id="798" r:id="rId91"/>
    <p:sldId id="2712" r:id="rId92"/>
    <p:sldId id="2713" r:id="rId93"/>
    <p:sldId id="799" r:id="rId94"/>
    <p:sldId id="2725" r:id="rId95"/>
    <p:sldId id="800" r:id="rId96"/>
    <p:sldId id="2507" r:id="rId97"/>
    <p:sldId id="2508" r:id="rId98"/>
    <p:sldId id="2714" r:id="rId99"/>
    <p:sldId id="2510" r:id="rId100"/>
    <p:sldId id="2719" r:id="rId101"/>
    <p:sldId id="2716" r:id="rId102"/>
    <p:sldId id="2718" r:id="rId103"/>
    <p:sldId id="964" r:id="rId104"/>
    <p:sldId id="966" r:id="rId105"/>
    <p:sldId id="967" r:id="rId106"/>
    <p:sldId id="2720" r:id="rId107"/>
    <p:sldId id="803" r:id="rId108"/>
    <p:sldId id="804" r:id="rId109"/>
    <p:sldId id="958" r:id="rId110"/>
    <p:sldId id="805" r:id="rId111"/>
    <p:sldId id="806" r:id="rId112"/>
    <p:sldId id="956" r:id="rId113"/>
    <p:sldId id="801" r:id="rId114"/>
    <p:sldId id="960" r:id="rId115"/>
    <p:sldId id="961" r:id="rId116"/>
    <p:sldId id="962" r:id="rId117"/>
    <p:sldId id="2726" r:id="rId118"/>
    <p:sldId id="2727" r:id="rId119"/>
    <p:sldId id="2728" r:id="rId120"/>
    <p:sldId id="2721" r:id="rId121"/>
    <p:sldId id="2722" r:id="rId122"/>
    <p:sldId id="2729" r:id="rId123"/>
    <p:sldId id="2730" r:id="rId124"/>
    <p:sldId id="2731" r:id="rId125"/>
    <p:sldId id="2732" r:id="rId126"/>
    <p:sldId id="2733" r:id="rId127"/>
    <p:sldId id="2734" r:id="rId128"/>
    <p:sldId id="2735" r:id="rId129"/>
    <p:sldId id="2736" r:id="rId130"/>
    <p:sldId id="2737" r:id="rId131"/>
    <p:sldId id="2738" r:id="rId132"/>
    <p:sldId id="2739" r:id="rId133"/>
    <p:sldId id="2740" r:id="rId134"/>
    <p:sldId id="2741" r:id="rId135"/>
    <p:sldId id="2742" r:id="rId136"/>
    <p:sldId id="2743" r:id="rId137"/>
    <p:sldId id="2744" r:id="rId138"/>
    <p:sldId id="2745" r:id="rId139"/>
    <p:sldId id="2746" r:id="rId140"/>
    <p:sldId id="2747" r:id="rId141"/>
    <p:sldId id="2748" r:id="rId142"/>
    <p:sldId id="2801" r:id="rId143"/>
    <p:sldId id="2749" r:id="rId144"/>
    <p:sldId id="2750" r:id="rId145"/>
    <p:sldId id="2751" r:id="rId146"/>
    <p:sldId id="2752" r:id="rId147"/>
    <p:sldId id="2753" r:id="rId148"/>
    <p:sldId id="2754" r:id="rId149"/>
    <p:sldId id="2755" r:id="rId150"/>
    <p:sldId id="2756" r:id="rId151"/>
    <p:sldId id="2757" r:id="rId152"/>
    <p:sldId id="2758" r:id="rId153"/>
    <p:sldId id="2759" r:id="rId154"/>
    <p:sldId id="2760" r:id="rId155"/>
    <p:sldId id="2761" r:id="rId156"/>
    <p:sldId id="2762" r:id="rId157"/>
    <p:sldId id="2763" r:id="rId158"/>
    <p:sldId id="2764" r:id="rId159"/>
    <p:sldId id="2765" r:id="rId160"/>
    <p:sldId id="2766" r:id="rId161"/>
    <p:sldId id="2767" r:id="rId162"/>
    <p:sldId id="2768" r:id="rId163"/>
    <p:sldId id="2769" r:id="rId164"/>
    <p:sldId id="2770" r:id="rId165"/>
    <p:sldId id="2771" r:id="rId166"/>
    <p:sldId id="2772" r:id="rId167"/>
    <p:sldId id="2773" r:id="rId168"/>
    <p:sldId id="2774" r:id="rId169"/>
    <p:sldId id="2802" r:id="rId170"/>
    <p:sldId id="2803" r:id="rId171"/>
    <p:sldId id="2775" r:id="rId172"/>
    <p:sldId id="2776" r:id="rId173"/>
    <p:sldId id="2777" r:id="rId174"/>
    <p:sldId id="2780" r:id="rId175"/>
    <p:sldId id="2781" r:id="rId176"/>
    <p:sldId id="2782" r:id="rId177"/>
    <p:sldId id="2783" r:id="rId178"/>
    <p:sldId id="2784" r:id="rId179"/>
    <p:sldId id="2785" r:id="rId180"/>
    <p:sldId id="2786" r:id="rId181"/>
    <p:sldId id="2787" r:id="rId182"/>
    <p:sldId id="2788" r:id="rId183"/>
    <p:sldId id="2789" r:id="rId184"/>
    <p:sldId id="2790" r:id="rId185"/>
    <p:sldId id="2791" r:id="rId186"/>
    <p:sldId id="2792" r:id="rId187"/>
    <p:sldId id="2793" r:id="rId188"/>
    <p:sldId id="2794" r:id="rId189"/>
    <p:sldId id="2795" r:id="rId190"/>
    <p:sldId id="2796" r:id="rId191"/>
    <p:sldId id="2797" r:id="rId192"/>
    <p:sldId id="2798" r:id="rId193"/>
    <p:sldId id="2832" r:id="rId194"/>
    <p:sldId id="2833" r:id="rId195"/>
    <p:sldId id="2834" r:id="rId196"/>
    <p:sldId id="2829" r:id="rId197"/>
    <p:sldId id="2830" r:id="rId198"/>
    <p:sldId id="2815" r:id="rId199"/>
    <p:sldId id="2800" r:id="rId200"/>
    <p:sldId id="2804" r:id="rId201"/>
    <p:sldId id="844" r:id="rId202"/>
    <p:sldId id="845" r:id="rId203"/>
    <p:sldId id="847" r:id="rId204"/>
    <p:sldId id="2805" r:id="rId205"/>
    <p:sldId id="2809" r:id="rId206"/>
    <p:sldId id="2807" r:id="rId207"/>
    <p:sldId id="2808" r:id="rId208"/>
    <p:sldId id="2810" r:id="rId209"/>
    <p:sldId id="2811" r:id="rId210"/>
    <p:sldId id="2812" r:id="rId211"/>
    <p:sldId id="2813" r:id="rId212"/>
    <p:sldId id="2814" r:id="rId213"/>
    <p:sldId id="2816" r:id="rId214"/>
    <p:sldId id="2817" r:id="rId215"/>
    <p:sldId id="2818" r:id="rId216"/>
    <p:sldId id="2819" r:id="rId217"/>
    <p:sldId id="2822" r:id="rId218"/>
    <p:sldId id="2820" r:id="rId219"/>
    <p:sldId id="2821" r:id="rId220"/>
    <p:sldId id="2823" r:id="rId221"/>
    <p:sldId id="2835" r:id="rId222"/>
    <p:sldId id="2824" r:id="rId223"/>
    <p:sldId id="2825" r:id="rId224"/>
    <p:sldId id="2826" r:id="rId225"/>
    <p:sldId id="2827" r:id="rId226"/>
    <p:sldId id="848" r:id="rId227"/>
    <p:sldId id="849" r:id="rId228"/>
    <p:sldId id="850" r:id="rId229"/>
    <p:sldId id="851" r:id="rId230"/>
    <p:sldId id="2539" r:id="rId231"/>
    <p:sldId id="2540" r:id="rId232"/>
    <p:sldId id="2541" r:id="rId233"/>
    <p:sldId id="2547" r:id="rId234"/>
    <p:sldId id="2548" r:id="rId235"/>
    <p:sldId id="2549" r:id="rId236"/>
    <p:sldId id="2559" r:id="rId237"/>
    <p:sldId id="2828" r:id="rId238"/>
    <p:sldId id="2836" r:id="rId239"/>
    <p:sldId id="2837" r:id="rId240"/>
    <p:sldId id="2838" r:id="rId241"/>
    <p:sldId id="2839" r:id="rId242"/>
    <p:sldId id="2840" r:id="rId243"/>
    <p:sldId id="2841" r:id="rId244"/>
    <p:sldId id="2842" r:id="rId245"/>
  </p:sldIdLst>
  <p:sldSz cx="11522075" cy="6480175"/>
  <p:notesSz cx="6797675" cy="9874250"/>
  <p:custDataLst>
    <p:tags r:id="rId248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055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5272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2327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199383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6438" algn="l" defTabSz="91411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orient="horz" pos="3720" userDrawn="1">
          <p15:clr>
            <a:srgbClr val="A4A3A4"/>
          </p15:clr>
        </p15:guide>
        <p15:guide id="3" orient="horz" pos="690" userDrawn="1">
          <p15:clr>
            <a:srgbClr val="A4A3A4"/>
          </p15:clr>
        </p15:guide>
        <p15:guide id="4" pos="485">
          <p15:clr>
            <a:srgbClr val="A4A3A4"/>
          </p15:clr>
        </p15:guide>
        <p15:guide id="5" pos="7058">
          <p15:clr>
            <a:srgbClr val="A4A3A4"/>
          </p15:clr>
        </p15:guide>
        <p15:guide id="7" pos="282" userDrawn="1">
          <p15:clr>
            <a:srgbClr val="A4A3A4"/>
          </p15:clr>
        </p15:guide>
        <p15:guide id="8" pos="6940" userDrawn="1">
          <p15:clr>
            <a:srgbClr val="A4A3A4"/>
          </p15:clr>
        </p15:guide>
        <p15:guide id="9" pos="635" userDrawn="1">
          <p15:clr>
            <a:srgbClr val="A4A3A4"/>
          </p15:clr>
        </p15:guide>
        <p15:guide id="10" pos="7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BE0"/>
    <a:srgbClr val="F2CA58"/>
    <a:srgbClr val="399AB5"/>
    <a:srgbClr val="F4D170"/>
    <a:srgbClr val="5D829E"/>
    <a:srgbClr val="EFF3F6"/>
    <a:srgbClr val="EFF3FF"/>
    <a:srgbClr val="EFFFFF"/>
    <a:srgbClr val="0B5EAA"/>
    <a:srgbClr val="005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2" autoAdjust="0"/>
    <p:restoredTop sz="91124" autoAdjust="0"/>
  </p:normalViewPr>
  <p:slideViewPr>
    <p:cSldViewPr>
      <p:cViewPr varScale="1">
        <p:scale>
          <a:sx n="110" d="100"/>
          <a:sy n="110" d="100"/>
        </p:scale>
        <p:origin x="1092" y="96"/>
      </p:cViewPr>
      <p:guideLst>
        <p:guide orient="horz" pos="414"/>
        <p:guide orient="horz" pos="3720"/>
        <p:guide orient="horz" pos="690"/>
        <p:guide pos="485"/>
        <p:guide pos="7058"/>
        <p:guide pos="282"/>
        <p:guide pos="6940"/>
        <p:guide pos="635"/>
        <p:guide pos="749"/>
      </p:guideLst>
    </p:cSldViewPr>
  </p:slideViewPr>
  <p:outlineViewPr>
    <p:cViewPr>
      <p:scale>
        <a:sx n="30" d="100"/>
        <a:sy n="3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  <p:sld r:id="rId114" collapse="1"/>
      <p:sld r:id="rId115" collapse="1"/>
      <p:sld r:id="rId116" collapse="1"/>
      <p:sld r:id="rId117" collapse="1"/>
      <p:sld r:id="rId118" collapse="1"/>
      <p:sld r:id="rId119" collapse="1"/>
      <p:sld r:id="rId120" collapse="1"/>
      <p:sld r:id="rId121" collapse="1"/>
      <p:sld r:id="rId122" collapse="1"/>
      <p:sld r:id="rId123" collapse="1"/>
      <p:sld r:id="rId124" collapse="1"/>
      <p:sld r:id="rId125" collapse="1"/>
      <p:sld r:id="rId126" collapse="1"/>
      <p:sld r:id="rId127" collapse="1"/>
      <p:sld r:id="rId128" collapse="1"/>
      <p:sld r:id="rId129" collapse="1"/>
      <p:sld r:id="rId130" collapse="1"/>
      <p:sld r:id="rId131" collapse="1"/>
      <p:sld r:id="rId132" collapse="1"/>
      <p:sld r:id="rId133" collapse="1"/>
      <p:sld r:id="rId134" collapse="1"/>
      <p:sld r:id="rId135" collapse="1"/>
      <p:sld r:id="rId136" collapse="1"/>
      <p:sld r:id="rId137" collapse="1"/>
      <p:sld r:id="rId138" collapse="1"/>
      <p:sld r:id="rId139" collapse="1"/>
      <p:sld r:id="rId140" collapse="1"/>
      <p:sld r:id="rId141" collapse="1"/>
      <p:sld r:id="rId142" collapse="1"/>
      <p:sld r:id="rId143" collapse="1"/>
      <p:sld r:id="rId144" collapse="1"/>
      <p:sld r:id="rId145" collapse="1"/>
      <p:sld r:id="rId146" collapse="1"/>
      <p:sld r:id="rId147" collapse="1"/>
      <p:sld r:id="rId148" collapse="1"/>
      <p:sld r:id="rId149" collapse="1"/>
      <p:sld r:id="rId150" collapse="1"/>
      <p:sld r:id="rId151" collapse="1"/>
      <p:sld r:id="rId152" collapse="1"/>
      <p:sld r:id="rId153" collapse="1"/>
      <p:sld r:id="rId154" collapse="1"/>
      <p:sld r:id="rId155" collapse="1"/>
      <p:sld r:id="rId156" collapse="1"/>
      <p:sld r:id="rId157" collapse="1"/>
      <p:sld r:id="rId158" collapse="1"/>
      <p:sld r:id="rId159" collapse="1"/>
      <p:sld r:id="rId160" collapse="1"/>
      <p:sld r:id="rId161" collapse="1"/>
      <p:sld r:id="rId162" collapse="1"/>
      <p:sld r:id="rId163" collapse="1"/>
      <p:sld r:id="rId164" collapse="1"/>
      <p:sld r:id="rId165" collapse="1"/>
      <p:sld r:id="rId166" collapse="1"/>
      <p:sld r:id="rId167" collapse="1"/>
      <p:sld r:id="rId168" collapse="1"/>
      <p:sld r:id="rId169" collapse="1"/>
      <p:sld r:id="rId170" collapse="1"/>
      <p:sld r:id="rId171" collapse="1"/>
      <p:sld r:id="rId172" collapse="1"/>
      <p:sld r:id="rId173" collapse="1"/>
      <p:sld r:id="rId174" collapse="1"/>
      <p:sld r:id="rId175" collapse="1"/>
      <p:sld r:id="rId176" collapse="1"/>
      <p:sld r:id="rId177" collapse="1"/>
      <p:sld r:id="rId178" collapse="1"/>
      <p:sld r:id="rId179" collapse="1"/>
      <p:sld r:id="rId180" collapse="1"/>
      <p:sld r:id="rId181" collapse="1"/>
      <p:sld r:id="rId182" collapse="1"/>
      <p:sld r:id="rId183" collapse="1"/>
      <p:sld r:id="rId184" collapse="1"/>
      <p:sld r:id="rId185" collapse="1"/>
      <p:sld r:id="rId186" collapse="1"/>
      <p:sld r:id="rId187" collapse="1"/>
      <p:sld r:id="rId188" collapse="1"/>
      <p:sld r:id="rId189" collapse="1"/>
      <p:sld r:id="rId190" collapse="1"/>
      <p:sld r:id="rId191" collapse="1"/>
      <p:sld r:id="rId192" collapse="1"/>
      <p:sld r:id="rId193" collapse="1"/>
      <p:sld r:id="rId194" collapse="1"/>
      <p:sld r:id="rId195" collapse="1"/>
      <p:sld r:id="rId196" collapse="1"/>
      <p:sld r:id="rId197" collapse="1"/>
      <p:sld r:id="rId198" collapse="1"/>
      <p:sld r:id="rId199" collapse="1"/>
      <p:sld r:id="rId200" collapse="1"/>
      <p:sld r:id="rId201" collapse="1"/>
      <p:sld r:id="rId202" collapse="1"/>
      <p:sld r:id="rId203" collapse="1"/>
      <p:sld r:id="rId204" collapse="1"/>
      <p:sld r:id="rId205" collapse="1"/>
      <p:sld r:id="rId206" collapse="1"/>
      <p:sld r:id="rId207" collapse="1"/>
      <p:sld r:id="rId208" collapse="1"/>
      <p:sld r:id="rId209" collapse="1"/>
      <p:sld r:id="rId210" collapse="1"/>
      <p:sld r:id="rId211" collapse="1"/>
      <p:sld r:id="rId212" collapse="1"/>
      <p:sld r:id="rId213" collapse="1"/>
      <p:sld r:id="rId214" collapse="1"/>
      <p:sld r:id="rId215" collapse="1"/>
      <p:sld r:id="rId216" collapse="1"/>
      <p:sld r:id="rId217" collapse="1"/>
      <p:sld r:id="rId218" collapse="1"/>
      <p:sld r:id="rId219" collapse="1"/>
      <p:sld r:id="rId220" collapse="1"/>
      <p:sld r:id="rId221" collapse="1"/>
      <p:sld r:id="rId222" collapse="1"/>
      <p:sld r:id="rId223" collapse="1"/>
      <p:sld r:id="rId224" collapse="1"/>
      <p:sld r:id="rId225" collapse="1"/>
      <p:sld r:id="rId226" collapse="1"/>
      <p:sld r:id="rId227" collapse="1"/>
      <p:sld r:id="rId228" collapse="1"/>
      <p:sld r:id="rId229" collapse="1"/>
      <p:sld r:id="rId230" collapse="1"/>
      <p:sld r:id="rId231" collapse="1"/>
      <p:sld r:id="rId232" collapse="1"/>
      <p:sld r:id="rId233" collapse="1"/>
      <p:sld r:id="rId234" collapse="1"/>
      <p:sld r:id="rId235" collapse="1"/>
      <p:sld r:id="rId236" collapse="1"/>
      <p:sld r:id="rId237" collapse="1"/>
      <p:sld r:id="rId238" collapse="1"/>
      <p:sld r:id="rId239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-5160" y="-102"/>
      </p:cViewPr>
      <p:guideLst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tags" Target="tags/tag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notesMaster" Target="notesMasters/notesMaster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/Relationships>
</file>

<file path=ppt/_rels/viewProps.xml.rels><?xml version="1.0" encoding="UTF-8" standalone="yes"?>
<Relationships xmlns="http://schemas.openxmlformats.org/package/2006/relationships"><Relationship Id="rId117" Type="http://schemas.openxmlformats.org/officeDocument/2006/relationships/slide" Target="slides/slide121.xml"/><Relationship Id="rId21" Type="http://schemas.openxmlformats.org/officeDocument/2006/relationships/slide" Target="slides/slide23.xml"/><Relationship Id="rId42" Type="http://schemas.openxmlformats.org/officeDocument/2006/relationships/slide" Target="slides/slide44.xml"/><Relationship Id="rId63" Type="http://schemas.openxmlformats.org/officeDocument/2006/relationships/slide" Target="slides/slide65.xml"/><Relationship Id="rId84" Type="http://schemas.openxmlformats.org/officeDocument/2006/relationships/slide" Target="slides/slide87.xml"/><Relationship Id="rId138" Type="http://schemas.openxmlformats.org/officeDocument/2006/relationships/slide" Target="slides/slide143.xml"/><Relationship Id="rId159" Type="http://schemas.openxmlformats.org/officeDocument/2006/relationships/slide" Target="slides/slide164.xml"/><Relationship Id="rId170" Type="http://schemas.openxmlformats.org/officeDocument/2006/relationships/slide" Target="slides/slide175.xml"/><Relationship Id="rId191" Type="http://schemas.openxmlformats.org/officeDocument/2006/relationships/slide" Target="slides/slide196.xml"/><Relationship Id="rId205" Type="http://schemas.openxmlformats.org/officeDocument/2006/relationships/slide" Target="slides/slide210.xml"/><Relationship Id="rId226" Type="http://schemas.openxmlformats.org/officeDocument/2006/relationships/slide" Target="slides/slide231.xml"/><Relationship Id="rId107" Type="http://schemas.openxmlformats.org/officeDocument/2006/relationships/slide" Target="slides/slide111.xml"/><Relationship Id="rId11" Type="http://schemas.openxmlformats.org/officeDocument/2006/relationships/slide" Target="slides/slide12.xml"/><Relationship Id="rId32" Type="http://schemas.openxmlformats.org/officeDocument/2006/relationships/slide" Target="slides/slide34.xml"/><Relationship Id="rId53" Type="http://schemas.openxmlformats.org/officeDocument/2006/relationships/slide" Target="slides/slide55.xml"/><Relationship Id="rId74" Type="http://schemas.openxmlformats.org/officeDocument/2006/relationships/slide" Target="slides/slide77.xml"/><Relationship Id="rId128" Type="http://schemas.openxmlformats.org/officeDocument/2006/relationships/slide" Target="slides/slide133.xml"/><Relationship Id="rId149" Type="http://schemas.openxmlformats.org/officeDocument/2006/relationships/slide" Target="slides/slide154.xml"/><Relationship Id="rId5" Type="http://schemas.openxmlformats.org/officeDocument/2006/relationships/slide" Target="slides/slide6.xml"/><Relationship Id="rId95" Type="http://schemas.openxmlformats.org/officeDocument/2006/relationships/slide" Target="slides/slide99.xml"/><Relationship Id="rId160" Type="http://schemas.openxmlformats.org/officeDocument/2006/relationships/slide" Target="slides/slide165.xml"/><Relationship Id="rId181" Type="http://schemas.openxmlformats.org/officeDocument/2006/relationships/slide" Target="slides/slide186.xml"/><Relationship Id="rId216" Type="http://schemas.openxmlformats.org/officeDocument/2006/relationships/slide" Target="slides/slide221.xml"/><Relationship Id="rId237" Type="http://schemas.openxmlformats.org/officeDocument/2006/relationships/slide" Target="slides/slide242.xml"/><Relationship Id="rId22" Type="http://schemas.openxmlformats.org/officeDocument/2006/relationships/slide" Target="slides/slide24.xml"/><Relationship Id="rId43" Type="http://schemas.openxmlformats.org/officeDocument/2006/relationships/slide" Target="slides/slide45.xml"/><Relationship Id="rId64" Type="http://schemas.openxmlformats.org/officeDocument/2006/relationships/slide" Target="slides/slide66.xml"/><Relationship Id="rId118" Type="http://schemas.openxmlformats.org/officeDocument/2006/relationships/slide" Target="slides/slide123.xml"/><Relationship Id="rId139" Type="http://schemas.openxmlformats.org/officeDocument/2006/relationships/slide" Target="slides/slide144.xml"/><Relationship Id="rId85" Type="http://schemas.openxmlformats.org/officeDocument/2006/relationships/slide" Target="slides/slide88.xml"/><Relationship Id="rId150" Type="http://schemas.openxmlformats.org/officeDocument/2006/relationships/slide" Target="slides/slide155.xml"/><Relationship Id="rId171" Type="http://schemas.openxmlformats.org/officeDocument/2006/relationships/slide" Target="slides/slide176.xml"/><Relationship Id="rId192" Type="http://schemas.openxmlformats.org/officeDocument/2006/relationships/slide" Target="slides/slide197.xml"/><Relationship Id="rId206" Type="http://schemas.openxmlformats.org/officeDocument/2006/relationships/slide" Target="slides/slide211.xml"/><Relationship Id="rId227" Type="http://schemas.openxmlformats.org/officeDocument/2006/relationships/slide" Target="slides/slide232.xml"/><Relationship Id="rId12" Type="http://schemas.openxmlformats.org/officeDocument/2006/relationships/slide" Target="slides/slide13.xml"/><Relationship Id="rId33" Type="http://schemas.openxmlformats.org/officeDocument/2006/relationships/slide" Target="slides/slide35.xml"/><Relationship Id="rId108" Type="http://schemas.openxmlformats.org/officeDocument/2006/relationships/slide" Target="slides/slide112.xml"/><Relationship Id="rId129" Type="http://schemas.openxmlformats.org/officeDocument/2006/relationships/slide" Target="slides/slide134.xml"/><Relationship Id="rId54" Type="http://schemas.openxmlformats.org/officeDocument/2006/relationships/slide" Target="slides/slide56.xml"/><Relationship Id="rId75" Type="http://schemas.openxmlformats.org/officeDocument/2006/relationships/slide" Target="slides/slide78.xml"/><Relationship Id="rId96" Type="http://schemas.openxmlformats.org/officeDocument/2006/relationships/slide" Target="slides/slide100.xml"/><Relationship Id="rId140" Type="http://schemas.openxmlformats.org/officeDocument/2006/relationships/slide" Target="slides/slide145.xml"/><Relationship Id="rId161" Type="http://schemas.openxmlformats.org/officeDocument/2006/relationships/slide" Target="slides/slide166.xml"/><Relationship Id="rId182" Type="http://schemas.openxmlformats.org/officeDocument/2006/relationships/slide" Target="slides/slide187.xml"/><Relationship Id="rId217" Type="http://schemas.openxmlformats.org/officeDocument/2006/relationships/slide" Target="slides/slide222.xml"/><Relationship Id="rId6" Type="http://schemas.openxmlformats.org/officeDocument/2006/relationships/slide" Target="slides/slide7.xml"/><Relationship Id="rId238" Type="http://schemas.openxmlformats.org/officeDocument/2006/relationships/slide" Target="slides/slide243.xml"/><Relationship Id="rId23" Type="http://schemas.openxmlformats.org/officeDocument/2006/relationships/slide" Target="slides/slide25.xml"/><Relationship Id="rId119" Type="http://schemas.openxmlformats.org/officeDocument/2006/relationships/slide" Target="slides/slide124.xml"/><Relationship Id="rId44" Type="http://schemas.openxmlformats.org/officeDocument/2006/relationships/slide" Target="slides/slide46.xml"/><Relationship Id="rId65" Type="http://schemas.openxmlformats.org/officeDocument/2006/relationships/slide" Target="slides/slide67.xml"/><Relationship Id="rId86" Type="http://schemas.openxmlformats.org/officeDocument/2006/relationships/slide" Target="slides/slide89.xml"/><Relationship Id="rId130" Type="http://schemas.openxmlformats.org/officeDocument/2006/relationships/slide" Target="slides/slide135.xml"/><Relationship Id="rId151" Type="http://schemas.openxmlformats.org/officeDocument/2006/relationships/slide" Target="slides/slide156.xml"/><Relationship Id="rId172" Type="http://schemas.openxmlformats.org/officeDocument/2006/relationships/slide" Target="slides/slide177.xml"/><Relationship Id="rId193" Type="http://schemas.openxmlformats.org/officeDocument/2006/relationships/slide" Target="slides/slide198.xml"/><Relationship Id="rId207" Type="http://schemas.openxmlformats.org/officeDocument/2006/relationships/slide" Target="slides/slide212.xml"/><Relationship Id="rId228" Type="http://schemas.openxmlformats.org/officeDocument/2006/relationships/slide" Target="slides/slide233.xml"/><Relationship Id="rId13" Type="http://schemas.openxmlformats.org/officeDocument/2006/relationships/slide" Target="slides/slide14.xml"/><Relationship Id="rId109" Type="http://schemas.openxmlformats.org/officeDocument/2006/relationships/slide" Target="slides/slide113.xml"/><Relationship Id="rId34" Type="http://schemas.openxmlformats.org/officeDocument/2006/relationships/slide" Target="slides/slide36.xml"/><Relationship Id="rId55" Type="http://schemas.openxmlformats.org/officeDocument/2006/relationships/slide" Target="slides/slide57.xml"/><Relationship Id="rId76" Type="http://schemas.openxmlformats.org/officeDocument/2006/relationships/slide" Target="slides/slide79.xml"/><Relationship Id="rId97" Type="http://schemas.openxmlformats.org/officeDocument/2006/relationships/slide" Target="slides/slide101.xml"/><Relationship Id="rId120" Type="http://schemas.openxmlformats.org/officeDocument/2006/relationships/slide" Target="slides/slide125.xml"/><Relationship Id="rId141" Type="http://schemas.openxmlformats.org/officeDocument/2006/relationships/slide" Target="slides/slide146.xml"/><Relationship Id="rId7" Type="http://schemas.openxmlformats.org/officeDocument/2006/relationships/slide" Target="slides/slide8.xml"/><Relationship Id="rId162" Type="http://schemas.openxmlformats.org/officeDocument/2006/relationships/slide" Target="slides/slide167.xml"/><Relationship Id="rId183" Type="http://schemas.openxmlformats.org/officeDocument/2006/relationships/slide" Target="slides/slide188.xml"/><Relationship Id="rId218" Type="http://schemas.openxmlformats.org/officeDocument/2006/relationships/slide" Target="slides/slide223.xml"/><Relationship Id="rId239" Type="http://schemas.openxmlformats.org/officeDocument/2006/relationships/slide" Target="slides/slide244.xml"/><Relationship Id="rId24" Type="http://schemas.openxmlformats.org/officeDocument/2006/relationships/slide" Target="slides/slide26.xml"/><Relationship Id="rId45" Type="http://schemas.openxmlformats.org/officeDocument/2006/relationships/slide" Target="slides/slide47.xml"/><Relationship Id="rId66" Type="http://schemas.openxmlformats.org/officeDocument/2006/relationships/slide" Target="slides/slide69.xml"/><Relationship Id="rId87" Type="http://schemas.openxmlformats.org/officeDocument/2006/relationships/slide" Target="slides/slide91.xml"/><Relationship Id="rId110" Type="http://schemas.openxmlformats.org/officeDocument/2006/relationships/slide" Target="slides/slide114.xml"/><Relationship Id="rId131" Type="http://schemas.openxmlformats.org/officeDocument/2006/relationships/slide" Target="slides/slide136.xml"/><Relationship Id="rId152" Type="http://schemas.openxmlformats.org/officeDocument/2006/relationships/slide" Target="slides/slide157.xml"/><Relationship Id="rId173" Type="http://schemas.openxmlformats.org/officeDocument/2006/relationships/slide" Target="slides/slide178.xml"/><Relationship Id="rId194" Type="http://schemas.openxmlformats.org/officeDocument/2006/relationships/slide" Target="slides/slide199.xml"/><Relationship Id="rId208" Type="http://schemas.openxmlformats.org/officeDocument/2006/relationships/slide" Target="slides/slide213.xml"/><Relationship Id="rId229" Type="http://schemas.openxmlformats.org/officeDocument/2006/relationships/slide" Target="slides/slide234.xml"/><Relationship Id="rId14" Type="http://schemas.openxmlformats.org/officeDocument/2006/relationships/slide" Target="slides/slide15.xml"/><Relationship Id="rId35" Type="http://schemas.openxmlformats.org/officeDocument/2006/relationships/slide" Target="slides/slide37.xml"/><Relationship Id="rId56" Type="http://schemas.openxmlformats.org/officeDocument/2006/relationships/slide" Target="slides/slide58.xml"/><Relationship Id="rId77" Type="http://schemas.openxmlformats.org/officeDocument/2006/relationships/slide" Target="slides/slide80.xml"/><Relationship Id="rId100" Type="http://schemas.openxmlformats.org/officeDocument/2006/relationships/slide" Target="slides/slide104.xml"/><Relationship Id="rId8" Type="http://schemas.openxmlformats.org/officeDocument/2006/relationships/slide" Target="slides/slide9.xml"/><Relationship Id="rId98" Type="http://schemas.openxmlformats.org/officeDocument/2006/relationships/slide" Target="slides/slide102.xml"/><Relationship Id="rId121" Type="http://schemas.openxmlformats.org/officeDocument/2006/relationships/slide" Target="slides/slide126.xml"/><Relationship Id="rId142" Type="http://schemas.openxmlformats.org/officeDocument/2006/relationships/slide" Target="slides/slide147.xml"/><Relationship Id="rId163" Type="http://schemas.openxmlformats.org/officeDocument/2006/relationships/slide" Target="slides/slide168.xml"/><Relationship Id="rId184" Type="http://schemas.openxmlformats.org/officeDocument/2006/relationships/slide" Target="slides/slide189.xml"/><Relationship Id="rId219" Type="http://schemas.openxmlformats.org/officeDocument/2006/relationships/slide" Target="slides/slide224.xml"/><Relationship Id="rId230" Type="http://schemas.openxmlformats.org/officeDocument/2006/relationships/slide" Target="slides/slide235.xml"/><Relationship Id="rId25" Type="http://schemas.openxmlformats.org/officeDocument/2006/relationships/slide" Target="slides/slide27.xml"/><Relationship Id="rId46" Type="http://schemas.openxmlformats.org/officeDocument/2006/relationships/slide" Target="slides/slide48.xml"/><Relationship Id="rId67" Type="http://schemas.openxmlformats.org/officeDocument/2006/relationships/slide" Target="slides/slide70.xml"/><Relationship Id="rId88" Type="http://schemas.openxmlformats.org/officeDocument/2006/relationships/slide" Target="slides/slide92.xml"/><Relationship Id="rId111" Type="http://schemas.openxmlformats.org/officeDocument/2006/relationships/slide" Target="slides/slide115.xml"/><Relationship Id="rId132" Type="http://schemas.openxmlformats.org/officeDocument/2006/relationships/slide" Target="slides/slide137.xml"/><Relationship Id="rId153" Type="http://schemas.openxmlformats.org/officeDocument/2006/relationships/slide" Target="slides/slide158.xml"/><Relationship Id="rId174" Type="http://schemas.openxmlformats.org/officeDocument/2006/relationships/slide" Target="slides/slide179.xml"/><Relationship Id="rId195" Type="http://schemas.openxmlformats.org/officeDocument/2006/relationships/slide" Target="slides/slide200.xml"/><Relationship Id="rId209" Type="http://schemas.openxmlformats.org/officeDocument/2006/relationships/slide" Target="slides/slide214.xml"/><Relationship Id="rId190" Type="http://schemas.openxmlformats.org/officeDocument/2006/relationships/slide" Target="slides/slide195.xml"/><Relationship Id="rId204" Type="http://schemas.openxmlformats.org/officeDocument/2006/relationships/slide" Target="slides/slide209.xml"/><Relationship Id="rId220" Type="http://schemas.openxmlformats.org/officeDocument/2006/relationships/slide" Target="slides/slide225.xml"/><Relationship Id="rId225" Type="http://schemas.openxmlformats.org/officeDocument/2006/relationships/slide" Target="slides/slide230.xml"/><Relationship Id="rId15" Type="http://schemas.openxmlformats.org/officeDocument/2006/relationships/slide" Target="slides/slide16.xml"/><Relationship Id="rId36" Type="http://schemas.openxmlformats.org/officeDocument/2006/relationships/slide" Target="slides/slide38.xml"/><Relationship Id="rId57" Type="http://schemas.openxmlformats.org/officeDocument/2006/relationships/slide" Target="slides/slide59.xml"/><Relationship Id="rId106" Type="http://schemas.openxmlformats.org/officeDocument/2006/relationships/slide" Target="slides/slide110.xml"/><Relationship Id="rId127" Type="http://schemas.openxmlformats.org/officeDocument/2006/relationships/slide" Target="slides/slide132.xml"/><Relationship Id="rId10" Type="http://schemas.openxmlformats.org/officeDocument/2006/relationships/slide" Target="slides/slide11.xml"/><Relationship Id="rId31" Type="http://schemas.openxmlformats.org/officeDocument/2006/relationships/slide" Target="slides/slide33.xml"/><Relationship Id="rId52" Type="http://schemas.openxmlformats.org/officeDocument/2006/relationships/slide" Target="slides/slide54.xml"/><Relationship Id="rId73" Type="http://schemas.openxmlformats.org/officeDocument/2006/relationships/slide" Target="slides/slide76.xml"/><Relationship Id="rId78" Type="http://schemas.openxmlformats.org/officeDocument/2006/relationships/slide" Target="slides/slide81.xml"/><Relationship Id="rId94" Type="http://schemas.openxmlformats.org/officeDocument/2006/relationships/slide" Target="slides/slide98.xml"/><Relationship Id="rId99" Type="http://schemas.openxmlformats.org/officeDocument/2006/relationships/slide" Target="slides/slide103.xml"/><Relationship Id="rId101" Type="http://schemas.openxmlformats.org/officeDocument/2006/relationships/slide" Target="slides/slide105.xml"/><Relationship Id="rId122" Type="http://schemas.openxmlformats.org/officeDocument/2006/relationships/slide" Target="slides/slide127.xml"/><Relationship Id="rId143" Type="http://schemas.openxmlformats.org/officeDocument/2006/relationships/slide" Target="slides/slide148.xml"/><Relationship Id="rId148" Type="http://schemas.openxmlformats.org/officeDocument/2006/relationships/slide" Target="slides/slide153.xml"/><Relationship Id="rId164" Type="http://schemas.openxmlformats.org/officeDocument/2006/relationships/slide" Target="slides/slide169.xml"/><Relationship Id="rId169" Type="http://schemas.openxmlformats.org/officeDocument/2006/relationships/slide" Target="slides/slide174.xml"/><Relationship Id="rId185" Type="http://schemas.openxmlformats.org/officeDocument/2006/relationships/slide" Target="slides/slide19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80" Type="http://schemas.openxmlformats.org/officeDocument/2006/relationships/slide" Target="slides/slide185.xml"/><Relationship Id="rId210" Type="http://schemas.openxmlformats.org/officeDocument/2006/relationships/slide" Target="slides/slide215.xml"/><Relationship Id="rId215" Type="http://schemas.openxmlformats.org/officeDocument/2006/relationships/slide" Target="slides/slide220.xml"/><Relationship Id="rId236" Type="http://schemas.openxmlformats.org/officeDocument/2006/relationships/slide" Target="slides/slide241.xml"/><Relationship Id="rId26" Type="http://schemas.openxmlformats.org/officeDocument/2006/relationships/slide" Target="slides/slide28.xml"/><Relationship Id="rId231" Type="http://schemas.openxmlformats.org/officeDocument/2006/relationships/slide" Target="slides/slide236.xml"/><Relationship Id="rId47" Type="http://schemas.openxmlformats.org/officeDocument/2006/relationships/slide" Target="slides/slide49.xml"/><Relationship Id="rId68" Type="http://schemas.openxmlformats.org/officeDocument/2006/relationships/slide" Target="slides/slide71.xml"/><Relationship Id="rId89" Type="http://schemas.openxmlformats.org/officeDocument/2006/relationships/slide" Target="slides/slide93.xml"/><Relationship Id="rId112" Type="http://schemas.openxmlformats.org/officeDocument/2006/relationships/slide" Target="slides/slide116.xml"/><Relationship Id="rId133" Type="http://schemas.openxmlformats.org/officeDocument/2006/relationships/slide" Target="slides/slide138.xml"/><Relationship Id="rId154" Type="http://schemas.openxmlformats.org/officeDocument/2006/relationships/slide" Target="slides/slide159.xml"/><Relationship Id="rId175" Type="http://schemas.openxmlformats.org/officeDocument/2006/relationships/slide" Target="slides/slide180.xml"/><Relationship Id="rId196" Type="http://schemas.openxmlformats.org/officeDocument/2006/relationships/slide" Target="slides/slide201.xml"/><Relationship Id="rId200" Type="http://schemas.openxmlformats.org/officeDocument/2006/relationships/slide" Target="slides/slide205.xml"/><Relationship Id="rId16" Type="http://schemas.openxmlformats.org/officeDocument/2006/relationships/slide" Target="slides/slide17.xml"/><Relationship Id="rId221" Type="http://schemas.openxmlformats.org/officeDocument/2006/relationships/slide" Target="slides/slide226.xml"/><Relationship Id="rId37" Type="http://schemas.openxmlformats.org/officeDocument/2006/relationships/slide" Target="slides/slide39.xml"/><Relationship Id="rId58" Type="http://schemas.openxmlformats.org/officeDocument/2006/relationships/slide" Target="slides/slide60.xml"/><Relationship Id="rId79" Type="http://schemas.openxmlformats.org/officeDocument/2006/relationships/slide" Target="slides/slide82.xml"/><Relationship Id="rId102" Type="http://schemas.openxmlformats.org/officeDocument/2006/relationships/slide" Target="slides/slide106.xml"/><Relationship Id="rId123" Type="http://schemas.openxmlformats.org/officeDocument/2006/relationships/slide" Target="slides/slide128.xml"/><Relationship Id="rId144" Type="http://schemas.openxmlformats.org/officeDocument/2006/relationships/slide" Target="slides/slide149.xml"/><Relationship Id="rId90" Type="http://schemas.openxmlformats.org/officeDocument/2006/relationships/slide" Target="slides/slide94.xml"/><Relationship Id="rId165" Type="http://schemas.openxmlformats.org/officeDocument/2006/relationships/slide" Target="slides/slide170.xml"/><Relationship Id="rId186" Type="http://schemas.openxmlformats.org/officeDocument/2006/relationships/slide" Target="slides/slide191.xml"/><Relationship Id="rId211" Type="http://schemas.openxmlformats.org/officeDocument/2006/relationships/slide" Target="slides/slide216.xml"/><Relationship Id="rId232" Type="http://schemas.openxmlformats.org/officeDocument/2006/relationships/slide" Target="slides/slide237.xml"/><Relationship Id="rId27" Type="http://schemas.openxmlformats.org/officeDocument/2006/relationships/slide" Target="slides/slide29.xml"/><Relationship Id="rId48" Type="http://schemas.openxmlformats.org/officeDocument/2006/relationships/slide" Target="slides/slide50.xml"/><Relationship Id="rId69" Type="http://schemas.openxmlformats.org/officeDocument/2006/relationships/slide" Target="slides/slide72.xml"/><Relationship Id="rId113" Type="http://schemas.openxmlformats.org/officeDocument/2006/relationships/slide" Target="slides/slide117.xml"/><Relationship Id="rId134" Type="http://schemas.openxmlformats.org/officeDocument/2006/relationships/slide" Target="slides/slide139.xml"/><Relationship Id="rId80" Type="http://schemas.openxmlformats.org/officeDocument/2006/relationships/slide" Target="slides/slide83.xml"/><Relationship Id="rId155" Type="http://schemas.openxmlformats.org/officeDocument/2006/relationships/slide" Target="slides/slide160.xml"/><Relationship Id="rId176" Type="http://schemas.openxmlformats.org/officeDocument/2006/relationships/slide" Target="slides/slide181.xml"/><Relationship Id="rId197" Type="http://schemas.openxmlformats.org/officeDocument/2006/relationships/slide" Target="slides/slide202.xml"/><Relationship Id="rId201" Type="http://schemas.openxmlformats.org/officeDocument/2006/relationships/slide" Target="slides/slide206.xml"/><Relationship Id="rId222" Type="http://schemas.openxmlformats.org/officeDocument/2006/relationships/slide" Target="slides/slide227.xml"/><Relationship Id="rId17" Type="http://schemas.openxmlformats.org/officeDocument/2006/relationships/slide" Target="slides/slide18.xml"/><Relationship Id="rId38" Type="http://schemas.openxmlformats.org/officeDocument/2006/relationships/slide" Target="slides/slide40.xml"/><Relationship Id="rId59" Type="http://schemas.openxmlformats.org/officeDocument/2006/relationships/slide" Target="slides/slide61.xml"/><Relationship Id="rId103" Type="http://schemas.openxmlformats.org/officeDocument/2006/relationships/slide" Target="slides/slide107.xml"/><Relationship Id="rId124" Type="http://schemas.openxmlformats.org/officeDocument/2006/relationships/slide" Target="slides/slide129.xml"/><Relationship Id="rId70" Type="http://schemas.openxmlformats.org/officeDocument/2006/relationships/slide" Target="slides/slide73.xml"/><Relationship Id="rId91" Type="http://schemas.openxmlformats.org/officeDocument/2006/relationships/slide" Target="slides/slide95.xml"/><Relationship Id="rId145" Type="http://schemas.openxmlformats.org/officeDocument/2006/relationships/slide" Target="slides/slide150.xml"/><Relationship Id="rId166" Type="http://schemas.openxmlformats.org/officeDocument/2006/relationships/slide" Target="slides/slide171.xml"/><Relationship Id="rId187" Type="http://schemas.openxmlformats.org/officeDocument/2006/relationships/slide" Target="slides/slide192.xml"/><Relationship Id="rId1" Type="http://schemas.openxmlformats.org/officeDocument/2006/relationships/slide" Target="slides/slide2.xml"/><Relationship Id="rId212" Type="http://schemas.openxmlformats.org/officeDocument/2006/relationships/slide" Target="slides/slide217.xml"/><Relationship Id="rId233" Type="http://schemas.openxmlformats.org/officeDocument/2006/relationships/slide" Target="slides/slide238.xml"/><Relationship Id="rId28" Type="http://schemas.openxmlformats.org/officeDocument/2006/relationships/slide" Target="slides/slide30.xml"/><Relationship Id="rId49" Type="http://schemas.openxmlformats.org/officeDocument/2006/relationships/slide" Target="slides/slide51.xml"/><Relationship Id="rId114" Type="http://schemas.openxmlformats.org/officeDocument/2006/relationships/slide" Target="slides/slide118.xml"/><Relationship Id="rId60" Type="http://schemas.openxmlformats.org/officeDocument/2006/relationships/slide" Target="slides/slide62.xml"/><Relationship Id="rId81" Type="http://schemas.openxmlformats.org/officeDocument/2006/relationships/slide" Target="slides/slide84.xml"/><Relationship Id="rId135" Type="http://schemas.openxmlformats.org/officeDocument/2006/relationships/slide" Target="slides/slide140.xml"/><Relationship Id="rId156" Type="http://schemas.openxmlformats.org/officeDocument/2006/relationships/slide" Target="slides/slide161.xml"/><Relationship Id="rId177" Type="http://schemas.openxmlformats.org/officeDocument/2006/relationships/slide" Target="slides/slide182.xml"/><Relationship Id="rId198" Type="http://schemas.openxmlformats.org/officeDocument/2006/relationships/slide" Target="slides/slide203.xml"/><Relationship Id="rId202" Type="http://schemas.openxmlformats.org/officeDocument/2006/relationships/slide" Target="slides/slide207.xml"/><Relationship Id="rId223" Type="http://schemas.openxmlformats.org/officeDocument/2006/relationships/slide" Target="slides/slide228.xml"/><Relationship Id="rId18" Type="http://schemas.openxmlformats.org/officeDocument/2006/relationships/slide" Target="slides/slide19.xml"/><Relationship Id="rId39" Type="http://schemas.openxmlformats.org/officeDocument/2006/relationships/slide" Target="slides/slide41.xml"/><Relationship Id="rId50" Type="http://schemas.openxmlformats.org/officeDocument/2006/relationships/slide" Target="slides/slide52.xml"/><Relationship Id="rId104" Type="http://schemas.openxmlformats.org/officeDocument/2006/relationships/slide" Target="slides/slide108.xml"/><Relationship Id="rId125" Type="http://schemas.openxmlformats.org/officeDocument/2006/relationships/slide" Target="slides/slide130.xml"/><Relationship Id="rId146" Type="http://schemas.openxmlformats.org/officeDocument/2006/relationships/slide" Target="slides/slide151.xml"/><Relationship Id="rId167" Type="http://schemas.openxmlformats.org/officeDocument/2006/relationships/slide" Target="slides/slide172.xml"/><Relationship Id="rId188" Type="http://schemas.openxmlformats.org/officeDocument/2006/relationships/slide" Target="slides/slide193.xml"/><Relationship Id="rId71" Type="http://schemas.openxmlformats.org/officeDocument/2006/relationships/slide" Target="slides/slide74.xml"/><Relationship Id="rId92" Type="http://schemas.openxmlformats.org/officeDocument/2006/relationships/slide" Target="slides/slide96.xml"/><Relationship Id="rId213" Type="http://schemas.openxmlformats.org/officeDocument/2006/relationships/slide" Target="slides/slide218.xml"/><Relationship Id="rId234" Type="http://schemas.openxmlformats.org/officeDocument/2006/relationships/slide" Target="slides/slide239.xml"/><Relationship Id="rId2" Type="http://schemas.openxmlformats.org/officeDocument/2006/relationships/slide" Target="slides/slide3.xml"/><Relationship Id="rId29" Type="http://schemas.openxmlformats.org/officeDocument/2006/relationships/slide" Target="slides/slide31.xml"/><Relationship Id="rId40" Type="http://schemas.openxmlformats.org/officeDocument/2006/relationships/slide" Target="slides/slide42.xml"/><Relationship Id="rId115" Type="http://schemas.openxmlformats.org/officeDocument/2006/relationships/slide" Target="slides/slide119.xml"/><Relationship Id="rId136" Type="http://schemas.openxmlformats.org/officeDocument/2006/relationships/slide" Target="slides/slide141.xml"/><Relationship Id="rId157" Type="http://schemas.openxmlformats.org/officeDocument/2006/relationships/slide" Target="slides/slide162.xml"/><Relationship Id="rId178" Type="http://schemas.openxmlformats.org/officeDocument/2006/relationships/slide" Target="slides/slide183.xml"/><Relationship Id="rId61" Type="http://schemas.openxmlformats.org/officeDocument/2006/relationships/slide" Target="slides/slide63.xml"/><Relationship Id="rId82" Type="http://schemas.openxmlformats.org/officeDocument/2006/relationships/slide" Target="slides/slide85.xml"/><Relationship Id="rId199" Type="http://schemas.openxmlformats.org/officeDocument/2006/relationships/slide" Target="slides/slide204.xml"/><Relationship Id="rId203" Type="http://schemas.openxmlformats.org/officeDocument/2006/relationships/slide" Target="slides/slide208.xml"/><Relationship Id="rId19" Type="http://schemas.openxmlformats.org/officeDocument/2006/relationships/slide" Target="slides/slide20.xml"/><Relationship Id="rId224" Type="http://schemas.openxmlformats.org/officeDocument/2006/relationships/slide" Target="slides/slide229.xml"/><Relationship Id="rId30" Type="http://schemas.openxmlformats.org/officeDocument/2006/relationships/slide" Target="slides/slide32.xml"/><Relationship Id="rId105" Type="http://schemas.openxmlformats.org/officeDocument/2006/relationships/slide" Target="slides/slide109.xml"/><Relationship Id="rId126" Type="http://schemas.openxmlformats.org/officeDocument/2006/relationships/slide" Target="slides/slide131.xml"/><Relationship Id="rId147" Type="http://schemas.openxmlformats.org/officeDocument/2006/relationships/slide" Target="slides/slide152.xml"/><Relationship Id="rId168" Type="http://schemas.openxmlformats.org/officeDocument/2006/relationships/slide" Target="slides/slide173.xml"/><Relationship Id="rId51" Type="http://schemas.openxmlformats.org/officeDocument/2006/relationships/slide" Target="slides/slide53.xml"/><Relationship Id="rId72" Type="http://schemas.openxmlformats.org/officeDocument/2006/relationships/slide" Target="slides/slide75.xml"/><Relationship Id="rId93" Type="http://schemas.openxmlformats.org/officeDocument/2006/relationships/slide" Target="slides/slide97.xml"/><Relationship Id="rId189" Type="http://schemas.openxmlformats.org/officeDocument/2006/relationships/slide" Target="slides/slide194.xml"/><Relationship Id="rId3" Type="http://schemas.openxmlformats.org/officeDocument/2006/relationships/slide" Target="slides/slide4.xml"/><Relationship Id="rId214" Type="http://schemas.openxmlformats.org/officeDocument/2006/relationships/slide" Target="slides/slide219.xml"/><Relationship Id="rId235" Type="http://schemas.openxmlformats.org/officeDocument/2006/relationships/slide" Target="slides/slide240.xml"/><Relationship Id="rId116" Type="http://schemas.openxmlformats.org/officeDocument/2006/relationships/slide" Target="slides/slide120.xml"/><Relationship Id="rId137" Type="http://schemas.openxmlformats.org/officeDocument/2006/relationships/slide" Target="slides/slide142.xml"/><Relationship Id="rId158" Type="http://schemas.openxmlformats.org/officeDocument/2006/relationships/slide" Target="slides/slide163.xml"/><Relationship Id="rId20" Type="http://schemas.openxmlformats.org/officeDocument/2006/relationships/slide" Target="slides/slide22.xml"/><Relationship Id="rId41" Type="http://schemas.openxmlformats.org/officeDocument/2006/relationships/slide" Target="slides/slide43.xml"/><Relationship Id="rId62" Type="http://schemas.openxmlformats.org/officeDocument/2006/relationships/slide" Target="slides/slide64.xml"/><Relationship Id="rId83" Type="http://schemas.openxmlformats.org/officeDocument/2006/relationships/slide" Target="slides/slide86.xml"/><Relationship Id="rId179" Type="http://schemas.openxmlformats.org/officeDocument/2006/relationships/slide" Target="slides/slide1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FF4D35C-A5FB-48C7-8B8B-150FDEF29C3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244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39775"/>
            <a:ext cx="6584950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spcBef>
                <a:spcPct val="0"/>
              </a:spcBef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56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055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11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164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218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5272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27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383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38" algn="l" defTabSz="91411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7700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73470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9621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9621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A1748-8F3A-1A68-1E23-ACCBB152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0B4959-FEA5-2B20-8DAC-645FA4BAA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048B63-C636-B4D7-2CE1-7EC144E4D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6C92B-1335-9BE6-A631-B85D62251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7968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2561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44263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84091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295266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597A-63EF-F310-ED5F-E1CF1266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4C61B8-6364-C604-9C07-4695D8767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33E39F-C88B-5FAD-E29B-CE4D05386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6CB1F-F5F3-1117-5300-77EF374E6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0867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61449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8179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23045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51268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36430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46846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08623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2854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587588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865D-365D-6454-7AE4-1674A7B7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B24677-09AA-CD99-4A62-1556EE9CE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6A8C5E-2CC0-E021-895B-B35944E12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25750-633B-363C-1076-8350EF8A7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320505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76CD-FEBD-12F9-7C79-59EC65BD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F2D2E6-C1B3-ED34-D5B9-2A7C17368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81C4D7-0008-3DA8-5EE5-3CE891C4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39C4-8A92-370B-EF43-93D5F3370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47350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250211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319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6303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B112A-594D-68EE-F816-A3A50D932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27D2FC-8EBF-075D-7CEA-1C30DAD44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820D35-1E0A-1EA8-EA70-7307118D4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CF619-2DFE-61F0-4965-B59A08219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91600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8012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092217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80749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5DCCE-170E-300E-EDB3-BD32AA24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1AECC8-F24D-44C6-0408-C91E67627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FEFEB-C5BD-9993-1980-310A8AADF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85A7A-E786-42CB-AD37-37016A03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60752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369171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31093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33150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68357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844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6773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736727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17094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0FF45-154D-530D-94DA-DC5DEB418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7AB08C-EC7B-9296-28DE-3ECB10A13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3E6632-CFDB-9182-37DE-09E9474A5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255D4-14E3-816A-CDAA-93868F09F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745096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836E-EAD8-67EA-1724-AB32C799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0081BB-5E36-A669-9ECB-CBBC069B0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CA5149-E6F1-FCDC-3C4F-8C04DFDAD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332AE-3B3A-E61D-533F-97DFCFAF1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72426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24033-726B-B1B3-7376-AD43E2E6E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6A99E1-E586-DBCC-81C2-17182F987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126F98-6782-C78C-56F0-3930EBE47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971F-58C2-B5C2-53F3-789B4DF7C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742247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A8E67-7F07-86B9-B9D4-6B3370EDB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ED781A-211F-9641-DA10-0F4B53E62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B0E302-4FC1-8EF5-CA92-62CA818EA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5B030-7BE4-68A2-6202-908ED88C4E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5399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49DB-7F1B-97FC-1D20-5E938C2A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225330-E7B6-58FD-C839-C9D8076DF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0BB674-FEA9-B876-AFA2-0C90F4CA5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FE9E6-8FAD-22D5-7745-F89805E5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438690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49DB-7F1B-97FC-1D20-5E938C2A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225330-E7B6-58FD-C839-C9D8076DF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0BB674-FEA9-B876-AFA2-0C90F4CA5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EFE9E6-8FAD-22D5-7745-F89805E59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216884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58BD-30D5-AAD8-41A4-81275412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CFC0D3-B229-FA98-FB7E-D0A4F47BC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884317-3A0A-80AD-E194-3F54DD0EC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4042F-4927-3421-A88B-FF1A8BF92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364383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74C3-A41F-F6E5-A2C2-CCDEC331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035B54-793A-B784-241D-BC20B0D9A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346048-6662-1346-EAAA-94CEF2C61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EDF27D-672B-7819-D0C1-5B3D4899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715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39507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18F2-809A-2A57-0D5B-239482B2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556E27-EBD4-6426-FBAA-B264989EC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ADD2B7-B04D-0A90-3A88-8A5A70136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F7919-E9C6-0D9D-44CF-768BAD885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55458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155710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64254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271145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71198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117512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784316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44230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799620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8F639-6EE1-3E3E-6340-A8D362E4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CFFB01-1289-48AE-F324-3BFC74559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5DDF8D-CAA5-9EDB-0022-F52AF5920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AB759-9F41-936F-0ECE-9E435651D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775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319015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50289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106105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628295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54F47-302B-7712-446F-4B2E284A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5DA3F1-9415-D2E6-69CD-A9195D337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26E003-13B0-A1AD-C371-E3E4F1C31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A040F-9881-1519-0C18-C703D0EAC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41345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E2B3-9E69-A2E4-9091-D6516C0C2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9D5C28-EB88-1758-2B30-8D5ADD064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E65F28-EB3A-5F5D-C20E-E7432B96C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E84E3F-2B90-0CE5-AED3-7C2C28C08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14366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649320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30491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7276-C8F7-14CD-F0DD-C7B5DE08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F61568-0B56-74D9-53F9-42E9F96C1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99BA58-F9A8-037E-7D3A-6E2D8F57A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CE122-7225-68B9-D9A1-761D2B8B3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08298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0B6DC-91E9-EFAB-05F4-239D51995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33028C-A5E7-20B3-D1C1-B3784D9F0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B09F1D-B25E-CA65-2379-3B31DBCF0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EF6E4-E2F8-245C-7BBA-597D31C8B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214605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5BC0-8090-68CF-CBD1-43BF7040C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2D11EC-2CE6-37A9-EA26-70C4FB96B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8F9E38-3389-C69D-60B1-CDC2478AD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69B23-3E79-EE2C-8ED3-99F3C96DB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087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545333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84137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468760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92332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68BD8-BA7E-8BC1-F7FE-7767C39A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18E8AA-ACB3-FA7C-F510-3FC5A0FE4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FB81C7-26B4-AF2D-A871-6B939BC5D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3260C-B45F-8E58-487F-4775F6351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138924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039173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69885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90361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25292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54246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329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D97E-EAEF-E262-D21A-24141EE0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C3127D-E606-5490-DC90-D37F43C1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3DE2F-480E-05A5-3283-1334AFEA3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5142-BED6-A652-5E4F-A34983E62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901667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2257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836858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1062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67711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23976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7925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71105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129773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392058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946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EA6A-A177-B885-308B-AFC42593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38B7B-6E07-CE0D-94B5-1BB5BBF6E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D98B1B-DA19-F1D9-53E4-5925D0758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5F38C-F64E-B400-BF6F-FF24BB4C5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111104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909168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71114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185999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56076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050482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05234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68321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4829959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8D6AC-F2A2-C27F-6889-2109C6EA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BC47BC-7393-267C-DAAD-DDB139D19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97D08B-1DCC-2CBE-18B1-6B7C6FDDE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A0951-FADC-9D9C-7CF9-299EDF643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643226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5634-3DC4-2E10-91FD-73814D0A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D43EC3-F329-3A0A-3EBD-9F00F178D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6F1532-45CD-6ED5-FA31-068C3A9F1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DA2D1-85C6-7F1A-CE33-1FB8F236F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76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F706-9728-F449-9F81-217964F1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F980BF-8AED-614F-0AE5-3D9191237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4FF43D-90AD-D33F-8BC2-D4C5E4120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3AC31-AB88-6CA6-3E98-E3ECB1BD3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007804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D727-E49C-AF90-EE74-85160DDB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66531B-7D41-5A04-BA47-03D862AE6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715B7B-DD52-E332-9048-5D15C0605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D5C13-39B3-D372-2C05-7C0F97859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67678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7048-7C35-AB7B-B54A-180C8788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FCDD9E-FAB3-8C97-CC4F-55D231300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2DCE43-07EF-7F21-085D-312558166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C91403-0BA7-0223-1D84-D6E865D68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7173159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51F7-0FC6-3633-61DC-C1148967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3470B0-8CFC-6449-1939-7F6675D9D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70C037-723E-EFF0-AE0E-44589D10B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9AE21C-17AD-A46D-997B-BC83778A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722868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49367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199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3914053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82534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70492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89111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701215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532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9287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46D6E-3969-A120-52A9-031797D55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BD16B-3DDE-84FC-E731-0F3169FF0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A6CAA6-F1D2-589C-A405-BDC98C119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D98FB-76A3-B312-8A45-013CF4C69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239636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142227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272204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3336318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253444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209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230009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504073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410625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178396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0844-D014-F4A5-008F-4BB7D4761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B9DF4C-4DEA-1E12-1AEE-1CD5F7655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2CE6B3-317C-14C6-63D5-16D7E170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204F5-D52B-F707-96E4-458A49686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780328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0298D-7DEA-C7C5-53DD-1384C6CD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FC4A22-9EA6-8556-AFC8-1A82AB673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99B15C-7A7A-6721-413A-B7FB5CE61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F8187D-706C-FA1F-0EDC-CCFDCDDB1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5404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5E4EF-33BF-A536-C4E1-9792193A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25F79A-C989-34AB-1C47-41C3F3E13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4EE8F6-5853-6EDC-517D-9F05648B6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E7F77A-803B-5DA7-869B-E93DD65BF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662110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D25C-A1DB-073B-43C1-035539242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B60416-AC9A-60ED-F3CD-F703535F8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3FB177-4032-6731-240A-45EBF1360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66A68-8828-D29E-0792-133331A68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3451314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DF2A3-E88E-C795-4860-6718A53B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190C03-D0FF-AAE5-1813-41085B5D4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935860-F9EE-826F-1E92-CEC35191F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A0378C-2DF7-B78C-736F-2D1D627F2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864338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63177-B796-B5D9-21CC-E19D708F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50464-2872-4E6A-564E-7E5C9B558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45DD65-9DC1-9516-53DD-73627C5C8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555AC-43BD-E7A7-DAEA-C31CC6EF9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1503287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9439-8C68-CE57-D6D4-C7AEAE413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520117-DB6E-A2E8-2C01-6883EE457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A07ADB-DF54-E4BB-82AA-80B8A2203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15DA77-3E4D-E1C1-1518-C7F52FF1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677637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3B2FD-344F-F2BB-CA6A-25C6F09C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BD454A-A840-3F22-7AA1-7C6739EE2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639F5A-5108-60E6-1BB5-98CB9BBB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49EA4-8885-4724-E689-DB57DFF87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716971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893F-0DDE-2BE3-105C-21240B90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ADF4F7-39C9-F183-3665-257A87F1A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8EB1C-027E-097D-9984-1F2199761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9A51B-D319-1333-8137-B2EEB3AF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328096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893F-0DDE-2BE3-105C-21240B90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ADF4F7-39C9-F183-3665-257A87F1A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8EB1C-027E-097D-9984-1F2199761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9A51B-D319-1333-8137-B2EEB3AF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5427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DAC9-4276-9222-21D1-E56312FF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BD87E9-47E7-EBE9-B7AA-69A97488E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0E87A-DAA7-8C05-65AB-093006BB9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A92FE1-40DD-027E-0D06-23CB75E8E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172871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4456-428F-57E1-A9DE-8AC3F1651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2CB42-DE0D-0A1F-0917-12A130817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2B2C7D-8AD8-5635-A34D-9B5019EC9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40C383-93B9-D590-0C8F-9CF58A802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589223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0D142-1A66-1682-ADB2-609D20A35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78759-FECF-C799-C378-30DE39074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6CA552-FC49-DCD9-2DD8-123C1FD20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7AEE0-D3B1-6158-B385-D8161FD17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51270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1272763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9C9DC-BBE6-CB32-FB4B-D62287454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8F8D57-A62A-FD21-DE44-36EDEB20D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A583D2-C2FF-639E-4825-AF137CE9B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66AF8D-7532-DC5C-908F-F0D00E9E0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31223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1863984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66344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16081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761633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88674002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47968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181556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066025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558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276735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9617581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24764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7021782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7033921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05340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9268882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424574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83758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80458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A1F-ACA3-C75D-7F4D-1917FAF3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FF0C62-4081-174D-3136-40D8ABF34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4DD5DC-71F3-9C77-CB5C-CAF2CA565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28B5-F254-DDCC-5F7A-04780D535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2985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3856C-634A-EB0C-17C9-57BD2831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237F6A-1190-866E-C9E4-C24B8713E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2834C8-C4F5-E599-8A56-3FA017FC6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69C316-A825-695D-CE1B-9847770C8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5721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2878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EE17-6530-C736-E33C-757096B5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15FC71-53F7-17DD-C953-1A13F6047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8487F3-ED38-6EF1-5429-E368EC751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7B331-C3CC-25E7-1C0E-B0CBF37E4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6506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D8E1-5598-C690-306A-A7F8A8381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713D30-A5F0-D691-212F-52885A2A4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4D5006-5852-F1F7-7055-7F36C6C5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https://cpro95.tistory.com/333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BB8B0-772E-5EBA-0347-C809867DB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8099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C7111-2FB0-375E-0B87-A0A491C41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D8524-731C-80F4-DBA1-8E88B5C13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D4AFF5-7163-776F-4890-C7B07D6F3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https://cpro95.tistory.com/333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B08C3-0F4A-A34E-F525-A7316F4B1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1779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382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70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28748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04277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422A8-C9E7-C970-54EA-90DB1D86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D07A13-AB61-3CC3-BFC9-7AC6E888D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6F6C36-8FB1-A862-D486-91B0442F3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7EBC1-E0FD-BDE9-A13B-8BAE780EB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88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A4CC-CDC0-141E-42BE-0DEB6EBA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B8AA61-2C41-E5FC-0A23-08192EE2D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B7137C-AC6E-8808-1975-00BA19EC2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C9D9F-6162-930D-D32C-7F46545E5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29463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8CD4-FCDA-7DF7-52C3-82E32821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4B2C77-42CA-8529-3D5B-CECC7C69C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0AD21B-15C7-ABB7-4BF1-8F7DAC171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65C4C-B38C-B105-F810-310F45A0E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0381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953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538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83907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AD40D-7BF6-46C2-5018-9765D723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C90693-8038-6533-9FD9-B33C750E5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A9A7C3-1190-D8A5-27E3-1019ECA3E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03225-461C-93DC-A5FB-922E51577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9226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814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5044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2402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4C796-D671-1F1B-DE4F-E2EC8604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D51B18-85B5-142C-05A3-44D8D797A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99C381-E9F0-20DA-5C2D-EC66C4998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85692-9DFB-92B6-C5BF-DB51B8E9A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2358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938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1780B-54BF-9CBD-6A3B-403C7D22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E776C-CC03-51C1-A731-DD4E3DF2E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F57721-85B8-604C-8E46-FA640AE8E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2549D-CC64-43CB-5B54-4BAC5E0DE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3379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6649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65291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9CCE5-EA57-B6FD-BD41-1E80A64C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3E85BF-4619-C228-6253-884CFBF0BE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E51D0F-2192-4AAF-80C0-1834EC257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FCAFA-6BDD-DC14-BEE6-F7244F88D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26710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49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08786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CDCEB-CE86-14B1-D21A-419AF3F4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075878-FC0F-5DB7-733E-E53B0DE11A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434EA7-DCF6-8397-E443-8C62B51A1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6A2C2-E61B-A73B-9C71-68CA6E18A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02052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B9189-4717-7973-5504-825F0356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E0D6A8-6C5F-1ECD-BD9B-7118F0DB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EFBB94-2708-AC24-2A96-F0BFE62F0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0DAAA5-1D24-98FB-0316-9F1744CAC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72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904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5169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3FFB2-6D11-5823-AB95-C6E68E941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49E82-7B53-FC37-9E04-49B5F19D3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428343-63B2-A898-9B15-C55C01BF8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965B28-0096-0864-0D4C-AA8B30C4D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9601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1512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4458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2366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4091-2267-4E77-C0D2-F9068D93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6E2DE2-024B-ACBE-EAE3-EBF6E3D5B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3FE3C7-F22A-4E0D-6CC4-59391CF2C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54F1C-B53A-595C-C676-4540507E6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7837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5847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59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5533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57098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710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25791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70901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90767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07886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32270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80005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86997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A62E-D676-B5B3-2871-4AB92167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2146ED-8501-C0C2-12C1-5AD7BC91F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D23E0-1D5E-44F5-9ED3-A9BBAA080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5E099C-ECC8-E85F-AEDC-1EBCCF100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61579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0974858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9454E-C1C7-D311-5ADE-5B177BB0D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C62C50-CF1D-8EE9-F830-87E47C92D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6E880E-F9BF-D7C9-D3C6-0F6BEDCF4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AD086-40F5-A4EC-BB24-9B4014ABB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69772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625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655DC-81AE-D844-D325-61A89BDE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7F2783-C8A7-E3A7-F22C-F46682C30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4FDD67-0C7C-5183-897D-4FF1CCF7C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FBD01-67A2-71AD-14DD-8C3D3C24F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476383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28153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AF3-B8C2-E85A-BE6F-1267CEAA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F0E07C-1A49-997B-1C59-084C76BB4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ADE7AC-416D-D59D-3722-D5C11C6DF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54BC44-B498-6721-C597-CB54B171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68251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24574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3CE4-CDEB-B68F-1866-8F1B555B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73B70A-F9BC-2865-5179-797960650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E04CEE-4098-06A1-CC1D-2869A3B2F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7B56A-3340-2D27-9FD1-EE8C55C67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4405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778463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44283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79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219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9621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91540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8F3E-1758-B6D8-3DB3-AB0D6C29B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0A41B4-F22B-059A-3D8E-D2D4999A2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797495-BCFC-68B4-DDBA-2F68EA5D5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E8449-FCE9-EBBF-7F6B-C2C36A722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0152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00917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46919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7804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9561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2CE2-8C66-CF84-03B8-68D25F704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61AE6A-D2DC-1BB0-8008-50D3B85A1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98D7B4-934E-B94B-942F-7092B199D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7D5293-2DA0-8D47-2B9E-70BFE1F03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770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7485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5712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89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009426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DD17-BED8-3B68-046B-22B2B8390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3BFB6B-D57F-55B6-EA60-8B741A9AD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BE8B90-8668-308E-C45E-477344C20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124A8F-E487-5BDB-23D0-6A134F66A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52488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E744-256C-BC4C-6338-99121D45E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69D191-DCAD-FEC0-4760-733693286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6F89A6-89C2-D6A0-DE5A-B37F757CB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5D81A-8DAD-1BBF-0D2D-6F7F5E21D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533618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6359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C0C3A-C117-DDDD-E7AF-EBE6E015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1B721D-47ED-DB64-28F2-72EBE9715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FAD90D-6D36-DE80-6935-EF8C70CA7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44589-B924-CB50-5BA4-FE1AE5C73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259771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702515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552431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4138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94709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9A1D-6880-DE5D-D348-CDFE1CC0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465DC5-E82D-3A4C-BB78-C19ADF159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4D0AF-1DCD-0FBF-EF2B-F88AA8D75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79B56-2C26-BEC4-FCCE-4B1AB756E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62844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99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6191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CB20-DFE7-EC59-79A6-5BA741AB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C3E44B-53F5-6EA6-4BF9-4B294CD7B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6504F9-3BB5-4A4D-8FCD-E03D6198E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254111-F4D3-6B90-59EA-F8CAADD55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580058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896E8-F339-1FB1-13BB-CED069EA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BD6D5F-6C4F-79E9-67BE-5BABBBC95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BAA4CC-DFE8-2C32-EAEB-80C2D6908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8E2BA-6EF2-B008-95D2-B9B2D16B8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90702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14744-FEDA-60E2-394D-662DBFC4B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DC0A7-6D8A-903C-1E4B-367521767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11C042-F13B-9829-E18E-33F2EBBDF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44FAA-6CA0-34B9-E205-886C44469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119558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320EF1-5372-4976-AD8C-111FC694FBD2}" type="slidenum">
              <a:rPr lang="en-US" altLang="ko-KR" smtClean="0"/>
              <a:pPr>
                <a:defRPr/>
              </a:pPr>
              <a:t>103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62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 [본문] (장) - 절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74573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/>
            </a:lvl1pPr>
            <a:lvl2pPr>
              <a:lnSpc>
                <a:spcPct val="100000"/>
              </a:lnSpc>
              <a:buClr>
                <a:srgbClr val="506EA5"/>
              </a:buClr>
              <a:defRPr/>
            </a:lvl2pPr>
            <a:lvl3pPr>
              <a:lnSpc>
                <a:spcPct val="100000"/>
              </a:lnSpc>
              <a:buClr>
                <a:srgbClr val="506EA5"/>
              </a:buClr>
              <a:defRPr/>
            </a:lvl3pPr>
            <a:lvl4pPr>
              <a:lnSpc>
                <a:spcPct val="100000"/>
              </a:lnSpc>
              <a:buClr>
                <a:srgbClr val="506EA5"/>
              </a:buClr>
              <a:defRPr/>
            </a:lvl4pPr>
            <a:lvl5pPr>
              <a:lnSpc>
                <a:spcPct val="100000"/>
              </a:lnSpc>
              <a:buClr>
                <a:srgbClr val="506EA5"/>
              </a:buClr>
              <a:defRPr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 hasCustomPrompt="1"/>
          </p:nvPr>
        </p:nvSpPr>
        <p:spPr>
          <a:xfrm>
            <a:off x="338400" y="560216"/>
            <a:ext cx="10568527" cy="442429"/>
          </a:xfrm>
          <a:prstGeom prst="rect">
            <a:avLst/>
          </a:prstGeo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>
              <a:lnSpc>
                <a:spcPct val="100000"/>
              </a:lnSpc>
              <a:buFontTx/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50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 [본문] 장 - (절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10"/>
          <p:cNvSpPr>
            <a:spLocks noGrp="1"/>
          </p:cNvSpPr>
          <p:nvPr>
            <p:ph sz="quarter" idx="10" hasCustomPrompt="1"/>
          </p:nvPr>
        </p:nvSpPr>
        <p:spPr>
          <a:xfrm>
            <a:off x="181421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576000" y="1020264"/>
            <a:ext cx="10365784" cy="1847942"/>
          </a:xfrm>
        </p:spPr>
        <p:txBody>
          <a:bodyPr/>
          <a:lstStyle>
            <a:lvl1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lnSpc>
                <a:spcPct val="100000"/>
              </a:lnSpc>
              <a:buClr>
                <a:srgbClr val="506EA5"/>
              </a:buCl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38400" y="561146"/>
            <a:ext cx="10568526" cy="442429"/>
          </a:xfrm>
          <a:noFill/>
        </p:spPr>
        <p:txBody>
          <a:bodyPr vert="horz" wrap="square" lIns="102870" tIns="51435" rIns="102870" bIns="51435" rtlCol="0" anchor="t" anchorCtr="0">
            <a:spAutoFit/>
          </a:bodyPr>
          <a:lstStyle>
            <a:lvl1pPr marL="0" marR="0" indent="0" defTabSz="91380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1) </a:t>
            </a:r>
            <a:r>
              <a:rPr lang="ko-KR" altLang="en-US" dirty="0" err="1"/>
              <a:t>절제목을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0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. [본문] (장) - 블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 hasCustomPrompt="1"/>
          </p:nvPr>
        </p:nvSpPr>
        <p:spPr>
          <a:xfrm>
            <a:off x="181419" y="85023"/>
            <a:ext cx="10842913" cy="430827"/>
          </a:xfrm>
          <a:noFill/>
        </p:spPr>
        <p:txBody>
          <a:bodyPr vert="horz" wrap="square" lIns="91380" tIns="45690" rIns="91380" bIns="45690" rtlCol="0" anchor="t" anchorCtr="0">
            <a:spAutoFit/>
          </a:bodyPr>
          <a:lstStyle>
            <a:lvl1pPr algn="l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34F77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 </a:t>
            </a:r>
            <a:r>
              <a:rPr lang="ko-KR" altLang="en-US" dirty="0"/>
              <a:t>장제목을 입력하세요</a:t>
            </a:r>
            <a:r>
              <a:rPr lang="en-US" altLang="ko-KR" dirty="0"/>
              <a:t>.(</a:t>
            </a:r>
            <a:r>
              <a:rPr lang="ko-KR" altLang="en-US" dirty="0"/>
              <a:t>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8"/>
          <p:cNvSpPr>
            <a:spLocks noGrp="1"/>
          </p:cNvSpPr>
          <p:nvPr>
            <p:ph sz="quarter" idx="11" hasCustomPrompt="1"/>
          </p:nvPr>
        </p:nvSpPr>
        <p:spPr>
          <a:xfrm>
            <a:off x="266400" y="578149"/>
            <a:ext cx="10704880" cy="1745730"/>
          </a:xfrm>
          <a:prstGeom prst="rect">
            <a:avLst/>
          </a:prstGeom>
        </p:spPr>
        <p:txBody>
          <a:bodyPr/>
          <a:lstStyle>
            <a:lvl1pPr>
              <a:buClr>
                <a:srgbClr val="506EA5"/>
              </a:buClr>
              <a:defRPr/>
            </a:lvl1pPr>
            <a:lvl2pPr>
              <a:buClr>
                <a:srgbClr val="506EA5"/>
              </a:buClr>
              <a:defRPr sz="1600"/>
            </a:lvl2pPr>
            <a:lvl3pPr>
              <a:buClr>
                <a:srgbClr val="506EA5"/>
              </a:buClr>
              <a:defRPr sz="1400"/>
            </a:lvl3pPr>
            <a:lvl4pPr>
              <a:buClr>
                <a:srgbClr val="506EA5"/>
              </a:buClr>
              <a:defRPr sz="1200"/>
            </a:lvl4pPr>
            <a:lvl5pPr>
              <a:buClr>
                <a:srgbClr val="506EA5"/>
              </a:buClr>
              <a:defRPr sz="1000"/>
            </a:lvl5pPr>
          </a:lstStyle>
          <a:p>
            <a:pPr lvl="0"/>
            <a:r>
              <a:rPr lang="en-US" altLang="ko-KR" dirty="0"/>
              <a:t>[Tip] </a:t>
            </a:r>
            <a:r>
              <a:rPr lang="ko-KR" altLang="en-US" dirty="0" err="1"/>
              <a:t>블릿</a:t>
            </a:r>
            <a:r>
              <a:rPr lang="ko-KR" altLang="en-US" dirty="0"/>
              <a:t> 위계 조정 단축키 </a:t>
            </a:r>
            <a:r>
              <a:rPr lang="en-US" altLang="ko-KR" dirty="0"/>
              <a:t>: [Alt] + [Shift] + [</a:t>
            </a:r>
            <a:r>
              <a:rPr lang="ko-KR" altLang="en-US" dirty="0"/>
              <a:t>방향키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29943" y="510084"/>
            <a:ext cx="11071724" cy="0"/>
          </a:xfrm>
          <a:prstGeom prst="line">
            <a:avLst/>
          </a:prstGeom>
          <a:ln w="19050" cmpd="sng">
            <a:solidFill>
              <a:schemeClr val="bg1">
                <a:lumMod val="8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1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. [빈화면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1"/>
            <a:ext cx="11522075" cy="6480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120902" y="96032"/>
            <a:ext cx="11272924" cy="6293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8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89A9A-E38C-4CEE-A0DA-86EB830AA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260" y="2351899"/>
            <a:ext cx="8641556" cy="96469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48FE3-66D1-48B2-8166-490BF852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7FEAC6-AB39-463E-93D5-E1E088C11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69" y="5372038"/>
            <a:ext cx="2629537" cy="621268"/>
          </a:xfrm>
          <a:prstGeom prst="rect">
            <a:avLst/>
          </a:prstGeom>
        </p:spPr>
      </p:pic>
      <p:sp>
        <p:nvSpPr>
          <p:cNvPr id="9" name="1/2 액자 8">
            <a:extLst>
              <a:ext uri="{FF2B5EF4-FFF2-40B4-BE49-F238E27FC236}">
                <a16:creationId xmlns:a16="http://schemas.microsoft.com/office/drawing/2014/main" id="{EC4D9EEF-6729-4ABB-BD7F-83498D0DE502}"/>
              </a:ext>
            </a:extLst>
          </p:cNvPr>
          <p:cNvSpPr/>
          <p:nvPr userDrawn="1"/>
        </p:nvSpPr>
        <p:spPr>
          <a:xfrm>
            <a:off x="0" y="1"/>
            <a:ext cx="792143" cy="85616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1/2 액자 9">
            <a:extLst>
              <a:ext uri="{FF2B5EF4-FFF2-40B4-BE49-F238E27FC236}">
                <a16:creationId xmlns:a16="http://schemas.microsoft.com/office/drawing/2014/main" id="{E4F06146-FA1B-461E-8999-EC0C0EAEB226}"/>
              </a:ext>
            </a:extLst>
          </p:cNvPr>
          <p:cNvSpPr/>
          <p:nvPr userDrawn="1"/>
        </p:nvSpPr>
        <p:spPr>
          <a:xfrm rot="5400000">
            <a:off x="10697915" y="-32139"/>
            <a:ext cx="792021" cy="85629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0"/>
          <p:cNvSpPr>
            <a:spLocks noGrp="1"/>
          </p:cNvSpPr>
          <p:nvPr>
            <p:ph type="title"/>
          </p:nvPr>
        </p:nvSpPr>
        <p:spPr>
          <a:xfrm>
            <a:off x="181418" y="85023"/>
            <a:ext cx="11025039" cy="43082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t" anchorCtr="0">
            <a:spAutoFit/>
          </a:bodyPr>
          <a:lstStyle/>
          <a:p>
            <a:pPr marL="0" marR="0" lvl="0" indent="0" algn="l" defTabSz="913806" rtl="0" eaLnBrk="1" fontAlgn="base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장제목을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spcBef>
                <a:spcPts val="700"/>
              </a:spcBef>
              <a:defRPr kumimoji="1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defTabSz="1028700">
              <a:defRPr/>
            </a:pPr>
            <a:fld id="{070A3F4A-4E56-472D-A19C-7CE7449ABD1B}" type="slidenum">
              <a:rPr lang="en-US" altLang="ko-KR" smtClean="0"/>
              <a:pPr defTabSz="1028700">
                <a:defRPr/>
              </a:pPr>
              <a:t>‹#›</a:t>
            </a:fld>
            <a:endParaRPr 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576004" y="1511691"/>
            <a:ext cx="10370068" cy="427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037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3" r:id="rId4"/>
    <p:sldLayoutId id="2147483874" r:id="rId5"/>
  </p:sldLayoutIdLst>
  <p:hf hdr="0" ftr="0" dt="0"/>
  <p:txStyles>
    <p:titleStyle>
      <a:lvl1pPr algn="l" defTabSz="913755" rtl="0" eaLnBrk="1" latinLnBrk="0" hangingPunct="1">
        <a:lnSpc>
          <a:spcPct val="100000"/>
        </a:lnSpc>
        <a:spcBef>
          <a:spcPct val="0"/>
        </a:spcBef>
        <a:buNone/>
        <a:defRPr kumimoji="1" lang="ko-KR" altLang="en-US" sz="2000" b="1" i="0" u="none" strike="noStrike" kern="1200" cap="none" spc="0" normalizeH="0" baseline="0" noProof="0" dirty="0">
          <a:ln>
            <a:noFill/>
          </a:ln>
          <a:solidFill>
            <a:srgbClr val="36918B"/>
          </a:solidFill>
          <a:effectLst/>
          <a:uLnTx/>
          <a:uFillTx/>
          <a:latin typeface="맑은 고딕" pitchFamily="50" charset="-127"/>
          <a:ea typeface="맑은 고딕" pitchFamily="50" charset="-127"/>
          <a:cs typeface="+mn-cs"/>
        </a:defRPr>
      </a:lvl1pPr>
    </p:titleStyle>
    <p:bodyStyle>
      <a:lvl1pPr marL="324000" indent="-324000" algn="l" defTabSz="913755" rtl="0" eaLnBrk="1" latinLnBrk="0" hangingPunct="1">
        <a:lnSpc>
          <a:spcPct val="100000"/>
        </a:lnSpc>
        <a:spcBef>
          <a:spcPts val="1400"/>
        </a:spcBef>
        <a:buClr>
          <a:srgbClr val="5ABEC3"/>
        </a:buClr>
        <a:buFont typeface="돋움" pitchFamily="50" charset="-127"/>
        <a:buChar char="▐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334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Wingdings 3" pitchFamily="18" charset="2"/>
        <a:buChar char="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704850" indent="-161925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•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900000" indent="-1980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돋움" pitchFamily="50" charset="-127"/>
        <a:buChar char="-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104900" indent="-190500" algn="l" defTabSz="913755" rtl="0" eaLnBrk="1" latinLnBrk="0" hangingPunct="1">
        <a:lnSpc>
          <a:spcPct val="100000"/>
        </a:lnSpc>
        <a:spcBef>
          <a:spcPts val="700"/>
        </a:spcBef>
        <a:buClr>
          <a:srgbClr val="5ABEC3"/>
        </a:buClr>
        <a:buFont typeface="Arial" pitchFamily="34" charset="0"/>
        <a:buChar char="»"/>
        <a:defRPr kumimoji="1" lang="ko-KR" altLang="en-US" sz="1800" b="1" kern="1200" baseline="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2835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72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601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480" indent="-228439" algn="l" defTabSz="913755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86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55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19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1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78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3" algn="l" defTabSz="91375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0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0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2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5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6.png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google.com/intl/ko_kr/chrome/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ct.naver.com/dict.search?query=splice&amp;from=tsearch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629" y="1295872"/>
            <a:ext cx="7488832" cy="18002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/>
              <a:t>혼자</a:t>
            </a:r>
            <a:r>
              <a:rPr lang="en-US" altLang="ko-KR" sz="4000" dirty="0"/>
              <a:t> </a:t>
            </a:r>
            <a:r>
              <a:rPr lang="ko-KR" altLang="en-US" sz="4000" b="1" dirty="0"/>
              <a:t>공부</a:t>
            </a:r>
            <a:r>
              <a:rPr lang="ko-KR" altLang="en-US" sz="4000" dirty="0"/>
              <a:t>하</a:t>
            </a:r>
            <a:r>
              <a:rPr lang="ko-KR" altLang="en-US" sz="4000" b="1" dirty="0"/>
              <a:t>는</a:t>
            </a:r>
            <a:br>
              <a:rPr lang="en-US" altLang="ko-KR" sz="4000" b="1" dirty="0"/>
            </a:br>
            <a:r>
              <a:rPr lang="ko-KR" altLang="en-US" sz="4800" b="1" dirty="0"/>
              <a:t>자바스크립트</a:t>
            </a:r>
            <a:r>
              <a:rPr lang="en-US" altLang="ko-KR" sz="4800" b="1" dirty="0"/>
              <a:t>(</a:t>
            </a:r>
            <a:r>
              <a:rPr lang="en-US" altLang="ko-KR" sz="4800" b="1" dirty="0" err="1"/>
              <a:t>Javascript</a:t>
            </a:r>
            <a:r>
              <a:rPr lang="en-US" altLang="ko-KR" sz="4800" b="1" dirty="0"/>
              <a:t>)</a:t>
            </a:r>
            <a:endParaRPr lang="ko-KR" altLang="en-US" sz="48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74748BB-7154-A7AE-7D11-BC7F62506A13}"/>
              </a:ext>
            </a:extLst>
          </p:cNvPr>
          <p:cNvSpPr txBox="1">
            <a:spLocks/>
          </p:cNvSpPr>
          <p:nvPr/>
        </p:nvSpPr>
        <p:spPr>
          <a:xfrm>
            <a:off x="-71611" y="3600127"/>
            <a:ext cx="11522075" cy="1396537"/>
          </a:xfrm>
          <a:prstGeom prst="rect">
            <a:avLst/>
          </a:prstGeom>
          <a:noFill/>
        </p:spPr>
        <p:txBody>
          <a:bodyPr vert="horz" wrap="square" lIns="91380" tIns="45690" rIns="91380" bIns="45690" rtlCol="0" anchor="b" anchorCtr="0">
            <a:normAutofit fontScale="97500"/>
          </a:bodyPr>
          <a:lstStyle>
            <a:lvl1pPr algn="ctr" defTabSz="9137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lang="ko-KR" altLang="en-US" sz="5669" b="1" i="0" u="none" strike="noStrike" kern="1200" cap="none" spc="0" normalizeH="0" baseline="0" noProof="0">
                <a:ln>
                  <a:noFill/>
                </a:ln>
                <a:solidFill>
                  <a:srgbClr val="36918B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sz="2800" dirty="0" err="1"/>
              <a:t>Riatech</a:t>
            </a:r>
            <a:r>
              <a:rPr lang="en-US" altLang="ko-KR" sz="2800" dirty="0"/>
              <a:t> </a:t>
            </a:r>
            <a:r>
              <a:rPr lang="ko-KR" altLang="en-US" sz="2800" dirty="0"/>
              <a:t>대표 김성필</a:t>
            </a:r>
          </a:p>
        </p:txBody>
      </p:sp>
    </p:spTree>
    <p:extLst>
      <p:ext uri="{BB962C8B-B14F-4D97-AF65-F5344CB8AC3E}">
        <p14:creationId xmlns:p14="http://schemas.microsoft.com/office/powerpoint/2010/main" val="50375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6D4E-18E5-45E1-87EC-B477F034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060410-A7DB-F02A-4122-B5494A36F9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7F5EEB-820C-4C04-D0CB-E1F2365EEB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 실행 </a:t>
            </a:r>
            <a:r>
              <a:rPr lang="en-US" altLang="ko-KR" dirty="0"/>
              <a:t>– </a:t>
            </a:r>
            <a:r>
              <a:rPr lang="ko-KR" altLang="en-US" dirty="0"/>
              <a:t>구글 크롬에서 실행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1 – </a:t>
            </a:r>
            <a:r>
              <a:rPr lang="ko-KR" altLang="en-US" dirty="0"/>
              <a:t>빈 구글 크롬 창 열기</a:t>
            </a:r>
            <a:endParaRPr lang="en-US" altLang="ko-KR" dirty="0"/>
          </a:p>
          <a:p>
            <a:pPr lvl="2"/>
            <a:r>
              <a:rPr lang="ko-KR" altLang="en-US" dirty="0"/>
              <a:t>구글 크롬 실행 후 구글 크롬의 </a:t>
            </a:r>
            <a:r>
              <a:rPr lang="ko-KR" altLang="en-US" dirty="0" err="1"/>
              <a:t>주소창</a:t>
            </a:r>
            <a:r>
              <a:rPr lang="en-US" altLang="ko-KR" dirty="0"/>
              <a:t>(URL </a:t>
            </a:r>
            <a:r>
              <a:rPr lang="ko-KR" altLang="en-US" dirty="0" err="1"/>
              <a:t>입력창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 err="1"/>
              <a:t>about:blank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2 – </a:t>
            </a:r>
            <a:r>
              <a:rPr lang="ko-KR" altLang="en-US" dirty="0"/>
              <a:t>개발자 도구와 </a:t>
            </a:r>
            <a:r>
              <a:rPr lang="en-US" altLang="ko-KR" dirty="0"/>
              <a:t>[Console] </a:t>
            </a:r>
            <a:r>
              <a:rPr lang="ko-KR" altLang="en-US" dirty="0"/>
              <a:t>탭 오픈</a:t>
            </a:r>
            <a:endParaRPr lang="en-US" altLang="ko-KR" dirty="0"/>
          </a:p>
          <a:p>
            <a:pPr lvl="2"/>
            <a:r>
              <a:rPr lang="en-US" altLang="ko-KR" dirty="0"/>
              <a:t>F12 </a:t>
            </a:r>
            <a:r>
              <a:rPr lang="ko-KR" altLang="en-US" dirty="0"/>
              <a:t>키를 누름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3 – </a:t>
            </a:r>
            <a:r>
              <a:rPr lang="ko-KR" altLang="en-US" dirty="0"/>
              <a:t>코드 입력 및 실행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736991-5723-8F11-D294-5E2D1FD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46B49B-CC5E-DF16-659D-0D65ABEE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939" y="1986001"/>
            <a:ext cx="6058746" cy="12117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EAE451-6CA2-8F03-8B08-36B908DC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501" y="3816151"/>
            <a:ext cx="6034982" cy="12117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0615EA-0F86-D36A-3080-9416CF39BEB6}"/>
              </a:ext>
            </a:extLst>
          </p:cNvPr>
          <p:cNvSpPr txBox="1"/>
          <p:nvPr/>
        </p:nvSpPr>
        <p:spPr>
          <a:xfrm>
            <a:off x="3960837" y="449198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[Enter]</a:t>
            </a:r>
            <a:endParaRPr lang="ko-KR" altLang="en-US" sz="1200" b="1" i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2C799C5-5815-0FFA-AAC2-2AF45F473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09" y="4156296"/>
            <a:ext cx="6040567" cy="14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431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173A-754C-B5F6-F010-2ED0E40D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13F16-E79A-3F10-CC34-30EF889506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35F8D-88F2-D1C0-9110-9D417482A2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배열의 특정 위치에 요소 추가하기 기본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r>
              <a:rPr lang="en-US" altLang="ko-KR" dirty="0"/>
              <a:t>, splice( )</a:t>
            </a:r>
          </a:p>
          <a:p>
            <a:pPr lvl="1"/>
            <a:r>
              <a:rPr lang="en-US" altLang="ko-KR" dirty="0"/>
              <a:t>splice( )</a:t>
            </a:r>
            <a:r>
              <a:rPr lang="ko-KR" altLang="en-US" dirty="0"/>
              <a:t> 메서드</a:t>
            </a:r>
            <a:endParaRPr lang="en-US" altLang="ko-KR" dirty="0"/>
          </a:p>
          <a:p>
            <a:pPr lvl="2"/>
            <a:r>
              <a:rPr lang="ko-KR" altLang="en-US" dirty="0"/>
              <a:t>배열의 특정 위치의 요소를 제거할 때 사용</a:t>
            </a:r>
            <a:endParaRPr lang="en-US" altLang="ko-KR" dirty="0"/>
          </a:p>
          <a:p>
            <a:pPr lvl="2"/>
            <a:r>
              <a:rPr lang="ko-KR" altLang="en-US" dirty="0"/>
              <a:t>배열의 특정 위치에 요소를 추가할 때</a:t>
            </a:r>
            <a:r>
              <a:rPr lang="en-US" altLang="ko-KR" dirty="0"/>
              <a:t>(</a:t>
            </a:r>
            <a:r>
              <a:rPr lang="ko-KR" altLang="en-US" dirty="0"/>
              <a:t>도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splice( ) </a:t>
            </a:r>
            <a:r>
              <a:rPr lang="ko-KR" altLang="en-US" dirty="0"/>
              <a:t>함수의 기본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idx</a:t>
            </a:r>
            <a:r>
              <a:rPr lang="en-US" altLang="ko-KR" dirty="0"/>
              <a:t> :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제거할 요소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의 시작 인덱스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altLang="ko-KR" dirty="0"/>
              <a:t>(</a:t>
            </a:r>
            <a:r>
              <a:rPr lang="ko-KR" altLang="en-US" dirty="0"/>
              <a:t>두 번째 매개변수 </a:t>
            </a:r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일 때</a:t>
            </a:r>
            <a:r>
              <a:rPr lang="en-US" altLang="ko-KR" dirty="0"/>
              <a:t>) </a:t>
            </a:r>
            <a:r>
              <a:rPr lang="ko-KR" altLang="en-US" dirty="0"/>
              <a:t>추가할 요소의 인덱스</a:t>
            </a:r>
            <a:endParaRPr lang="en-US" altLang="ko-KR" dirty="0"/>
          </a:p>
          <a:p>
            <a:pPr lvl="2"/>
            <a:r>
              <a:rPr lang="en-US" altLang="ko-KR" dirty="0"/>
              <a:t>num: </a:t>
            </a:r>
            <a:r>
              <a:rPr lang="ko-KR" altLang="en-US" dirty="0"/>
              <a:t>제거할 요소의 개수</a:t>
            </a:r>
            <a:r>
              <a:rPr lang="en-US" altLang="ko-KR" dirty="0"/>
              <a:t>, (</a:t>
            </a:r>
            <a:r>
              <a:rPr lang="ko-KR" altLang="en-US" dirty="0"/>
              <a:t>요소를 추가하려고 할 때는 두 번째 매개변수 </a:t>
            </a:r>
            <a:r>
              <a:rPr lang="en-US" altLang="ko-KR" dirty="0"/>
              <a:t>num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element: </a:t>
            </a:r>
            <a:r>
              <a:rPr lang="ko-KR" altLang="en-US" dirty="0"/>
              <a:t>추가할 요소</a:t>
            </a:r>
            <a:endParaRPr lang="en-US" altLang="ko-KR" dirty="0"/>
          </a:p>
          <a:p>
            <a:pPr lvl="1"/>
            <a:r>
              <a:rPr lang="ko-KR" altLang="en-US" dirty="0"/>
              <a:t>활용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AB9E4C-4AB4-438C-3D5F-81C4C6E2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배열의 특정 위치에 요소 추가하기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FCFBA5-5490-0483-9907-D780F46497CC}"/>
              </a:ext>
            </a:extLst>
          </p:cNvPr>
          <p:cNvSpPr/>
          <p:nvPr/>
        </p:nvSpPr>
        <p:spPr>
          <a:xfrm>
            <a:off x="1008509" y="2295773"/>
            <a:ext cx="6840760" cy="488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num, element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0DE713-3293-305E-3DEB-FE4908FF843C}"/>
              </a:ext>
            </a:extLst>
          </p:cNvPr>
          <p:cNvSpPr/>
          <p:nvPr/>
        </p:nvSpPr>
        <p:spPr>
          <a:xfrm>
            <a:off x="1008509" y="4176192"/>
            <a:ext cx="6840760" cy="129614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itemD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오랜지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itemD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양파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itemD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1553D4-27F9-3B7B-40D3-9FFC7D92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97" y="4176192"/>
            <a:ext cx="2172003" cy="15527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8111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D8D5-A683-37C4-BC03-04C6DEDE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886B92-D80F-622D-6F16-BF71FACE9D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DAB29-66CE-E216-EEB8-F4ADC195A3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코드의 실행 결과를 예측해 보세요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아래 코드는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여러 분은 아래 코드의 동작을 예측할 수 있습니다</a:t>
            </a:r>
            <a:r>
              <a:rPr lang="en-US" altLang="ko-KR" dirty="0"/>
              <a:t>!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2CD44E-23B5-D508-8056-3FC3BDB2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서당 개 </a:t>
            </a:r>
            <a:r>
              <a:rPr lang="en-US" altLang="ko-KR" dirty="0"/>
              <a:t>3</a:t>
            </a:r>
            <a:r>
              <a:rPr lang="ko-KR" altLang="en-US" dirty="0"/>
              <a:t>년이면 풍월을 읊는다</a:t>
            </a:r>
            <a:r>
              <a:rPr lang="en-US" altLang="ko-KR" dirty="0"/>
              <a:t>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속담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475FFC-117C-00DD-5C89-BFD37E68A836}"/>
              </a:ext>
            </a:extLst>
          </p:cNvPr>
          <p:cNvSpPr/>
          <p:nvPr/>
        </p:nvSpPr>
        <p:spPr>
          <a:xfrm>
            <a:off x="792485" y="1688468"/>
            <a:ext cx="7560840" cy="31032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194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B119-A7C1-6BBE-B02B-916CC524C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4D3DA0-6E60-7049-5FB6-EA97B27975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9BA8D-21D6-A8F8-A3F5-58960AC30B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코드의 실행 결과를 예측해 보세요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아래 코드는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ko-KR" altLang="en-US" dirty="0"/>
              <a:t>여러 분은 아래 코드의 동작을 예측할 수 있습니다</a:t>
            </a:r>
            <a:r>
              <a:rPr lang="en-US" altLang="ko-KR" dirty="0"/>
              <a:t>!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D1BE4D-E2F5-3660-B212-1D9EEDFA1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서당 개 </a:t>
            </a:r>
            <a:r>
              <a:rPr lang="en-US" altLang="ko-KR" dirty="0"/>
              <a:t>3</a:t>
            </a:r>
            <a:r>
              <a:rPr lang="ko-KR" altLang="en-US" dirty="0"/>
              <a:t>년이면 풍월을 읊는다</a:t>
            </a:r>
            <a:r>
              <a:rPr lang="en-US" altLang="ko-KR" dirty="0"/>
              <a:t>”</a:t>
            </a:r>
            <a:r>
              <a:rPr lang="ko-KR" altLang="en-US" dirty="0"/>
              <a:t>라는</a:t>
            </a:r>
            <a:r>
              <a:rPr lang="en-US" altLang="ko-KR" dirty="0"/>
              <a:t> </a:t>
            </a:r>
            <a:r>
              <a:rPr lang="ko-KR" altLang="en-US" dirty="0"/>
              <a:t>속담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58C729-5749-C48B-6A08-ED62B4A327AE}"/>
              </a:ext>
            </a:extLst>
          </p:cNvPr>
          <p:cNvSpPr/>
          <p:nvPr/>
        </p:nvSpPr>
        <p:spPr>
          <a:xfrm>
            <a:off x="792485" y="1688468"/>
            <a:ext cx="7560840" cy="31032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91E4C-2564-2FE3-B54A-4AD52078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07" y="3610249"/>
            <a:ext cx="2295845" cy="12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2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– </a:t>
            </a:r>
            <a:r>
              <a:rPr lang="ko-KR" altLang="en-US" dirty="0"/>
              <a:t>배열 활용</a:t>
            </a:r>
            <a:endParaRPr lang="en-US" altLang="ko-KR" dirty="0"/>
          </a:p>
          <a:p>
            <a:pPr lvl="1"/>
            <a:r>
              <a:rPr lang="ko-KR" altLang="en-US" dirty="0"/>
              <a:t>상품을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하는 프로그램</a:t>
            </a:r>
            <a:endParaRPr lang="en-US" altLang="ko-KR" dirty="0"/>
          </a:p>
          <a:p>
            <a:pPr lvl="2"/>
            <a:r>
              <a:rPr lang="ko-KR" altLang="en-US" dirty="0"/>
              <a:t>등수를 입력 받으면 다음과 같이 출력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사과</a:t>
            </a:r>
            <a:r>
              <a:rPr lang="en-US" altLang="ko-KR" dirty="0"/>
              <a:t>‘, ‘</a:t>
            </a:r>
            <a:r>
              <a:rPr lang="ko-KR" altLang="en-US" dirty="0"/>
              <a:t>배</a:t>
            </a:r>
            <a:r>
              <a:rPr lang="en-US" altLang="ko-KR" dirty="0"/>
              <a:t>‘, 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배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하며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이외의 등수에 대해서는 </a:t>
            </a:r>
            <a:r>
              <a:rPr lang="en-US" altLang="ko-KR" dirty="0"/>
              <a:t>‘</a:t>
            </a:r>
            <a:r>
              <a:rPr lang="ko-KR" altLang="en-US" dirty="0"/>
              <a:t>등수에 들지 못했습니다</a:t>
            </a:r>
            <a:r>
              <a:rPr lang="en-US" altLang="ko-KR" dirty="0"/>
              <a:t>‘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lvl="2"/>
            <a:r>
              <a:rPr lang="ko-KR" altLang="en-US" dirty="0"/>
              <a:t>위와 같은 동작을 하는 프로그램을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~20</a:t>
            </a:r>
            <a:r>
              <a:rPr lang="ko-KR" altLang="en-US" dirty="0"/>
              <a:t>분 내로 </a:t>
            </a:r>
            <a:r>
              <a:rPr lang="ko-KR" altLang="en-US" dirty="0" err="1"/>
              <a:t>작성하시요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2777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– </a:t>
            </a:r>
            <a:r>
              <a:rPr lang="ko-KR" altLang="en-US" dirty="0"/>
              <a:t>배열 활용 </a:t>
            </a:r>
            <a:endParaRPr lang="en-US" altLang="ko-KR" dirty="0"/>
          </a:p>
          <a:p>
            <a:pPr lvl="1"/>
            <a:r>
              <a:rPr lang="ko-KR" altLang="en-US" dirty="0"/>
              <a:t>상품을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하는 프로그램</a:t>
            </a:r>
            <a:endParaRPr lang="en-US" altLang="ko-KR" dirty="0"/>
          </a:p>
          <a:p>
            <a:pPr lvl="2"/>
            <a:r>
              <a:rPr lang="ko-KR" altLang="en-US" dirty="0"/>
              <a:t>등수를 입력 받으면 다음과 같이 출력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사과</a:t>
            </a:r>
            <a:r>
              <a:rPr lang="en-US" altLang="ko-KR" dirty="0"/>
              <a:t>‘, ‘</a:t>
            </a:r>
            <a:r>
              <a:rPr lang="ko-KR" altLang="en-US" dirty="0"/>
              <a:t>배</a:t>
            </a:r>
            <a:r>
              <a:rPr lang="en-US" altLang="ko-KR" dirty="0"/>
              <a:t>‘, 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배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하며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이외의 등수에 대해서는 </a:t>
            </a:r>
            <a:r>
              <a:rPr lang="en-US" altLang="ko-KR" dirty="0"/>
              <a:t>‘</a:t>
            </a:r>
            <a:r>
              <a:rPr lang="ko-KR" altLang="en-US" dirty="0"/>
              <a:t>등수에 들지 못했습니다</a:t>
            </a:r>
            <a:r>
              <a:rPr lang="en-US" altLang="ko-KR" dirty="0"/>
              <a:t>‘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lvl="2"/>
            <a:r>
              <a:rPr lang="ko-KR" altLang="en-US" dirty="0"/>
              <a:t>위와 같은 동작을 하는 프로그램을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~20</a:t>
            </a:r>
            <a:r>
              <a:rPr lang="ko-KR" altLang="en-US" dirty="0"/>
              <a:t>분 내로 작성하시요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5EC99-0C0F-412B-884E-4FB190087207}"/>
              </a:ext>
            </a:extLst>
          </p:cNvPr>
          <p:cNvSpPr/>
          <p:nvPr/>
        </p:nvSpPr>
        <p:spPr>
          <a:xfrm>
            <a:off x="1080517" y="3149205"/>
            <a:ext cx="9505056" cy="13150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const input = Number( prompt(‘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 입력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: ‘,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const message = [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등수에 들지 못했습니다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.’];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message[input-1]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5EC99-0C0F-412B-884E-4FB190087207}"/>
              </a:ext>
            </a:extLst>
          </p:cNvPr>
          <p:cNvSpPr/>
          <p:nvPr/>
        </p:nvSpPr>
        <p:spPr>
          <a:xfrm>
            <a:off x="1080517" y="4536231"/>
            <a:ext cx="9505056" cy="13150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const input = Number( prompt(‘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 입력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: ‘,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const message = [ ‘ ‘,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등수에 들지 못했습니다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.’];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message[input]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240143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– </a:t>
            </a:r>
            <a:r>
              <a:rPr lang="ko-KR" altLang="en-US" dirty="0"/>
              <a:t>배열 활용 </a:t>
            </a:r>
            <a:endParaRPr lang="en-US" altLang="ko-KR" dirty="0"/>
          </a:p>
          <a:p>
            <a:pPr lvl="1"/>
            <a:r>
              <a:rPr lang="ko-KR" altLang="en-US" dirty="0"/>
              <a:t>상품을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하는 프로그램</a:t>
            </a:r>
            <a:endParaRPr lang="en-US" altLang="ko-KR" dirty="0"/>
          </a:p>
          <a:p>
            <a:pPr lvl="2"/>
            <a:r>
              <a:rPr lang="ko-KR" altLang="en-US" dirty="0"/>
              <a:t>등수를 입력 받으면 다음과 같이 출력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사과</a:t>
            </a:r>
            <a:r>
              <a:rPr lang="en-US" altLang="ko-KR" dirty="0"/>
              <a:t>‘, ‘</a:t>
            </a:r>
            <a:r>
              <a:rPr lang="ko-KR" altLang="en-US" dirty="0"/>
              <a:t>배</a:t>
            </a:r>
            <a:r>
              <a:rPr lang="en-US" altLang="ko-KR" dirty="0"/>
              <a:t>‘, 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배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하며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이외의 등수에 대해서는 </a:t>
            </a:r>
            <a:r>
              <a:rPr lang="en-US" altLang="ko-KR" dirty="0"/>
              <a:t>‘</a:t>
            </a:r>
            <a:r>
              <a:rPr lang="ko-KR" altLang="en-US" dirty="0"/>
              <a:t>등수에 들지 못했습니다</a:t>
            </a:r>
            <a:r>
              <a:rPr lang="en-US" altLang="ko-KR" dirty="0"/>
              <a:t>‘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lvl="2"/>
            <a:r>
              <a:rPr lang="ko-KR" altLang="en-US" dirty="0"/>
              <a:t>위와 같은 동작을 하는 프로그램을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~20</a:t>
            </a:r>
            <a:r>
              <a:rPr lang="ko-KR" altLang="en-US" dirty="0"/>
              <a:t>분 내로 작성하시요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5EC99-0C0F-412B-884E-4FB190087207}"/>
              </a:ext>
            </a:extLst>
          </p:cNvPr>
          <p:cNvSpPr/>
          <p:nvPr/>
        </p:nvSpPr>
        <p:spPr>
          <a:xfrm>
            <a:off x="1368549" y="3149205"/>
            <a:ext cx="9289032" cy="239513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맑은 고딕" pitchFamily="50" charset="-127"/>
              </a:rPr>
              <a:t>오류 확인할 것</a:t>
            </a:r>
            <a:endParaRPr lang="en-US" altLang="ko-KR" sz="16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</a:rPr>
              <a:t>const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input = Number( prompt(‘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 입력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: ‘,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const message = [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등수에 들지 못했습니다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.’];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if( input &gt; 3 )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input  = 4: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alert( message[input-1]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2656482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F1860-439A-74D5-87EA-C2EBA36C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67DBF9-42C6-BC65-30D9-E4056AA608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E6309A-4C43-67FB-010E-1ECBB87217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for in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자바스크립트는 배열이나 객체를 쉽게 다루기 위해 </a:t>
            </a:r>
            <a:r>
              <a:rPr lang="en-US" altLang="ko-KR" dirty="0"/>
              <a:t>for in </a:t>
            </a:r>
            <a:r>
              <a:rPr lang="ko-KR" altLang="en-US" dirty="0"/>
              <a:t>반복문을 제공</a:t>
            </a:r>
            <a:endParaRPr lang="en-US" altLang="ko-KR" dirty="0"/>
          </a:p>
          <a:p>
            <a:pPr lvl="1"/>
            <a:r>
              <a:rPr lang="ko-KR" altLang="en-US" dirty="0"/>
              <a:t>기본 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반복 변수 </a:t>
            </a:r>
            <a:r>
              <a:rPr lang="en-US" altLang="ko-KR" dirty="0" err="1"/>
              <a:t>idx</a:t>
            </a:r>
            <a:r>
              <a:rPr lang="ko-KR" altLang="en-US" dirty="0"/>
              <a:t>에는 요소의 인덱스가 할당 됨</a:t>
            </a:r>
            <a:endParaRPr lang="en-US" altLang="ko-KR" dirty="0"/>
          </a:p>
          <a:p>
            <a:pPr lvl="4"/>
            <a:r>
              <a:rPr lang="en-US" altLang="ko-KR" dirty="0"/>
              <a:t>Python</a:t>
            </a:r>
            <a:r>
              <a:rPr lang="ko-KR" altLang="en-US" dirty="0"/>
              <a:t>과 다름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948331-9E83-1D26-0EA0-D5516B29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in </a:t>
            </a:r>
            <a:r>
              <a:rPr lang="ko-KR" altLang="en-US" dirty="0" err="1"/>
              <a:t>반복문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279B67-830A-C223-39A3-B62D0280B11E}"/>
              </a:ext>
            </a:extLst>
          </p:cNvPr>
          <p:cNvSpPr/>
          <p:nvPr/>
        </p:nvSpPr>
        <p:spPr>
          <a:xfrm>
            <a:off x="1671882" y="1727920"/>
            <a:ext cx="8619101" cy="10621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반복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변수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또는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E8B1C7-C97D-AA8F-0DA1-AF87AC592885}"/>
              </a:ext>
            </a:extLst>
          </p:cNvPr>
          <p:cNvSpPr/>
          <p:nvPr/>
        </p:nvSpPr>
        <p:spPr>
          <a:xfrm>
            <a:off x="1671882" y="3348136"/>
            <a:ext cx="8619102" cy="13321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우유 구매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업무 메일 확인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필라테스 수업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할 일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4788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while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반복문이 조건을 가지고 반복 횟수를 제어하는 관점이라면 </a:t>
            </a:r>
            <a:r>
              <a:rPr lang="en-US" altLang="ko-KR" dirty="0"/>
              <a:t>for </a:t>
            </a:r>
            <a:r>
              <a:rPr lang="ko-KR" altLang="en-US" dirty="0"/>
              <a:t>반복문은 반복 실행 횟수를 기준으로 제어된다고 볼 수 있음</a:t>
            </a:r>
            <a:endParaRPr lang="en-US" altLang="ko-KR" dirty="0"/>
          </a:p>
          <a:p>
            <a:pPr lvl="1"/>
            <a:r>
              <a:rPr lang="ko-KR" altLang="en-US" dirty="0"/>
              <a:t>실행 흐름</a:t>
            </a:r>
            <a:endParaRPr lang="en-US" altLang="ko-KR" dirty="0"/>
          </a:p>
          <a:p>
            <a:pPr lvl="2"/>
            <a:r>
              <a:rPr lang="ko-KR" altLang="en-US" dirty="0"/>
              <a:t>가장 먼저 </a:t>
            </a:r>
            <a:r>
              <a:rPr lang="en-US" altLang="ko-KR" dirty="0"/>
              <a:t>&lt;</a:t>
            </a:r>
            <a:r>
              <a:rPr lang="ko-KR" altLang="en-US" dirty="0" err="1"/>
              <a:t>초기식</a:t>
            </a:r>
            <a:r>
              <a:rPr lang="en-US" altLang="ko-KR" dirty="0"/>
              <a:t>&gt;</a:t>
            </a:r>
            <a:r>
              <a:rPr lang="ko-KR" altLang="en-US" dirty="0"/>
              <a:t>을 한번 실행하고 </a:t>
            </a:r>
            <a:endParaRPr lang="en-US" altLang="ko-KR" dirty="0"/>
          </a:p>
          <a:p>
            <a:pPr lvl="2"/>
            <a:r>
              <a:rPr lang="en-US" altLang="ko-KR" dirty="0"/>
              <a:t>&lt;</a:t>
            </a:r>
            <a:r>
              <a:rPr lang="ko-KR" altLang="en-US" dirty="0"/>
              <a:t>조건식</a:t>
            </a:r>
            <a:r>
              <a:rPr lang="en-US" altLang="ko-KR" dirty="0"/>
              <a:t>&gt;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평가하여 </a:t>
            </a:r>
            <a:endParaRPr lang="en-US" altLang="ko-KR" dirty="0"/>
          </a:p>
          <a:p>
            <a:pPr lvl="3"/>
            <a:r>
              <a:rPr lang="ko-KR" altLang="en-US" dirty="0"/>
              <a:t>참이면 </a:t>
            </a:r>
            <a:endParaRPr lang="en-US" altLang="ko-KR" dirty="0"/>
          </a:p>
          <a:p>
            <a:pPr lvl="4"/>
            <a:r>
              <a:rPr lang="ko-KR" altLang="en-US" dirty="0"/>
              <a:t>중괄호</a:t>
            </a:r>
            <a:r>
              <a:rPr lang="en-US" altLang="ko-KR" dirty="0"/>
              <a:t>({ }) </a:t>
            </a:r>
            <a:r>
              <a:rPr lang="ko-KR" altLang="en-US" dirty="0"/>
              <a:t>내의 문장을 실행하고 </a:t>
            </a:r>
            <a:endParaRPr lang="en-US" altLang="ko-KR" dirty="0"/>
          </a:p>
          <a:p>
            <a:pPr lvl="4"/>
            <a:r>
              <a:rPr lang="en-US" altLang="ko-KR" dirty="0"/>
              <a:t>&lt;</a:t>
            </a:r>
            <a:r>
              <a:rPr lang="ko-KR" altLang="en-US" dirty="0" err="1"/>
              <a:t>종결식</a:t>
            </a:r>
            <a:r>
              <a:rPr lang="en-US" altLang="ko-KR" dirty="0"/>
              <a:t>&gt;</a:t>
            </a:r>
            <a:r>
              <a:rPr lang="ko-KR" altLang="en-US" dirty="0"/>
              <a:t>을 수행 후</a:t>
            </a:r>
            <a:endParaRPr lang="en-US" altLang="ko-KR" dirty="0"/>
          </a:p>
          <a:p>
            <a:pPr lvl="3"/>
            <a:r>
              <a:rPr lang="ko-KR" altLang="en-US" dirty="0"/>
              <a:t>거짓이면</a:t>
            </a:r>
            <a:endParaRPr lang="en-US" altLang="ko-KR" dirty="0"/>
          </a:p>
          <a:p>
            <a:pPr lvl="4"/>
            <a:r>
              <a:rPr lang="ko-KR" altLang="en-US" dirty="0"/>
              <a:t>반복 수행을 하지 않고 다음 코드로 넘어 감 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in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E2A1A3-B843-478A-990E-9907F28FF7D2}"/>
              </a:ext>
            </a:extLst>
          </p:cNvPr>
          <p:cNvSpPr/>
          <p:nvPr/>
        </p:nvSpPr>
        <p:spPr>
          <a:xfrm>
            <a:off x="4536901" y="2105810"/>
            <a:ext cx="5976664" cy="93369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초기식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종결식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ko-KR" altLang="en-US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문장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화살표: U자형 2">
            <a:extLst>
              <a:ext uri="{FF2B5EF4-FFF2-40B4-BE49-F238E27FC236}">
                <a16:creationId xmlns:a16="http://schemas.microsoft.com/office/drawing/2014/main" id="{8201BC50-A66C-4526-A9E1-F20C8E12E659}"/>
              </a:ext>
            </a:extLst>
          </p:cNvPr>
          <p:cNvSpPr/>
          <p:nvPr/>
        </p:nvSpPr>
        <p:spPr>
          <a:xfrm rot="5400000" flipH="1">
            <a:off x="2592685" y="2231975"/>
            <a:ext cx="1080119" cy="792088"/>
          </a:xfrm>
          <a:prstGeom prst="uturnArrow">
            <a:avLst>
              <a:gd name="adj1" fmla="val 12053"/>
              <a:gd name="adj2" fmla="val 25000"/>
              <a:gd name="adj3" fmla="val 23921"/>
              <a:gd name="adj4" fmla="val 43750"/>
              <a:gd name="adj5" fmla="val 7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B188E-982F-4645-AFB7-923B4AB8F967}"/>
              </a:ext>
            </a:extLst>
          </p:cNvPr>
          <p:cNvSpPr/>
          <p:nvPr/>
        </p:nvSpPr>
        <p:spPr>
          <a:xfrm>
            <a:off x="4536900" y="3184182"/>
            <a:ext cx="5976663" cy="141278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반복문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311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코드들을 분석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in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E2A1A3-B843-478A-990E-9907F28FF7D2}"/>
              </a:ext>
            </a:extLst>
          </p:cNvPr>
          <p:cNvSpPr/>
          <p:nvPr/>
        </p:nvSpPr>
        <p:spPr>
          <a:xfrm>
            <a:off x="1120955" y="1295871"/>
            <a:ext cx="4481920" cy="194421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var array = [‘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포도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바나나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망고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for( let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&lt;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</a:rPr>
              <a:t>4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;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alert( array[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7B188E-982F-4645-AFB7-923B4AB8F967}"/>
              </a:ext>
            </a:extLst>
          </p:cNvPr>
          <p:cNvSpPr/>
          <p:nvPr/>
        </p:nvSpPr>
        <p:spPr>
          <a:xfrm>
            <a:off x="5865901" y="1295871"/>
            <a:ext cx="4481920" cy="194421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var array = [‘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포도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바나나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망고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for( let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latin typeface="맑은 고딕" pitchFamily="50" charset="-127"/>
              </a:rPr>
              <a:t>array.length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;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alert( array[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808351-C55A-4273-967A-7364576C7763}"/>
              </a:ext>
            </a:extLst>
          </p:cNvPr>
          <p:cNvSpPr/>
          <p:nvPr/>
        </p:nvSpPr>
        <p:spPr>
          <a:xfrm>
            <a:off x="3515116" y="3380377"/>
            <a:ext cx="4481920" cy="194421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var array = [‘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포도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바나나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’,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망고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’];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for( let i =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array.length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- 1; i &gt;= 0; i--)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alert( array[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2803301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109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– for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더하는 프로그램 작성</a:t>
            </a:r>
            <a:endParaRPr lang="en-US" altLang="ko-KR" dirty="0"/>
          </a:p>
          <a:p>
            <a:pPr lvl="1"/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in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E2A1A3-B843-478A-990E-9907F28FF7D2}"/>
              </a:ext>
            </a:extLst>
          </p:cNvPr>
          <p:cNvSpPr/>
          <p:nvPr/>
        </p:nvSpPr>
        <p:spPr>
          <a:xfrm>
            <a:off x="936501" y="1715544"/>
            <a:ext cx="8672530" cy="24283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임의의 정수 입력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);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까지 더한 합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`1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까지 더한 합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39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– VS Code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1 : EXPLORER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폴더 선택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en-US" altLang="ko-KR" dirty="0">
                <a:sym typeface="Wingdings" panose="05000000000000000000" pitchFamily="2" charset="2"/>
              </a:rPr>
              <a:t>/New Files…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클릭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2"/>
            <a:r>
              <a:rPr lang="en-US" altLang="ko-KR" dirty="0"/>
              <a:t>test.html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rgbClr val="00B050"/>
                </a:solidFill>
              </a:rPr>
              <a:t>파일명을 저랑 똑 같이 </a:t>
            </a:r>
            <a:r>
              <a:rPr lang="en-US" altLang="ko-KR" dirty="0">
                <a:solidFill>
                  <a:srgbClr val="FF0000"/>
                </a:solidFill>
              </a:rPr>
              <a:t>test.html</a:t>
            </a:r>
            <a:r>
              <a:rPr lang="ko-KR" altLang="en-US" dirty="0">
                <a:solidFill>
                  <a:srgbClr val="00B050"/>
                </a:solidFill>
              </a:rPr>
              <a:t>로 해주세요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pPr lvl="3"/>
            <a:r>
              <a:rPr lang="ko-KR" altLang="en-US" dirty="0" err="1">
                <a:solidFill>
                  <a:srgbClr val="00B050"/>
                </a:solidFill>
              </a:rPr>
              <a:t>확장자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html</a:t>
            </a:r>
            <a:r>
              <a:rPr lang="ko-KR" altLang="en-US" dirty="0">
                <a:solidFill>
                  <a:srgbClr val="00B050"/>
                </a:solidFill>
              </a:rPr>
              <a:t>를 꼭 붙여 주세요</a:t>
            </a:r>
            <a:r>
              <a:rPr lang="en-US" altLang="ko-KR" dirty="0">
                <a:solidFill>
                  <a:srgbClr val="00B050"/>
                </a:solidFill>
              </a:rPr>
              <a:t>. “</a:t>
            </a:r>
            <a:r>
              <a:rPr lang="en-US" altLang="ko-KR" dirty="0">
                <a:solidFill>
                  <a:srgbClr val="FF0000"/>
                </a:solidFill>
              </a:rPr>
              <a:t>test.html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2 : HTML </a:t>
            </a:r>
            <a:r>
              <a:rPr lang="ko-KR" altLang="en-US" dirty="0"/>
              <a:t>페이지 작성</a:t>
            </a:r>
            <a:endParaRPr lang="en-US" altLang="ko-KR" dirty="0"/>
          </a:p>
          <a:p>
            <a:pPr lvl="2"/>
            <a:r>
              <a:rPr lang="ko-KR" altLang="en-US" dirty="0"/>
              <a:t>새 창에 </a:t>
            </a:r>
            <a:r>
              <a:rPr lang="en-US" altLang="ko-KR" dirty="0"/>
              <a:t>html</a:t>
            </a:r>
            <a:r>
              <a:rPr lang="ko-KR" altLang="en-US" dirty="0"/>
              <a:t>이라고 입력하는 하면 </a:t>
            </a:r>
            <a:r>
              <a:rPr lang="en-US" altLang="ko-KR" dirty="0"/>
              <a:t>‘</a:t>
            </a:r>
            <a:r>
              <a:rPr lang="ko-KR" altLang="en-US" dirty="0"/>
              <a:t>자동 완성</a:t>
            </a:r>
            <a:r>
              <a:rPr lang="en-US" altLang="ko-KR" dirty="0"/>
              <a:t>’</a:t>
            </a:r>
            <a:r>
              <a:rPr lang="ko-KR" altLang="en-US" dirty="0"/>
              <a:t>이 나타나고 </a:t>
            </a:r>
            <a:r>
              <a:rPr lang="en-US" altLang="ko-KR" dirty="0"/>
              <a:t>[html:5]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2880047"/>
            <a:ext cx="7863840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279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for in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ko-KR" altLang="en-US" dirty="0"/>
              <a:t>아래 두 반복문은 동일한 기능을 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 코드 실행 후 결과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in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ADC27E-3C8B-42D2-B1C7-C9569E9727C4}"/>
              </a:ext>
            </a:extLst>
          </p:cNvPr>
          <p:cNvSpPr/>
          <p:nvPr/>
        </p:nvSpPr>
        <p:spPr>
          <a:xfrm>
            <a:off x="1120955" y="1367879"/>
            <a:ext cx="3487954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//statement</a:t>
            </a: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13B655-AF0B-41DC-9741-3B00CD96D809}"/>
              </a:ext>
            </a:extLst>
          </p:cNvPr>
          <p:cNvSpPr/>
          <p:nvPr/>
        </p:nvSpPr>
        <p:spPr>
          <a:xfrm>
            <a:off x="4752925" y="1367879"/>
            <a:ext cx="6271407" cy="1008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75904-12C8-4D36-8EF0-3CD6CCCABF9C}"/>
              </a:ext>
            </a:extLst>
          </p:cNvPr>
          <p:cNvSpPr/>
          <p:nvPr/>
        </p:nvSpPr>
        <p:spPr>
          <a:xfrm>
            <a:off x="1110569" y="2794248"/>
            <a:ext cx="7520402" cy="133214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망고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38381-5A4B-E9AF-0F62-145F87A10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157" y="3580235"/>
            <a:ext cx="743054" cy="1047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7C0008-4AA4-1A29-1B5B-F7867285A6EA}"/>
              </a:ext>
            </a:extLst>
          </p:cNvPr>
          <p:cNvSpPr/>
          <p:nvPr/>
        </p:nvSpPr>
        <p:spPr>
          <a:xfrm>
            <a:off x="1120955" y="4320834"/>
            <a:ext cx="7520402" cy="13321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망고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20C344-56CE-BD22-3C97-828533249106}"/>
              </a:ext>
            </a:extLst>
          </p:cNvPr>
          <p:cNvCxnSpPr>
            <a:endCxn id="11" idx="3"/>
          </p:cNvCxnSpPr>
          <p:nvPr/>
        </p:nvCxnSpPr>
        <p:spPr>
          <a:xfrm flipH="1">
            <a:off x="8630971" y="3240087"/>
            <a:ext cx="514442" cy="22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C759D4-E83F-4A97-81B5-5AA020F7C22C}"/>
              </a:ext>
            </a:extLst>
          </p:cNvPr>
          <p:cNvSpPr txBox="1"/>
          <p:nvPr/>
        </p:nvSpPr>
        <p:spPr>
          <a:xfrm>
            <a:off x="9096130" y="305542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코드가 더 간결</a:t>
            </a:r>
          </a:p>
        </p:txBody>
      </p:sp>
    </p:spTree>
    <p:extLst>
      <p:ext uri="{BB962C8B-B14F-4D97-AF65-F5344CB8AC3E}">
        <p14:creationId xmlns:p14="http://schemas.microsoft.com/office/powerpoint/2010/main" val="4158570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86AC-E508-CB16-BE2F-9C1B04FD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E29CC-A98D-1BA1-7153-4A727DD8B3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1CDEE-8A26-B0D2-9F5A-153BAC46BC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for of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for in </a:t>
            </a:r>
            <a:r>
              <a:rPr lang="ko-KR" altLang="en-US" dirty="0"/>
              <a:t>반복문은 반복 변수에 </a:t>
            </a:r>
            <a:r>
              <a:rPr lang="en-US" altLang="ko-KR" dirty="0"/>
              <a:t>‘</a:t>
            </a:r>
            <a:r>
              <a:rPr lang="ko-KR" altLang="en-US" dirty="0"/>
              <a:t>인덱스</a:t>
            </a:r>
            <a:r>
              <a:rPr lang="en-US" altLang="ko-KR" dirty="0"/>
              <a:t>’</a:t>
            </a:r>
            <a:r>
              <a:rPr lang="ko-KR" altLang="en-US" dirty="0"/>
              <a:t>가 할당 됨</a:t>
            </a:r>
            <a:endParaRPr lang="en-US" altLang="ko-KR" dirty="0"/>
          </a:p>
          <a:p>
            <a:pPr lvl="1"/>
            <a:r>
              <a:rPr lang="en-US" altLang="ko-KR" dirty="0"/>
              <a:t>for of  </a:t>
            </a:r>
            <a:r>
              <a:rPr lang="ko-KR" altLang="en-US" dirty="0"/>
              <a:t>반복문은 반복 변수에 </a:t>
            </a:r>
            <a:r>
              <a:rPr lang="ko-KR" altLang="en-US" dirty="0" err="1"/>
              <a:t>인텍스가</a:t>
            </a:r>
            <a:r>
              <a:rPr lang="ko-KR" altLang="en-US" dirty="0"/>
              <a:t> 아니라 </a:t>
            </a:r>
            <a:r>
              <a:rPr lang="en-US" altLang="ko-KR" dirty="0"/>
              <a:t>‘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값이 할당 됨</a:t>
            </a:r>
            <a:endParaRPr lang="en-US" altLang="ko-KR" dirty="0"/>
          </a:p>
          <a:p>
            <a:pPr lvl="1"/>
            <a:r>
              <a:rPr lang="ko-KR" altLang="en-US" dirty="0"/>
              <a:t>아래 코드 분석</a:t>
            </a:r>
            <a:endParaRPr lang="en-US" altLang="ko-KR" dirty="0"/>
          </a:p>
          <a:p>
            <a:pPr marL="542925" lvl="2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2127D6-8201-A669-93A9-B71EB764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 of </a:t>
            </a:r>
            <a:r>
              <a:rPr lang="ko-KR" altLang="en-US" dirty="0" err="1"/>
              <a:t>반복문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FC044D-83B4-DFBA-789D-436EA7DC6DC7}"/>
              </a:ext>
            </a:extLst>
          </p:cNvPr>
          <p:cNvSpPr/>
          <p:nvPr/>
        </p:nvSpPr>
        <p:spPr>
          <a:xfrm>
            <a:off x="1365193" y="2015951"/>
            <a:ext cx="8791687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우유 구매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업무 메일 확인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필라테스 수업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b="1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오늘 할 일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todo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FEC8D7-44DE-D3D4-D0C2-9315E263924B}"/>
              </a:ext>
            </a:extLst>
          </p:cNvPr>
          <p:cNvSpPr/>
          <p:nvPr/>
        </p:nvSpPr>
        <p:spPr>
          <a:xfrm>
            <a:off x="1365192" y="3888159"/>
            <a:ext cx="8791687" cy="16461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망고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each_element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each_element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2308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반복문은 반복 횟수를 기준으로 제어된다고 볼 수 있음 </a:t>
            </a:r>
            <a:r>
              <a:rPr lang="en-US" altLang="ko-KR" dirty="0"/>
              <a:t>while </a:t>
            </a:r>
            <a:r>
              <a:rPr lang="ko-KR" altLang="en-US" dirty="0"/>
              <a:t>반복문은 조건을 가지고 반복 횟수를 제어</a:t>
            </a:r>
            <a:endParaRPr lang="en-US" altLang="ko-KR" dirty="0"/>
          </a:p>
          <a:p>
            <a:pPr lvl="1"/>
            <a:r>
              <a:rPr lang="ko-KR" altLang="en-US" dirty="0"/>
              <a:t>불 표현식</a:t>
            </a:r>
            <a:r>
              <a:rPr lang="en-US" altLang="ko-KR" dirty="0"/>
              <a:t>(expression)</a:t>
            </a:r>
            <a:r>
              <a:rPr lang="ko-KR" altLang="en-US" dirty="0"/>
              <a:t>이 참인 동안은 중괄호가 감싸고 있는 문장을 반복적으로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C45F19-1927-4277-A1B0-F02E0CB56321}"/>
              </a:ext>
            </a:extLst>
          </p:cNvPr>
          <p:cNvSpPr/>
          <p:nvPr/>
        </p:nvSpPr>
        <p:spPr>
          <a:xfrm>
            <a:off x="2520678" y="1663965"/>
            <a:ext cx="5138418" cy="10000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595C2-FD82-4861-B9AC-D02EF7932FA2}"/>
              </a:ext>
            </a:extLst>
          </p:cNvPr>
          <p:cNvSpPr/>
          <p:nvPr/>
        </p:nvSpPr>
        <p:spPr>
          <a:xfrm>
            <a:off x="2520677" y="2916052"/>
            <a:ext cx="5138419" cy="17457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반복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A9A16-936C-E693-81C3-0333BCC6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187" y="3347568"/>
            <a:ext cx="876422" cy="12955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1548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while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1"/>
            <a:r>
              <a:rPr lang="ko-KR" altLang="en-US" dirty="0"/>
              <a:t>아래 코드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참고 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new Date( )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Date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객체를 생성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new Date( ).</a:t>
            </a:r>
            <a:r>
              <a:rPr lang="en-US" altLang="ko-KR" dirty="0" err="1"/>
              <a:t>getTime</a:t>
            </a:r>
            <a:r>
              <a:rPr lang="en-US" altLang="ko-KR" dirty="0"/>
              <a:t>( 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 err="1">
                <a:sym typeface="Wingdings" panose="05000000000000000000" pitchFamily="2" charset="2"/>
              </a:rPr>
              <a:t>getTime</a:t>
            </a:r>
            <a:r>
              <a:rPr lang="en-US" altLang="ko-KR" dirty="0">
                <a:sym typeface="Wingdings" panose="05000000000000000000" pitchFamily="2" charset="2"/>
              </a:rPr>
              <a:t>( ) </a:t>
            </a:r>
            <a:r>
              <a:rPr lang="ko-KR" altLang="en-US" dirty="0">
                <a:sym typeface="Wingdings" panose="05000000000000000000" pitchFamily="2" charset="2"/>
              </a:rPr>
              <a:t>함수는 </a:t>
            </a:r>
            <a:r>
              <a:rPr lang="en-US" altLang="ko-KR" dirty="0">
                <a:sym typeface="Wingdings" panose="05000000000000000000" pitchFamily="2" charset="2"/>
              </a:rPr>
              <a:t>1970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월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일 이후 이 함수가 실행될 때가지의 경과 시간을 </a:t>
            </a:r>
            <a:r>
              <a:rPr lang="ko-KR" altLang="en-US" dirty="0" err="1">
                <a:sym typeface="Wingdings" panose="05000000000000000000" pitchFamily="2" charset="2"/>
              </a:rPr>
              <a:t>밀리세컨드</a:t>
            </a:r>
            <a:r>
              <a:rPr lang="en-US" altLang="ko-KR" dirty="0">
                <a:sym typeface="Wingdings" panose="05000000000000000000" pitchFamily="2" charset="2"/>
              </a:rPr>
              <a:t>([</a:t>
            </a:r>
            <a:r>
              <a:rPr lang="en-US" altLang="ko-KR" dirty="0" err="1">
                <a:sym typeface="Wingdings" panose="05000000000000000000" pitchFamily="2" charset="2"/>
              </a:rPr>
              <a:t>ms</a:t>
            </a:r>
            <a:r>
              <a:rPr lang="en-US" altLang="ko-KR" dirty="0">
                <a:sym typeface="Wingdings" panose="05000000000000000000" pitchFamily="2" charset="2"/>
              </a:rPr>
              <a:t>]) </a:t>
            </a:r>
            <a:r>
              <a:rPr lang="ko-KR" altLang="en-US" dirty="0">
                <a:sym typeface="Wingdings" panose="05000000000000000000" pitchFamily="2" charset="2"/>
              </a:rPr>
              <a:t>단위로 알려줌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7595C2-FD82-4861-B9AC-D02EF7932FA2}"/>
              </a:ext>
            </a:extLst>
          </p:cNvPr>
          <p:cNvSpPr/>
          <p:nvPr/>
        </p:nvSpPr>
        <p:spPr>
          <a:xfrm>
            <a:off x="2000231" y="1315767"/>
            <a:ext cx="7511690" cy="22843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005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- 1</a:t>
            </a:r>
            <a:r>
              <a:rPr lang="ko-KR" altLang="en-US" dirty="0"/>
              <a:t>부터 </a:t>
            </a:r>
            <a:r>
              <a:rPr lang="en-US" altLang="ko-KR" dirty="0"/>
              <a:t>1,000,000</a:t>
            </a:r>
            <a:r>
              <a:rPr lang="ko-KR" altLang="en-US" dirty="0"/>
              <a:t>까지 더하는데</a:t>
            </a:r>
            <a:r>
              <a:rPr lang="en-US" altLang="ko-KR" dirty="0"/>
              <a:t> </a:t>
            </a:r>
            <a:r>
              <a:rPr lang="ko-KR" altLang="en-US" dirty="0"/>
              <a:t>걸리는 시간을 </a:t>
            </a:r>
            <a:r>
              <a:rPr lang="en-US" altLang="ko-KR" dirty="0"/>
              <a:t>millisecond </a:t>
            </a:r>
            <a:r>
              <a:rPr lang="ko-KR" altLang="en-US" dirty="0"/>
              <a:t>단위로 출력하는 프로그램 작성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6952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- 1</a:t>
            </a:r>
            <a:r>
              <a:rPr lang="ko-KR" altLang="en-US" dirty="0"/>
              <a:t>부터 </a:t>
            </a:r>
            <a:r>
              <a:rPr lang="en-US" altLang="ko-KR" dirty="0"/>
              <a:t>100,000</a:t>
            </a:r>
            <a:r>
              <a:rPr lang="ko-KR" altLang="en-US" dirty="0"/>
              <a:t>까지 더하는데</a:t>
            </a:r>
            <a:r>
              <a:rPr lang="en-US" altLang="ko-KR" dirty="0"/>
              <a:t> </a:t>
            </a:r>
            <a:r>
              <a:rPr lang="ko-KR" altLang="en-US" dirty="0"/>
              <a:t>걸리는 시간을 </a:t>
            </a:r>
            <a:r>
              <a:rPr lang="en-US" altLang="ko-KR" dirty="0"/>
              <a:t>millisecond </a:t>
            </a:r>
            <a:r>
              <a:rPr lang="ko-KR" altLang="en-US" dirty="0"/>
              <a:t>단위로 출력하는 프로그램 작성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9DEA2-34AE-414D-AF67-C7367235FBA5}"/>
              </a:ext>
            </a:extLst>
          </p:cNvPr>
          <p:cNvSpPr/>
          <p:nvPr/>
        </p:nvSpPr>
        <p:spPr>
          <a:xfrm>
            <a:off x="792485" y="1295871"/>
            <a:ext cx="10009112" cy="22322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++) {        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//100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만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`1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1,000,000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까지 더하는데 걸리는 시간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ms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]`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FB5B9A-1D42-49C1-A271-386B9E58DD8F}"/>
              </a:ext>
            </a:extLst>
          </p:cNvPr>
          <p:cNvSpPr/>
          <p:nvPr/>
        </p:nvSpPr>
        <p:spPr>
          <a:xfrm>
            <a:off x="792485" y="3692834"/>
            <a:ext cx="10009112" cy="156347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,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1000000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*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`1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1,000,000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까지 더하는데 걸리는 시간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ms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]`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302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</a:t>
            </a:r>
            <a:r>
              <a:rPr lang="ko-KR" altLang="en-US" dirty="0"/>
              <a:t>앞 페이지의 </a:t>
            </a:r>
            <a:r>
              <a:rPr lang="en-US" altLang="ko-KR" dirty="0"/>
              <a:t>Quiz</a:t>
            </a:r>
            <a:r>
              <a:rPr lang="ko-KR" altLang="en-US" dirty="0"/>
              <a:t>를 다양한 반복문으로 작성해 보고 가장 실행 속도가 빠른 코드를 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69DEA2-34AE-414D-AF67-C7367235FBA5}"/>
              </a:ext>
            </a:extLst>
          </p:cNvPr>
          <p:cNvSpPr/>
          <p:nvPr/>
        </p:nvSpPr>
        <p:spPr>
          <a:xfrm>
            <a:off x="2160637" y="1099743"/>
            <a:ext cx="6618025" cy="24482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10000000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   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천만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// test </a:t>
            </a:r>
            <a:r>
              <a:rPr lang="ko-KR" alt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용 배열 생성 </a:t>
            </a:r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-------------------------------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401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</a:t>
            </a:r>
            <a:r>
              <a:rPr lang="ko-KR" altLang="en-US" dirty="0"/>
              <a:t>앞 페이지의 </a:t>
            </a:r>
            <a:r>
              <a:rPr lang="en-US" altLang="ko-KR" dirty="0"/>
              <a:t>Quiz</a:t>
            </a:r>
            <a:r>
              <a:rPr lang="ko-KR" altLang="en-US" dirty="0"/>
              <a:t>를 다양한 반복문으로 작성해 보고 가장 실행 속도가 빠른 코드를 제시</a:t>
            </a:r>
            <a:endParaRPr lang="en-US" altLang="ko-KR" dirty="0"/>
          </a:p>
          <a:p>
            <a:pPr lvl="1"/>
            <a:r>
              <a:rPr lang="en-US" altLang="ko-KR" dirty="0"/>
              <a:t>for ~ in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69DEA2-34AE-414D-AF67-C7367235FBA5}"/>
              </a:ext>
            </a:extLst>
          </p:cNvPr>
          <p:cNvSpPr/>
          <p:nvPr/>
        </p:nvSpPr>
        <p:spPr>
          <a:xfrm>
            <a:off x="432445" y="1295764"/>
            <a:ext cx="10873208" cy="28804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 for in </a:t>
            </a:r>
            <a:r>
              <a:rPr lang="ko-KR" altLang="en-US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---------------------------------</a:t>
            </a:r>
          </a:p>
          <a:p>
            <a:endParaRPr lang="ko-KR" altLang="en-US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`[for in] 1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까지 더하는데 걸리는 시간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]`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267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</a:t>
            </a:r>
            <a:r>
              <a:rPr lang="ko-KR" altLang="en-US" dirty="0"/>
              <a:t>앞 페이지의 </a:t>
            </a:r>
            <a:r>
              <a:rPr lang="en-US" altLang="ko-KR" dirty="0"/>
              <a:t>Quiz</a:t>
            </a:r>
            <a:r>
              <a:rPr lang="ko-KR" altLang="en-US" dirty="0"/>
              <a:t>를 다양한 반복문으로 작성해 보고 가장 실행 속도가 빠른 코드를 제시</a:t>
            </a:r>
            <a:endParaRPr lang="en-US" altLang="ko-KR" dirty="0"/>
          </a:p>
          <a:p>
            <a:pPr lvl="1"/>
            <a:r>
              <a:rPr lang="en-US" altLang="ko-KR" dirty="0"/>
              <a:t>for ~ of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69DEA2-34AE-414D-AF67-C7367235FBA5}"/>
              </a:ext>
            </a:extLst>
          </p:cNvPr>
          <p:cNvSpPr/>
          <p:nvPr/>
        </p:nvSpPr>
        <p:spPr>
          <a:xfrm>
            <a:off x="432445" y="1295764"/>
            <a:ext cx="10873208" cy="28804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 for of </a:t>
            </a:r>
            <a:r>
              <a:rPr lang="ko-KR" altLang="en-US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----------------------------------</a:t>
            </a:r>
            <a:endParaRPr lang="ko-KR" altLang="en-US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`[for of] 1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까지 더하는데 걸리는 시간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]`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713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119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Quiz - </a:t>
            </a:r>
            <a:r>
              <a:rPr lang="ko-KR" altLang="en-US" dirty="0"/>
              <a:t>앞 페이지의 </a:t>
            </a:r>
            <a:r>
              <a:rPr lang="en-US" altLang="ko-KR" dirty="0"/>
              <a:t>Quiz</a:t>
            </a:r>
            <a:r>
              <a:rPr lang="ko-KR" altLang="en-US" dirty="0"/>
              <a:t>를 다양한 반복문으로 작성해 보고 가장 실행 속도가 빠른 코드를 제시</a:t>
            </a:r>
            <a:endParaRPr lang="en-US" altLang="ko-KR" dirty="0"/>
          </a:p>
          <a:p>
            <a:pPr lvl="1"/>
            <a:r>
              <a:rPr lang="en-US" altLang="ko-KR" dirty="0"/>
              <a:t>while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while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69DEA2-34AE-414D-AF67-C7367235FBA5}"/>
              </a:ext>
            </a:extLst>
          </p:cNvPr>
          <p:cNvSpPr/>
          <p:nvPr/>
        </p:nvSpPr>
        <p:spPr>
          <a:xfrm>
            <a:off x="432445" y="1295764"/>
            <a:ext cx="10873208" cy="28804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 while </a:t>
            </a:r>
            <a:r>
              <a:rPr lang="ko-KR" altLang="en-US" sz="2000" b="1" dirty="0" err="1">
                <a:solidFill>
                  <a:srgbClr val="6A9955"/>
                </a:solidFill>
                <a:latin typeface="Consolas" panose="020B0609020204030204" pitchFamily="49" charset="0"/>
              </a:rPr>
              <a:t>반복문</a:t>
            </a:r>
            <a:r>
              <a:rPr lang="ko-KR" alt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----------------------------------</a:t>
            </a:r>
            <a:endParaRPr lang="ko-KR" altLang="en-US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++]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altLang="ko-KR" sz="20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`[while] 1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까지 더하는데 걸리는 시간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endTime</a:t>
            </a:r>
            <a:r>
              <a:rPr lang="en-US" altLang="ko-KR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2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startTime</a:t>
            </a:r>
            <a:r>
              <a:rPr lang="en-US" altLang="ko-KR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ms</a:t>
            </a:r>
            <a:r>
              <a:rPr lang="en-US" altLang="ko-KR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]`</a:t>
            </a:r>
            <a:r>
              <a:rPr lang="en-US" altLang="ko-KR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46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실행 </a:t>
            </a:r>
            <a:r>
              <a:rPr lang="en-US" altLang="ko-KR" dirty="0"/>
              <a:t>– VS Code</a:t>
            </a:r>
            <a:r>
              <a:rPr lang="ko-KR" altLang="en-US" dirty="0"/>
              <a:t>에서 실행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3 : HTML </a:t>
            </a:r>
            <a:r>
              <a:rPr lang="ko-KR" altLang="en-US" dirty="0"/>
              <a:t>페이지 작성</a:t>
            </a:r>
            <a:endParaRPr lang="en-US" altLang="ko-KR" dirty="0"/>
          </a:p>
          <a:p>
            <a:pPr lvl="2"/>
            <a:r>
              <a:rPr lang="ko-KR" altLang="en-US" dirty="0"/>
              <a:t>새 창에 </a:t>
            </a:r>
            <a:r>
              <a:rPr lang="en-US" altLang="ko-KR" dirty="0"/>
              <a:t>html</a:t>
            </a:r>
            <a:r>
              <a:rPr lang="ko-KR" altLang="en-US" dirty="0"/>
              <a:t>이라고 입력하는 하면 </a:t>
            </a:r>
            <a:r>
              <a:rPr lang="en-US" altLang="ko-KR" dirty="0"/>
              <a:t>‘</a:t>
            </a:r>
            <a:r>
              <a:rPr lang="ko-KR" altLang="en-US" dirty="0"/>
              <a:t>자동 완성</a:t>
            </a:r>
            <a:r>
              <a:rPr lang="en-US" altLang="ko-KR" dirty="0"/>
              <a:t>’</a:t>
            </a:r>
            <a:r>
              <a:rPr lang="ko-KR" altLang="en-US" dirty="0"/>
              <a:t>이 나타나고 </a:t>
            </a:r>
            <a:r>
              <a:rPr lang="en-US" altLang="ko-KR" dirty="0"/>
              <a:t>[html:5]</a:t>
            </a:r>
            <a:r>
              <a:rPr lang="ko-KR" altLang="en-US" dirty="0"/>
              <a:t>를 선택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코드를 옆에 보인 코드와 같이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4 : HTML </a:t>
            </a:r>
            <a:r>
              <a:rPr lang="ko-KR" altLang="en-US" dirty="0"/>
              <a:t>페이지 실행</a:t>
            </a:r>
            <a:endParaRPr lang="en-US" altLang="ko-KR" dirty="0"/>
          </a:p>
          <a:p>
            <a:pPr lvl="2"/>
            <a:r>
              <a:rPr lang="en-US" altLang="ko-KR" dirty="0"/>
              <a:t>test.html </a:t>
            </a:r>
            <a:r>
              <a:rPr lang="ko-KR" altLang="en-US" dirty="0"/>
              <a:t>파일을 저장 </a:t>
            </a:r>
            <a:r>
              <a:rPr lang="en-US" altLang="ko-KR" dirty="0">
                <a:sym typeface="Wingdings" panose="05000000000000000000" pitchFamily="2" charset="2"/>
              </a:rPr>
              <a:t> Ctrl + s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탐색기를 열어서 </a:t>
            </a:r>
            <a:r>
              <a:rPr lang="en-US" altLang="ko-KR" dirty="0">
                <a:sym typeface="Wingdings" panose="05000000000000000000" pitchFamily="2" charset="2"/>
              </a:rPr>
              <a:t>test.html</a:t>
            </a:r>
            <a:r>
              <a:rPr lang="ko-KR" altLang="en-US" dirty="0">
                <a:sym typeface="Wingdings" panose="05000000000000000000" pitchFamily="2" charset="2"/>
              </a:rPr>
              <a:t>를 더블 클릭하면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기본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웹 브라우저 실행됨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3D3800-FBBA-48E0-B861-D1A46CCC12EC}"/>
              </a:ext>
            </a:extLst>
          </p:cNvPr>
          <p:cNvSpPr/>
          <p:nvPr/>
        </p:nvSpPr>
        <p:spPr>
          <a:xfrm>
            <a:off x="3487824" y="1871935"/>
            <a:ext cx="4536504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 World!'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472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0E200-E003-74F1-A70E-457C97A8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E0F22-B4D8-DB40-8B40-D8F1042F9E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39870E-8350-0B86-0017-AE3C1096373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break </a:t>
            </a:r>
          </a:p>
          <a:p>
            <a:pPr lvl="1"/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7A7D11-B521-B634-3881-3C598D10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750645-BD34-F891-2C6B-E51D1AAB10FA}"/>
              </a:ext>
            </a:extLst>
          </p:cNvPr>
          <p:cNvSpPr/>
          <p:nvPr/>
        </p:nvSpPr>
        <p:spPr>
          <a:xfrm>
            <a:off x="1944613" y="1414806"/>
            <a:ext cx="8225302" cy="22843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반복문입니다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isContinue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계속 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진해하시겠습니까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isContinue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067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E6DCA-45C9-100E-4611-895880881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F2BE5-DCE7-22DE-54DC-1F073D63C9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44D7F-B995-AA58-55DA-989ED5F834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continue </a:t>
            </a:r>
          </a:p>
          <a:p>
            <a:pPr lvl="1"/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7637F0-E518-8558-CA43-C7FC83FA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break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1A5AE3-8056-6E2C-8A38-67B3471F9AE6}"/>
              </a:ext>
            </a:extLst>
          </p:cNvPr>
          <p:cNvSpPr/>
          <p:nvPr/>
        </p:nvSpPr>
        <p:spPr>
          <a:xfrm>
            <a:off x="1944613" y="1414806"/>
            <a:ext cx="8225302" cy="22843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홀수이면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569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45" y="1727919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highlight>
                  <a:srgbClr val="FFFF00"/>
                </a:highlight>
              </a:rPr>
              <a:t>Chapter 5 – </a:t>
            </a:r>
            <a:r>
              <a:rPr lang="ko-KR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85991380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661938"/>
          </a:xfrm>
        </p:spPr>
        <p:txBody>
          <a:bodyPr/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프로그래밍 언어들은 코드를 조금이라도 더 쉽게 작성하기 위해</a:t>
            </a:r>
            <a:r>
              <a:rPr lang="en-US" altLang="ko-KR" dirty="0"/>
              <a:t>, </a:t>
            </a:r>
            <a:r>
              <a:rPr lang="ko-KR" altLang="en-US" dirty="0"/>
              <a:t>코드를 조금이라도 더 깔끔하게 만들기 위해 다양한 개념을 도입해왔습니다</a:t>
            </a:r>
            <a:r>
              <a:rPr lang="en-US" altLang="ko-KR" dirty="0"/>
              <a:t>. </a:t>
            </a:r>
            <a:r>
              <a:rPr lang="ko-KR" altLang="en-US" dirty="0"/>
              <a:t>함수도 그러한 개념 중 하나입니다</a:t>
            </a:r>
            <a:r>
              <a:rPr lang="en-US" altLang="ko-KR" dirty="0"/>
              <a:t>.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, statement)</a:t>
            </a:r>
            <a:r>
              <a:rPr lang="ko-KR" altLang="en-US" dirty="0"/>
              <a:t>을 묶고 이름을 붙여 쉽게 다시 사용할 수 있게 만들 것입니다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자바스크립트에서 함수는 코드의 집합을 나타내는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자료형입니다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함수 생성</a:t>
            </a:r>
            <a:r>
              <a:rPr lang="en-US" altLang="ko-KR" dirty="0"/>
              <a:t>(</a:t>
            </a:r>
            <a:r>
              <a:rPr lang="ko-KR" altLang="en-US" dirty="0"/>
              <a:t>만들기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익명 함수</a:t>
            </a:r>
            <a:endParaRPr lang="en-US" altLang="ko-KR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function( ) { }</a:t>
            </a:r>
            <a:r>
              <a:rPr lang="ko-KR" altLang="en-US" dirty="0"/>
              <a:t>의 형태는 함수지만 이름이 명확히 정해지지 않았기 때문에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익명 함수</a:t>
            </a:r>
            <a:r>
              <a:rPr lang="en-US" altLang="ko-KR" dirty="0"/>
              <a:t>’</a:t>
            </a:r>
            <a:r>
              <a:rPr lang="ko-KR" altLang="en-US" dirty="0"/>
              <a:t>라고 부르며 이름이 없음으로 변수에 할당해서 사용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31B65-A9DA-4ED0-9E60-F988C72C2520}"/>
              </a:ext>
            </a:extLst>
          </p:cNvPr>
          <p:cNvSpPr/>
          <p:nvPr/>
        </p:nvSpPr>
        <p:spPr>
          <a:xfrm>
            <a:off x="1831640" y="2327577"/>
            <a:ext cx="7848871" cy="3600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D168CF-E131-4A03-B366-B24BF367F09F}"/>
              </a:ext>
            </a:extLst>
          </p:cNvPr>
          <p:cNvSpPr/>
          <p:nvPr/>
        </p:nvSpPr>
        <p:spPr>
          <a:xfrm>
            <a:off x="1807763" y="3346187"/>
            <a:ext cx="7848872" cy="201622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입력해주세요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호출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3574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661938"/>
          </a:xfrm>
        </p:spPr>
        <p:txBody>
          <a:bodyPr/>
          <a:lstStyle/>
          <a:p>
            <a:r>
              <a:rPr lang="ko-KR" altLang="en-US" dirty="0"/>
              <a:t>익명 함수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함수 이름이 없음</a:t>
            </a:r>
            <a:r>
              <a:rPr lang="en-US" altLang="ko-KR" dirty="0"/>
              <a:t>(</a:t>
            </a:r>
            <a:r>
              <a:rPr lang="ko-KR" altLang="en-US" dirty="0"/>
              <a:t>익명 함수</a:t>
            </a:r>
            <a:r>
              <a:rPr lang="en-US" altLang="ko-KR" dirty="0"/>
              <a:t>, anonymous function)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D168CF-E131-4A03-B366-B24BF367F09F}"/>
              </a:ext>
            </a:extLst>
          </p:cNvPr>
          <p:cNvSpPr/>
          <p:nvPr/>
        </p:nvSpPr>
        <p:spPr>
          <a:xfrm>
            <a:off x="1080517" y="1295871"/>
            <a:ext cx="9145016" cy="41044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함수 내부의 코드입니다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1'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함수 내부의 코드입니다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2'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함수 내부의 코드입니다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... 3'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호출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호출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자료형 확인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 자체도 단순한 자료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데이터형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이므로 출력할 수 있음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0774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85C9-C871-160D-C0AF-F5339F14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99A5F-3524-B73D-6C32-3D7F744523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A67DB-EF50-22DC-64D9-B4C2542B11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2661938"/>
          </a:xfrm>
        </p:spPr>
        <p:txBody>
          <a:bodyPr/>
          <a:lstStyle/>
          <a:p>
            <a:r>
              <a:rPr lang="ko-KR" altLang="en-US" dirty="0"/>
              <a:t>익명 함수</a:t>
            </a:r>
            <a:endParaRPr lang="en-US" altLang="ko-KR" dirty="0"/>
          </a:p>
          <a:p>
            <a:pPr lvl="1"/>
            <a:r>
              <a:rPr lang="ko-KR" altLang="en-US" dirty="0"/>
              <a:t>코드</a:t>
            </a:r>
            <a:r>
              <a:rPr lang="en-US" altLang="ko-KR" dirty="0"/>
              <a:t>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함수 이름이 없음</a:t>
            </a:r>
            <a:r>
              <a:rPr lang="en-US" altLang="ko-KR" dirty="0"/>
              <a:t>(</a:t>
            </a:r>
            <a:r>
              <a:rPr lang="ko-KR" altLang="en-US" dirty="0"/>
              <a:t>익명 함수</a:t>
            </a:r>
            <a:r>
              <a:rPr lang="en-US" altLang="ko-KR" dirty="0"/>
              <a:t>, anonymous function)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F467BF-688C-79CC-6AA6-3228DDEC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82B3B8-2506-8E89-2D08-A7D5FAC99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1" y="1415798"/>
            <a:ext cx="5668166" cy="304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2258E7-CF49-57EE-76F5-5F53FA09F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010" y="1367879"/>
            <a:ext cx="4210638" cy="349616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863E53-B8BC-D06C-0B21-19F736E0FB90}"/>
              </a:ext>
            </a:extLst>
          </p:cNvPr>
          <p:cNvCxnSpPr>
            <a:cxnSpLocks/>
          </p:cNvCxnSpPr>
          <p:nvPr/>
        </p:nvCxnSpPr>
        <p:spPr>
          <a:xfrm flipV="1">
            <a:off x="2736701" y="1799927"/>
            <a:ext cx="3905488" cy="131603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82632094-D20C-9461-EE1D-BBD3A0416CDC}"/>
              </a:ext>
            </a:extLst>
          </p:cNvPr>
          <p:cNvSpPr/>
          <p:nvPr/>
        </p:nvSpPr>
        <p:spPr>
          <a:xfrm>
            <a:off x="6625133" y="1511895"/>
            <a:ext cx="72008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22CC70D1-C632-8ACE-92EA-9049A27D9772}"/>
              </a:ext>
            </a:extLst>
          </p:cNvPr>
          <p:cNvSpPr/>
          <p:nvPr/>
        </p:nvSpPr>
        <p:spPr>
          <a:xfrm>
            <a:off x="6640288" y="2542305"/>
            <a:ext cx="72008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91CE65-4F77-1E49-4177-C7046D9DD0F2}"/>
              </a:ext>
            </a:extLst>
          </p:cNvPr>
          <p:cNvCxnSpPr>
            <a:endCxn id="15" idx="1"/>
          </p:cNvCxnSpPr>
          <p:nvPr/>
        </p:nvCxnSpPr>
        <p:spPr>
          <a:xfrm flipV="1">
            <a:off x="2736701" y="2830337"/>
            <a:ext cx="3903587" cy="4817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21D67497-C105-F4B1-A30B-C3730F415B1A}"/>
              </a:ext>
            </a:extLst>
          </p:cNvPr>
          <p:cNvSpPr/>
          <p:nvPr/>
        </p:nvSpPr>
        <p:spPr>
          <a:xfrm>
            <a:off x="6640288" y="3888159"/>
            <a:ext cx="56853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1F5A76-3E4C-FFD3-DA77-3A3CFA83C5A4}"/>
              </a:ext>
            </a:extLst>
          </p:cNvPr>
          <p:cNvCxnSpPr>
            <a:endCxn id="22" idx="1"/>
          </p:cNvCxnSpPr>
          <p:nvPr/>
        </p:nvCxnSpPr>
        <p:spPr>
          <a:xfrm>
            <a:off x="2592685" y="4248199"/>
            <a:ext cx="4047603" cy="1080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EE0A1F4-4B0E-B0A0-E3A4-F15C17F65417}"/>
              </a:ext>
            </a:extLst>
          </p:cNvPr>
          <p:cNvCxnSpPr/>
          <p:nvPr/>
        </p:nvCxnSpPr>
        <p:spPr>
          <a:xfrm flipV="1">
            <a:off x="3312765" y="3672135"/>
            <a:ext cx="3327523" cy="144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74207716-FE4B-EBA9-962B-66E28F16B673}"/>
              </a:ext>
            </a:extLst>
          </p:cNvPr>
          <p:cNvSpPr/>
          <p:nvPr/>
        </p:nvSpPr>
        <p:spPr>
          <a:xfrm>
            <a:off x="10750056" y="1421885"/>
            <a:ext cx="195558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FCFF21-8DA6-9991-9CDF-45E2DC5E325C}"/>
              </a:ext>
            </a:extLst>
          </p:cNvPr>
          <p:cNvSpPr/>
          <p:nvPr/>
        </p:nvSpPr>
        <p:spPr>
          <a:xfrm>
            <a:off x="630694" y="1656846"/>
            <a:ext cx="195558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E26C989-0E96-FA53-DE63-71CF1CC0A6E1}"/>
              </a:ext>
            </a:extLst>
          </p:cNvPr>
          <p:cNvSpPr/>
          <p:nvPr/>
        </p:nvSpPr>
        <p:spPr>
          <a:xfrm>
            <a:off x="10722560" y="3558165"/>
            <a:ext cx="195558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5AF498-1039-EFDA-70DE-6B688B31C1C9}"/>
              </a:ext>
            </a:extLst>
          </p:cNvPr>
          <p:cNvSpPr/>
          <p:nvPr/>
        </p:nvSpPr>
        <p:spPr>
          <a:xfrm>
            <a:off x="587536" y="3716959"/>
            <a:ext cx="195558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CEB795-0FA4-00AB-7E37-D9DB93C04E0D}"/>
              </a:ext>
            </a:extLst>
          </p:cNvPr>
          <p:cNvSpPr/>
          <p:nvPr/>
        </p:nvSpPr>
        <p:spPr>
          <a:xfrm>
            <a:off x="6749109" y="3806969"/>
            <a:ext cx="39756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796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선언적 함수</a:t>
            </a:r>
            <a:endParaRPr lang="en-US" altLang="ko-KR" dirty="0"/>
          </a:p>
          <a:p>
            <a:pPr lvl="1"/>
            <a:r>
              <a:rPr lang="ko-KR" altLang="en-US" dirty="0"/>
              <a:t>일반적으로 다음과 같은 방식으로 </a:t>
            </a:r>
            <a:r>
              <a:rPr lang="en-US" altLang="ko-KR" dirty="0"/>
              <a:t>‘</a:t>
            </a:r>
            <a:r>
              <a:rPr lang="ko-KR" altLang="en-US" dirty="0"/>
              <a:t>선언적 함수</a:t>
            </a:r>
            <a:r>
              <a:rPr lang="en-US" altLang="ko-KR" dirty="0"/>
              <a:t>’</a:t>
            </a:r>
            <a:r>
              <a:rPr lang="ko-KR" altLang="en-US" dirty="0"/>
              <a:t>를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선언적 함수 </a:t>
            </a:r>
            <a:r>
              <a:rPr lang="en-US" altLang="ko-KR" dirty="0"/>
              <a:t>- </a:t>
            </a:r>
            <a:r>
              <a:rPr lang="ko-KR" altLang="en-US" dirty="0"/>
              <a:t>함수 이름이 있음</a:t>
            </a:r>
            <a:endParaRPr lang="en-US" altLang="ko-KR" dirty="0"/>
          </a:p>
          <a:p>
            <a:pPr lvl="4"/>
            <a:r>
              <a:rPr lang="ko-KR" altLang="en-US" dirty="0"/>
              <a:t>선언적 함수와 익명 함수의 차이는 나중에 살펴 보겠음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931B65-A9DA-4ED0-9E60-F988C72C2520}"/>
              </a:ext>
            </a:extLst>
          </p:cNvPr>
          <p:cNvSpPr/>
          <p:nvPr/>
        </p:nvSpPr>
        <p:spPr>
          <a:xfrm>
            <a:off x="2429151" y="1295871"/>
            <a:ext cx="311400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EC5B2A-ADF3-4E2C-9EAA-74FCD200272A}"/>
              </a:ext>
            </a:extLst>
          </p:cNvPr>
          <p:cNvSpPr/>
          <p:nvPr/>
        </p:nvSpPr>
        <p:spPr>
          <a:xfrm>
            <a:off x="6247669" y="1295871"/>
            <a:ext cx="3113768" cy="3600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함수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50FADBBD-9ED4-424F-8576-D3C870579412}"/>
              </a:ext>
            </a:extLst>
          </p:cNvPr>
          <p:cNvSpPr/>
          <p:nvPr/>
        </p:nvSpPr>
        <p:spPr>
          <a:xfrm>
            <a:off x="5653025" y="1420017"/>
            <a:ext cx="432048" cy="18002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5FEEE-0547-50DC-CB93-3DA3A53F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82" y="2050376"/>
            <a:ext cx="5458587" cy="2962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F610079-D0F0-844B-5F13-71D356E9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513" y="2050376"/>
            <a:ext cx="4153480" cy="34961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D63CEB-BA3B-F34A-3EE9-EC5513E63EF8}"/>
              </a:ext>
            </a:extLst>
          </p:cNvPr>
          <p:cNvSpPr/>
          <p:nvPr/>
        </p:nvSpPr>
        <p:spPr>
          <a:xfrm>
            <a:off x="6554461" y="4483012"/>
            <a:ext cx="6936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464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매개 변수와 리턴 값</a:t>
            </a:r>
            <a:endParaRPr lang="en-US" altLang="ko-KR" dirty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prompt( )</a:t>
            </a:r>
          </a:p>
          <a:p>
            <a:pPr lvl="2"/>
            <a:r>
              <a:rPr lang="ko-KR" altLang="en-US" dirty="0"/>
              <a:t>문자열 자료형을 입력</a:t>
            </a:r>
            <a:r>
              <a:rPr lang="en-US" altLang="ko-KR" dirty="0"/>
              <a:t> </a:t>
            </a:r>
            <a:r>
              <a:rPr lang="ko-KR" altLang="en-US" dirty="0"/>
              <a:t>받을 때 사용하는 함수</a:t>
            </a:r>
            <a:endParaRPr lang="en-US" altLang="ko-KR" dirty="0"/>
          </a:p>
          <a:p>
            <a:pPr lvl="2"/>
            <a:r>
              <a:rPr lang="en-US" altLang="ko-KR" dirty="0"/>
              <a:t>String prompt([String message], [String default]);</a:t>
            </a:r>
          </a:p>
          <a:p>
            <a:pPr lvl="4"/>
            <a:r>
              <a:rPr lang="ko-KR" altLang="en-US" dirty="0"/>
              <a:t>첫번째 매개변수 </a:t>
            </a:r>
            <a:r>
              <a:rPr lang="en-US" altLang="ko-KR" dirty="0"/>
              <a:t>: </a:t>
            </a:r>
            <a:r>
              <a:rPr lang="ko-KR" altLang="en-US" dirty="0"/>
              <a:t>출력할 문자열</a:t>
            </a:r>
            <a:endParaRPr lang="en-US" altLang="ko-KR" dirty="0"/>
          </a:p>
          <a:p>
            <a:pPr lvl="4"/>
            <a:r>
              <a:rPr lang="ko-KR" altLang="en-US" dirty="0"/>
              <a:t>두번째 매개변수 </a:t>
            </a:r>
            <a:r>
              <a:rPr lang="en-US" altLang="ko-KR" dirty="0"/>
              <a:t>: </a:t>
            </a:r>
            <a:r>
              <a:rPr lang="ko-KR" altLang="en-US" dirty="0"/>
              <a:t>입력 창에 표시할 </a:t>
            </a:r>
            <a:r>
              <a:rPr lang="en-US" altLang="ko-KR" dirty="0"/>
              <a:t>default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4"/>
            <a:r>
              <a:rPr lang="ko-KR" altLang="en-US" dirty="0"/>
              <a:t>리턴</a:t>
            </a:r>
            <a:r>
              <a:rPr lang="en-US" altLang="ko-KR" dirty="0"/>
              <a:t>(return)</a:t>
            </a:r>
            <a:r>
              <a:rPr lang="ko-KR" altLang="en-US" dirty="0"/>
              <a:t>되는 값은 </a:t>
            </a:r>
            <a:r>
              <a:rPr lang="en-US" altLang="ko-KR" dirty="0"/>
              <a:t>String </a:t>
            </a:r>
            <a:r>
              <a:rPr lang="ko-KR" altLang="en-US" dirty="0"/>
              <a:t>형 변수</a:t>
            </a:r>
            <a:endParaRPr lang="en-US" altLang="ko-KR" dirty="0"/>
          </a:p>
          <a:p>
            <a:pPr lvl="1"/>
            <a:r>
              <a:rPr lang="ko-KR" altLang="en-US" dirty="0"/>
              <a:t>매개 변수</a:t>
            </a:r>
            <a:endParaRPr lang="en-US" altLang="ko-KR" dirty="0"/>
          </a:p>
          <a:p>
            <a:pPr lvl="2"/>
            <a:r>
              <a:rPr lang="ko-KR" altLang="en-US" dirty="0"/>
              <a:t>함수를 호출할 때 함수로 넘겨 주는 변수</a:t>
            </a:r>
            <a:r>
              <a:rPr lang="en-US" altLang="ko-KR" dirty="0"/>
              <a:t>(</a:t>
            </a:r>
            <a:r>
              <a:rPr lang="ko-KR" altLang="en-US" dirty="0"/>
              <a:t>변수가 가지고 있는 값을 함수에 전달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리턴 값</a:t>
            </a:r>
            <a:endParaRPr lang="en-US" altLang="ko-KR" dirty="0"/>
          </a:p>
          <a:p>
            <a:pPr lvl="2"/>
            <a:r>
              <a:rPr lang="ko-KR" altLang="en-US" dirty="0"/>
              <a:t>함수가 처리를 한 후에 다시 반환하는 값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C81795-6576-43E3-8FCC-06D9AE42E041}"/>
              </a:ext>
            </a:extLst>
          </p:cNvPr>
          <p:cNvSpPr/>
          <p:nvPr/>
        </p:nvSpPr>
        <p:spPr>
          <a:xfrm>
            <a:off x="5400997" y="1583903"/>
            <a:ext cx="4481920" cy="29389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String prompt( [String message], [String default] 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527B36-6AA9-41F8-9789-CB82DC8A5288}"/>
              </a:ext>
            </a:extLst>
          </p:cNvPr>
          <p:cNvSpPr/>
          <p:nvPr/>
        </p:nvSpPr>
        <p:spPr>
          <a:xfrm>
            <a:off x="3175483" y="3930989"/>
            <a:ext cx="5105834" cy="96528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function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함수 이름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&gt;(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매개 변수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&gt;,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매개 변수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&gt;,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매개 변수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함수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코드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return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리턴 값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69165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윤년을 확인하는 함수 만들기</a:t>
            </a:r>
            <a:endParaRPr lang="en-US" altLang="ko-KR" dirty="0"/>
          </a:p>
          <a:p>
            <a:pPr lvl="2"/>
            <a:r>
              <a:rPr lang="en-US" altLang="ko-KR" dirty="0"/>
              <a:t>4</a:t>
            </a:r>
            <a:r>
              <a:rPr lang="ko-KR" altLang="en-US" dirty="0"/>
              <a:t>로 나누어 떨어지는 해는 윤년</a:t>
            </a:r>
            <a:endParaRPr lang="en-US" altLang="ko-KR" dirty="0"/>
          </a:p>
          <a:p>
            <a:pPr lvl="2"/>
            <a:r>
              <a:rPr lang="ko-KR" altLang="en-US" dirty="0"/>
              <a:t>그러나 </a:t>
            </a:r>
            <a:r>
              <a:rPr lang="en-US" altLang="ko-KR" dirty="0"/>
              <a:t>100</a:t>
            </a:r>
            <a:r>
              <a:rPr lang="ko-KR" altLang="en-US" dirty="0"/>
              <a:t>으로 나누어 떨어지는 해는 윤년이 아니고 </a:t>
            </a:r>
            <a:r>
              <a:rPr lang="en-US" altLang="ko-KR" dirty="0"/>
              <a:t>400</a:t>
            </a:r>
            <a:r>
              <a:rPr lang="ko-KR" altLang="en-US" dirty="0"/>
              <a:t>으로 나누어 떨어지는 해는 윤년임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일반적으로 자바스크립트에서는  </a:t>
            </a:r>
            <a:r>
              <a:rPr lang="en-US" altLang="ko-KR" dirty="0"/>
              <a:t>true</a:t>
            </a:r>
            <a:r>
              <a:rPr lang="ko-KR" altLang="en-US" dirty="0"/>
              <a:t> 또는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함수는 </a:t>
            </a:r>
            <a:r>
              <a:rPr lang="en-US" altLang="ko-KR" dirty="0" err="1"/>
              <a:t>isXxxxx</a:t>
            </a:r>
            <a:r>
              <a:rPr lang="ko-KR" altLang="en-US" dirty="0"/>
              <a:t>라는 형태로 이름을 짓는 편임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1130227" y="1900511"/>
            <a:ext cx="9671370" cy="28517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&amp;&amp;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`2020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년은 윤년일까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`2010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년은 윤년일까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`2000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년은 윤년일까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`1900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년은 윤년일까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1813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D2D68-721F-0ABA-21C8-8EE171A0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489531-4D44-39EC-9A28-7E03FF189E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129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B61F1-637D-B091-6D81-17F82CF3B5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2. A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까지 더하는 함수 만들기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1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더하라고 하면 매개변수로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를 입력하고 </a:t>
            </a:r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더한 값이 </a:t>
            </a:r>
            <a:r>
              <a:rPr lang="en-US" altLang="ko-KR" dirty="0"/>
              <a:t>15</a:t>
            </a:r>
            <a:r>
              <a:rPr lang="ko-KR" altLang="en-US" dirty="0"/>
              <a:t>가 나옴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43558B-5088-06D0-BD1A-4CBA03AF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D63340-0755-65C9-5DCE-0B7488C98090}"/>
              </a:ext>
            </a:extLst>
          </p:cNvPr>
          <p:cNvSpPr/>
          <p:nvPr/>
        </p:nvSpPr>
        <p:spPr>
          <a:xfrm>
            <a:off x="2207350" y="1655911"/>
            <a:ext cx="6791050" cy="28517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까지의 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까지의 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sumAll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96AF08-55E2-E984-7170-016E8272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2" y="4680247"/>
            <a:ext cx="2505425" cy="581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01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파일을 웹 브라우저로 열기 </a:t>
            </a:r>
            <a:endParaRPr lang="en-US" altLang="ko-KR" dirty="0"/>
          </a:p>
          <a:p>
            <a:pPr lvl="1"/>
            <a:r>
              <a:rPr lang="ko-KR" altLang="en-US" dirty="0" err="1"/>
              <a:t>익스텐션</a:t>
            </a:r>
            <a:r>
              <a:rPr lang="ko-KR" altLang="en-US" dirty="0"/>
              <a:t> 설치 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en-US" altLang="ko-KR" dirty="0" err="1"/>
              <a:t>Extentions</a:t>
            </a:r>
            <a:r>
              <a:rPr lang="ko-KR" altLang="en-US" dirty="0"/>
              <a:t>에서 </a:t>
            </a:r>
            <a:r>
              <a:rPr lang="en-US" altLang="ko-KR" dirty="0"/>
              <a:t>open in </a:t>
            </a:r>
            <a:r>
              <a:rPr lang="en-US" altLang="ko-KR" dirty="0" err="1"/>
              <a:t>brower</a:t>
            </a:r>
            <a:r>
              <a:rPr lang="ko-KR" altLang="en-US" dirty="0"/>
              <a:t>를 검색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Install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파일을 웹 브라우저에서 열기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test.html </a:t>
            </a:r>
            <a:r>
              <a:rPr lang="ko-KR" altLang="en-US" dirty="0"/>
              <a:t>파일 선택</a:t>
            </a:r>
            <a:r>
              <a:rPr lang="en-US" altLang="ko-KR" dirty="0"/>
              <a:t>(</a:t>
            </a:r>
            <a:r>
              <a:rPr lang="ko-KR" altLang="en-US" dirty="0"/>
              <a:t>클릭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3"/>
            <a:r>
              <a:rPr lang="en-US" altLang="ko-KR" dirty="0"/>
              <a:t>Alt +  b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9D4E43-E6F1-4F1B-91B0-8FEAB48E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829" y="2323879"/>
            <a:ext cx="6854974" cy="2181831"/>
          </a:xfrm>
          <a:prstGeom prst="rect">
            <a:avLst/>
          </a:prstGeom>
        </p:spPr>
      </p:pic>
      <p:sp>
        <p:nvSpPr>
          <p:cNvPr id="3" name="번개 2"/>
          <p:cNvSpPr/>
          <p:nvPr/>
        </p:nvSpPr>
        <p:spPr>
          <a:xfrm>
            <a:off x="3730659" y="4069609"/>
            <a:ext cx="288032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514635" y="3961597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730" y="4988533"/>
            <a:ext cx="2905530" cy="704948"/>
          </a:xfrm>
          <a:prstGeom prst="rect">
            <a:avLst/>
          </a:prstGeom>
        </p:spPr>
      </p:pic>
      <p:sp>
        <p:nvSpPr>
          <p:cNvPr id="10" name="번개 9"/>
          <p:cNvSpPr/>
          <p:nvPr/>
        </p:nvSpPr>
        <p:spPr>
          <a:xfrm>
            <a:off x="4132384" y="2643637"/>
            <a:ext cx="288032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891530" y="2530504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구부러진 연결선 13"/>
          <p:cNvCxnSpPr>
            <a:endCxn id="9" idx="1"/>
          </p:cNvCxnSpPr>
          <p:nvPr/>
        </p:nvCxnSpPr>
        <p:spPr>
          <a:xfrm rot="16200000" flipH="1">
            <a:off x="4327976" y="3977253"/>
            <a:ext cx="1863412" cy="86409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번개 14"/>
          <p:cNvSpPr/>
          <p:nvPr/>
        </p:nvSpPr>
        <p:spPr>
          <a:xfrm>
            <a:off x="5085926" y="3309002"/>
            <a:ext cx="288032" cy="21602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845072" y="3195869"/>
            <a:ext cx="216024" cy="21602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553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최솟값을 구하는 함수 만들기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EF3873-84E3-CF66-F20C-171569D0A94B}"/>
              </a:ext>
            </a:extLst>
          </p:cNvPr>
          <p:cNvSpPr/>
          <p:nvPr/>
        </p:nvSpPr>
        <p:spPr>
          <a:xfrm>
            <a:off x="870633" y="1295871"/>
            <a:ext cx="9511767" cy="372699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최소값은 배열의 첫번째 요소라고 가정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   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더 작은 값이 나타났다면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최소값 수정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`$(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중에서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최솟값은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C0EB39-375B-C04F-9703-184398ED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901" y="5146407"/>
            <a:ext cx="1981477" cy="562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12166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994363" y="1583904"/>
            <a:ext cx="9217024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중에서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최소값은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2753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994363" y="1583904"/>
            <a:ext cx="9217024" cy="367240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중에서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최소값은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413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994363" y="1592674"/>
            <a:ext cx="9217024" cy="373564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중에서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최소값은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41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936501" y="1574710"/>
            <a:ext cx="9217024" cy="360959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중에서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최소값은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8998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2016621" y="1655911"/>
            <a:ext cx="6638882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975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기본적인 함수 예제</a:t>
            </a:r>
            <a:endParaRPr lang="en-US" altLang="ko-KR" dirty="0"/>
          </a:p>
          <a:p>
            <a:pPr lvl="1"/>
            <a:r>
              <a:rPr lang="en-US" altLang="ko-KR" dirty="0"/>
              <a:t>Quiz -</a:t>
            </a:r>
            <a:r>
              <a:rPr lang="ko-KR" altLang="en-US" dirty="0"/>
              <a:t> 주어진 배열에서 최소값을 구하는 자바스크립트 코드를 다양한 형태로 만들어 보세요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 err="1"/>
              <a:t>testArray</a:t>
            </a:r>
            <a:r>
              <a:rPr lang="en-US" altLang="ko-KR" dirty="0"/>
              <a:t> = [52, 273, 32, 103, 275, 24, 57]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1CF584-92AB-1622-98D6-B44047DC2C7D}"/>
              </a:ext>
            </a:extLst>
          </p:cNvPr>
          <p:cNvSpPr/>
          <p:nvPr/>
        </p:nvSpPr>
        <p:spPr>
          <a:xfrm>
            <a:off x="994363" y="1655912"/>
            <a:ext cx="9217024" cy="25922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?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0881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82E00-1044-236D-DF09-8AC737A30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705CEB-5109-4704-4090-AD45D07A6F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6AC94-8F85-FA81-90FF-B7E319FDC8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endParaRPr lang="en-US" altLang="ko-KR" dirty="0"/>
          </a:p>
          <a:p>
            <a:pPr lvl="1"/>
            <a:r>
              <a:rPr lang="ko-KR" altLang="en-US" dirty="0"/>
              <a:t>함수의 매개 변수 개수가 고정적이지 않은 함수를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가변 매개변수 함수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매개변수의 개수가 </a:t>
            </a:r>
            <a:r>
              <a:rPr lang="en-US" altLang="ko-KR" dirty="0"/>
              <a:t>2</a:t>
            </a:r>
            <a:r>
              <a:rPr lang="ko-KR" altLang="en-US" dirty="0"/>
              <a:t>개 일 때도 있고 </a:t>
            </a:r>
            <a:r>
              <a:rPr lang="en-US" altLang="ko-KR" dirty="0"/>
              <a:t>3</a:t>
            </a:r>
            <a:r>
              <a:rPr lang="ko-KR" altLang="en-US" dirty="0"/>
              <a:t>개 또는 </a:t>
            </a:r>
            <a:r>
              <a:rPr lang="en-US" altLang="ko-KR" dirty="0"/>
              <a:t>20</a:t>
            </a:r>
            <a:r>
              <a:rPr lang="ko-KR" altLang="en-US" dirty="0"/>
              <a:t>개일 때로 있은 경우</a:t>
            </a:r>
            <a:endParaRPr lang="en-US" altLang="ko-KR" dirty="0"/>
          </a:p>
          <a:p>
            <a:pPr lvl="2"/>
            <a:r>
              <a:rPr lang="ko-KR" altLang="en-US" dirty="0"/>
              <a:t>이러한 매개변수를 구현할 때는 나머지 매개변수</a:t>
            </a:r>
            <a:r>
              <a:rPr lang="en-US" altLang="ko-KR" dirty="0"/>
              <a:t>(rest</a:t>
            </a:r>
            <a:r>
              <a:rPr lang="ko-KR" altLang="en-US" dirty="0"/>
              <a:t> </a:t>
            </a:r>
            <a:r>
              <a:rPr lang="en-US" altLang="ko-KR" dirty="0"/>
              <a:t>parameter)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ko-KR" altLang="en-US" dirty="0"/>
              <a:t>가변 매개변수 함수의 형식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위 코드에서 </a:t>
            </a:r>
            <a:r>
              <a:rPr lang="en-US" altLang="ko-KR" dirty="0"/>
              <a:t>sample( ) </a:t>
            </a:r>
            <a:r>
              <a:rPr lang="ko-KR" altLang="en-US" dirty="0"/>
              <a:t>함수의 나머지 매개변수 </a:t>
            </a:r>
            <a:r>
              <a:rPr lang="en-US" altLang="ko-KR" dirty="0"/>
              <a:t>items</a:t>
            </a:r>
            <a:r>
              <a:rPr lang="ko-KR" altLang="en-US" dirty="0"/>
              <a:t>의 데이터 형은</a:t>
            </a:r>
            <a:r>
              <a:rPr lang="en-US" altLang="ko-KR" dirty="0"/>
              <a:t>?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7C6221-9CC4-4AE3-48A4-BD770829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3650E6-C237-F895-3182-A49386BC969F}"/>
              </a:ext>
            </a:extLst>
          </p:cNvPr>
          <p:cNvSpPr/>
          <p:nvPr/>
        </p:nvSpPr>
        <p:spPr>
          <a:xfrm>
            <a:off x="1080517" y="2159967"/>
            <a:ext cx="5904656" cy="3780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rest_parameter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652D87-3034-FEB4-9A13-43D4360A23A7}"/>
              </a:ext>
            </a:extLst>
          </p:cNvPr>
          <p:cNvSpPr/>
          <p:nvPr/>
        </p:nvSpPr>
        <p:spPr>
          <a:xfrm>
            <a:off x="1045857" y="3208579"/>
            <a:ext cx="5904656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C81758-80BB-B300-29AF-10EF2E4E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1522841"/>
            <a:ext cx="266737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10FC-47D4-FE13-EC1E-8EB48136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CF944-4E53-FF59-8E70-11F493CB57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18752-3C39-1D01-12FB-41191CC55B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endParaRPr lang="en-US" altLang="ko-KR" dirty="0"/>
          </a:p>
          <a:p>
            <a:pPr lvl="1"/>
            <a:r>
              <a:rPr lang="ko-KR" altLang="en-US" dirty="0"/>
              <a:t>나머지 매개변수를 활용한 </a:t>
            </a:r>
            <a:r>
              <a:rPr lang="en-US" altLang="ko-KR" dirty="0"/>
              <a:t>min( ) </a:t>
            </a:r>
            <a:r>
              <a:rPr lang="ko-KR" altLang="en-US" dirty="0"/>
              <a:t>함수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E035D8-2841-123C-E4BA-4AF820BF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135EA7-BB0A-75B9-6478-0C13599FD42E}"/>
              </a:ext>
            </a:extLst>
          </p:cNvPr>
          <p:cNvSpPr/>
          <p:nvPr/>
        </p:nvSpPr>
        <p:spPr>
          <a:xfrm>
            <a:off x="2448669" y="1367879"/>
            <a:ext cx="723546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(...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item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FC1FF"/>
                </a:solidFill>
                <a:latin typeface="Consolas" panose="020B0609020204030204" pitchFamily="49" charset="0"/>
              </a:rPr>
              <a:t>item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'min(52, 273, 32, 103, 275, 24, 57)'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`=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273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275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57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C862C-8C35-6D1B-749D-20B104F78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529" y="4968279"/>
            <a:ext cx="3286584" cy="533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7349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984D-481D-513A-93CE-DD1192D8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EE899A-20DA-C3F4-28D4-E363BD174A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139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459086-CE35-0C7F-7490-A4DADF7531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endParaRPr lang="en-US" altLang="ko-KR" dirty="0"/>
          </a:p>
          <a:p>
            <a:pPr lvl="1"/>
            <a:r>
              <a:rPr lang="ko-KR" altLang="en-US" dirty="0"/>
              <a:t>나머지 매개변수와 일반 매개변수 조합하기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에 먼저 할당되고 남은 것들은 모두 </a:t>
            </a:r>
            <a:r>
              <a:rPr lang="en-US" altLang="ko-KR" dirty="0"/>
              <a:t>C</a:t>
            </a:r>
            <a:r>
              <a:rPr lang="ko-KR" altLang="en-US" dirty="0"/>
              <a:t>에 배열 형태로 </a:t>
            </a:r>
            <a:r>
              <a:rPr lang="ko-KR" altLang="en-US" dirty="0" err="1"/>
              <a:t>들어감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A652F9-E94E-1B44-7029-75FE159A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573210-9BB2-E57E-D9E0-441855D9F9E6}"/>
              </a:ext>
            </a:extLst>
          </p:cNvPr>
          <p:cNvSpPr/>
          <p:nvPr/>
        </p:nvSpPr>
        <p:spPr>
          <a:xfrm>
            <a:off x="1025105" y="1295871"/>
            <a:ext cx="9670293" cy="48778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rest_parameter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26F9FD-493B-6509-F525-2995C357046E}"/>
              </a:ext>
            </a:extLst>
          </p:cNvPr>
          <p:cNvSpPr/>
          <p:nvPr/>
        </p:nvSpPr>
        <p:spPr>
          <a:xfrm>
            <a:off x="1008509" y="2339613"/>
            <a:ext cx="5400600" cy="212460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B30BC0-FEC8-2171-2AD7-63BB097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2344643"/>
            <a:ext cx="3134162" cy="3000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73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오류 확인 방법</a:t>
            </a:r>
            <a:endParaRPr lang="en-US" altLang="ko-KR" dirty="0"/>
          </a:p>
          <a:p>
            <a:pPr lvl="1"/>
            <a:r>
              <a:rPr lang="ko-KR" altLang="en-US" dirty="0"/>
              <a:t>콘솔</a:t>
            </a:r>
            <a:endParaRPr lang="en-US" altLang="ko-KR" dirty="0"/>
          </a:p>
          <a:p>
            <a:pPr lvl="2"/>
            <a:r>
              <a:rPr lang="ko-KR" altLang="en-US" dirty="0"/>
              <a:t>인위적으로 코드에 에러</a:t>
            </a:r>
            <a:endParaRPr lang="en-US" altLang="ko-KR" dirty="0"/>
          </a:p>
          <a:p>
            <a:pPr lvl="3"/>
            <a:r>
              <a:rPr lang="en-US" altLang="ko-KR" dirty="0"/>
              <a:t>alert(‘Hello World!’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 lvl="4"/>
            <a:r>
              <a:rPr lang="ko-KR" altLang="en-US" dirty="0" err="1"/>
              <a:t>소괄화를</a:t>
            </a:r>
            <a:r>
              <a:rPr lang="ko-KR" altLang="en-US" dirty="0"/>
              <a:t> 생략해서 인위적으로 에러를 발생시킴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6"/>
                </a:solidFill>
              </a:rPr>
              <a:t>에러 확인 방법 </a:t>
            </a:r>
            <a:r>
              <a:rPr lang="en-US" altLang="ko-KR" dirty="0">
                <a:solidFill>
                  <a:schemeClr val="accent6"/>
                </a:solidFill>
              </a:rPr>
              <a:t>1</a:t>
            </a:r>
          </a:p>
          <a:p>
            <a:pPr lvl="3"/>
            <a:r>
              <a:rPr lang="en-US" altLang="ko-KR" dirty="0"/>
              <a:t>PROBLEM </a:t>
            </a:r>
            <a:r>
              <a:rPr lang="ko-KR" altLang="en-US" dirty="0"/>
              <a:t>탭에서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6"/>
                </a:solidFill>
              </a:rPr>
              <a:t>에러 확인 방법 </a:t>
            </a:r>
            <a:r>
              <a:rPr lang="en-US" altLang="ko-KR" dirty="0">
                <a:solidFill>
                  <a:schemeClr val="accent6"/>
                </a:solidFill>
              </a:rPr>
              <a:t>2</a:t>
            </a:r>
          </a:p>
          <a:p>
            <a:pPr lvl="3"/>
            <a:r>
              <a:rPr lang="ko-KR" altLang="en-US" dirty="0"/>
              <a:t>크롬 브라우저에서 </a:t>
            </a:r>
            <a:r>
              <a:rPr lang="en-US" altLang="ko-KR" dirty="0"/>
              <a:t>F12</a:t>
            </a:r>
            <a:r>
              <a:rPr lang="ko-KR" altLang="en-US" dirty="0"/>
              <a:t>키 </a:t>
            </a:r>
            <a:endParaRPr lang="en-US" altLang="ko-KR" dirty="0"/>
          </a:p>
          <a:p>
            <a:pPr lvl="3"/>
            <a:r>
              <a:rPr lang="en-US" altLang="ko-KR" dirty="0"/>
              <a:t>Console(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확인 </a:t>
            </a:r>
            <a:endParaRPr lang="en-US" altLang="ko-KR" dirty="0"/>
          </a:p>
          <a:p>
            <a:pPr lvl="4"/>
            <a:r>
              <a:rPr lang="ko-KR" altLang="en-US" dirty="0"/>
              <a:t>에러가 난 파일과 행 번호 확인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1FD8F-AA9D-456C-8396-E5BAF42C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762" y="2703163"/>
            <a:ext cx="3638550" cy="93345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762" y="4392215"/>
            <a:ext cx="4201111" cy="1086002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328989" y="4456340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8423" y="1340768"/>
            <a:ext cx="2838846" cy="2295845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10366248" y="2161620"/>
            <a:ext cx="432048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11605" y="5158836"/>
            <a:ext cx="79208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구부러진 연결선 21"/>
          <p:cNvCxnSpPr>
            <a:stCxn id="20" idx="0"/>
            <a:endCxn id="16" idx="4"/>
          </p:cNvCxnSpPr>
          <p:nvPr/>
        </p:nvCxnSpPr>
        <p:spPr>
          <a:xfrm rot="5400000" flipH="1" flipV="1">
            <a:off x="7726372" y="2302937"/>
            <a:ext cx="2637176" cy="307462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8065293" y="2277607"/>
            <a:ext cx="216024" cy="164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1242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C5F4D-7637-3C97-8DFE-F90A678D1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897678-51B3-7CB0-06C7-611119CAD2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272ED4-6D94-5B41-BD6F-CE6169E2DA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endParaRPr lang="en-US" altLang="ko-KR" dirty="0"/>
          </a:p>
          <a:p>
            <a:pPr lvl="1"/>
            <a:r>
              <a:rPr lang="ko-KR" altLang="en-US" dirty="0"/>
              <a:t>지금까지 살펴본 내용을 종합하여 다음 함수를 구현</a:t>
            </a:r>
            <a:endParaRPr lang="en-US" altLang="ko-KR" dirty="0"/>
          </a:p>
          <a:p>
            <a:pPr lvl="2"/>
            <a:r>
              <a:rPr lang="en-US" altLang="ko-KR" dirty="0"/>
              <a:t>“min( </a:t>
            </a:r>
            <a:r>
              <a:rPr lang="ko-KR" altLang="en-US" dirty="0"/>
              <a:t>배열 </a:t>
            </a:r>
            <a:r>
              <a:rPr lang="en-US" altLang="ko-KR" dirty="0"/>
              <a:t>)” </a:t>
            </a:r>
            <a:r>
              <a:rPr lang="ko-KR" altLang="en-US" dirty="0"/>
              <a:t>형태로 매개변수로 배열을 전달하면 배열 내부에서 최솟값을 찾아주고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“min(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… )” </a:t>
            </a:r>
            <a:r>
              <a:rPr lang="ko-KR" altLang="en-US" dirty="0"/>
              <a:t>형태로 매개변수로 숫자들을 전달하면 전달 받은 숫자 중 최솟값을 찾아 주는 함수</a:t>
            </a:r>
            <a:endParaRPr lang="en-US" altLang="ko-KR" dirty="0"/>
          </a:p>
          <a:p>
            <a:pPr lvl="3"/>
            <a:r>
              <a:rPr lang="ko-KR" altLang="en-US" dirty="0"/>
              <a:t>위 두 경우를 처리하는 함수를 만들기 위해 매개변수로 전달 받은 데이터의 형을 파악해야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- </a:t>
            </a:r>
            <a:r>
              <a:rPr lang="ko-KR" altLang="en-US" dirty="0"/>
              <a:t>어떤 데이터가 배열인지 확인할 때 사용하는 함수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154B93-6F2B-0ECB-6174-8A16BBFD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29B2F6-1322-42CB-CD45-DA3EDE882753}"/>
              </a:ext>
            </a:extLst>
          </p:cNvPr>
          <p:cNvSpPr/>
          <p:nvPr/>
        </p:nvSpPr>
        <p:spPr>
          <a:xfrm>
            <a:off x="3838679" y="2880047"/>
            <a:ext cx="3528392" cy="48778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data 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8331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E8D9-88E0-30A0-D031-D3CED197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BD32DF-8259-2715-3624-C59575C199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C5C40-D981-864D-F633-2570351FEC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지금까지 살펴본 내용을 종합하여 다음 함수를 구현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C62979-3D64-2816-FD26-F1BD690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35EDF1-6314-5D1F-6AF6-C7533FF5A9EA}"/>
              </a:ext>
            </a:extLst>
          </p:cNvPr>
          <p:cNvSpPr/>
          <p:nvPr/>
        </p:nvSpPr>
        <p:spPr>
          <a:xfrm>
            <a:off x="864493" y="1252208"/>
            <a:ext cx="7776864" cy="457979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...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rests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rests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item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`min(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`min(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...):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135CCA-BEC0-9BA4-24B2-67214EDC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21" y="5222315"/>
            <a:ext cx="1848108" cy="609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693156" y="1610030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9306" y="2341835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9306" y="3068148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85244" y="3565760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068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E8D9-88E0-30A0-D031-D3CED197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BD32DF-8259-2715-3624-C59575C199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C5C40-D981-864D-F633-2570351FEC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1745730"/>
          </a:xfrm>
        </p:spPr>
        <p:txBody>
          <a:bodyPr/>
          <a:lstStyle/>
          <a:p>
            <a:r>
              <a:rPr lang="ko-KR" altLang="en-US" dirty="0"/>
              <a:t>나머지 매개변수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지금까지 살펴본 내용을 종합하여 다음 함수를 구현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C62979-3D64-2816-FD26-F1BD690B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35EDF1-6314-5D1F-6AF6-C7533FF5A9EA}"/>
              </a:ext>
            </a:extLst>
          </p:cNvPr>
          <p:cNvSpPr/>
          <p:nvPr/>
        </p:nvSpPr>
        <p:spPr>
          <a:xfrm>
            <a:off x="864493" y="1252208"/>
            <a:ext cx="7776864" cy="457979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typeof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===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'number'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4FC1FF"/>
                </a:solidFill>
                <a:latin typeface="Consolas" panose="020B0609020204030204" pitchFamily="49" charset="0"/>
              </a:rPr>
              <a:t>element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output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`min(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배열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):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`min(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숫자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, ...):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32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103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275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57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135CCA-BEC0-9BA4-24B2-67214EDC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21" y="5222315"/>
            <a:ext cx="1848108" cy="609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직사각형 2"/>
          <p:cNvSpPr/>
          <p:nvPr/>
        </p:nvSpPr>
        <p:spPr>
          <a:xfrm>
            <a:off x="2693156" y="1610030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09306" y="2341835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09306" y="3068148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16821" y="3565760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2033" y="1389145"/>
            <a:ext cx="612000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0336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1B3BE-989E-3B55-22EF-9D9E800E1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64784D-8C35-A14A-25EC-FA271E9300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0283F0-E5EE-6C1A-EBC2-49BDDED0AE3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전개 연산자</a:t>
            </a:r>
            <a:endParaRPr lang="en-US" altLang="ko-KR" dirty="0"/>
          </a:p>
          <a:p>
            <a:pPr lvl="2"/>
            <a:r>
              <a:rPr lang="ko-KR" altLang="en-US" dirty="0"/>
              <a:t>어떤 함수의 매개변수로 배열을 입력할 수 없고 숫자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을 입력해야 한다면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그런데 우리가 가지고 있는 데이터는 배열이라면 배열 요소를 하나하나 전개해서 전달해야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자바스크립트에서는 이런 경우를 대비해서 </a:t>
            </a:r>
            <a:r>
              <a:rPr lang="en-US" altLang="ko-KR" dirty="0"/>
              <a:t>‘</a:t>
            </a:r>
            <a:r>
              <a:rPr lang="ko-KR" altLang="en-US" dirty="0"/>
              <a:t>전개 연산자</a:t>
            </a:r>
            <a:r>
              <a:rPr lang="en-US" altLang="ko-KR" dirty="0"/>
              <a:t>’</a:t>
            </a:r>
            <a:r>
              <a:rPr lang="ko-KR" altLang="en-US" dirty="0"/>
              <a:t>를 제공함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EBFB14-FABF-6790-7373-690F3F37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C7BB2E-F354-3659-FBBB-2EA3B633E0DD}"/>
              </a:ext>
            </a:extLst>
          </p:cNvPr>
          <p:cNvSpPr/>
          <p:nvPr/>
        </p:nvSpPr>
        <p:spPr>
          <a:xfrm>
            <a:off x="1440557" y="1295871"/>
            <a:ext cx="7560840" cy="7920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sv-SE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275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sv-SE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sv-SE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sv-SE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4D6A05-CD3F-FA77-4A50-A43E2DDDDD20}"/>
              </a:ext>
            </a:extLst>
          </p:cNvPr>
          <p:cNvSpPr/>
          <p:nvPr/>
        </p:nvSpPr>
        <p:spPr>
          <a:xfrm>
            <a:off x="1440557" y="2520007"/>
            <a:ext cx="7560840" cy="7920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0732AE-7B99-857F-28A0-D96CC4010911}"/>
              </a:ext>
            </a:extLst>
          </p:cNvPr>
          <p:cNvSpPr/>
          <p:nvPr/>
        </p:nvSpPr>
        <p:spPr>
          <a:xfrm>
            <a:off x="1456853" y="3744143"/>
            <a:ext cx="7560840" cy="4286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ko-KR" altLang="en-US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배열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4865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78849-4F4F-A6A8-06A4-FB9A7D3B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1BC81-1844-636A-B3AC-24C8330DF7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DFCAE2-49D4-7D6D-4919-C35AEE7A8A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1745730"/>
          </a:xfrm>
        </p:spPr>
        <p:txBody>
          <a:bodyPr/>
          <a:lstStyle/>
          <a:p>
            <a:r>
              <a:rPr lang="ko-KR" altLang="en-US" dirty="0"/>
              <a:t>전개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함수 호출 시 전개 연산자 적용 형식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위에서 </a:t>
            </a:r>
            <a:r>
              <a:rPr lang="en-US" altLang="ko-KR" dirty="0"/>
              <a:t>‘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highlight>
                  <a:srgbClr val="000000"/>
                </a:highlight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array</a:t>
            </a:r>
            <a:r>
              <a:rPr lang="en-US" altLang="ko-KR" dirty="0"/>
              <a:t>’</a:t>
            </a:r>
            <a:r>
              <a:rPr lang="ko-KR" altLang="en-US" dirty="0"/>
              <a:t>는 배열 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전개 연산자 활용 예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C96A08-2ED3-71E2-D5B2-0B4F5A42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C63A82-72FB-C748-0EB4-85987A0F7847}"/>
              </a:ext>
            </a:extLst>
          </p:cNvPr>
          <p:cNvSpPr/>
          <p:nvPr/>
        </p:nvSpPr>
        <p:spPr>
          <a:xfrm>
            <a:off x="2232645" y="1261984"/>
            <a:ext cx="5904656" cy="3780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A06E1E-8F63-929C-E6B0-D8CB2BE37F65}"/>
              </a:ext>
            </a:extLst>
          </p:cNvPr>
          <p:cNvSpPr/>
          <p:nvPr/>
        </p:nvSpPr>
        <p:spPr>
          <a:xfrm>
            <a:off x="936501" y="2698951"/>
            <a:ext cx="6120680" cy="2485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전개 연산자를 사용하지 않는 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경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전개 연산자를 사용하는 경우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(...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21CA8C-975E-0132-5FCD-162C1FAB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05" y="2429979"/>
            <a:ext cx="3077004" cy="3267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09341-AAA2-AFC2-5F1C-2E726A3BEFBB}"/>
              </a:ext>
            </a:extLst>
          </p:cNvPr>
          <p:cNvSpPr/>
          <p:nvPr/>
        </p:nvSpPr>
        <p:spPr>
          <a:xfrm>
            <a:off x="8425333" y="2983370"/>
            <a:ext cx="1152128" cy="252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7269E7-9C78-3FE6-7BA9-9539A8E2B756}"/>
              </a:ext>
            </a:extLst>
          </p:cNvPr>
          <p:cNvCxnSpPr>
            <a:cxnSpLocks/>
          </p:cNvCxnSpPr>
          <p:nvPr/>
        </p:nvCxnSpPr>
        <p:spPr>
          <a:xfrm flipV="1">
            <a:off x="6193085" y="2880047"/>
            <a:ext cx="1296144" cy="118369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4C1932A1-6147-3C00-C8BB-456C56170C2C}"/>
              </a:ext>
            </a:extLst>
          </p:cNvPr>
          <p:cNvSpPr/>
          <p:nvPr/>
        </p:nvSpPr>
        <p:spPr>
          <a:xfrm>
            <a:off x="7325805" y="1336980"/>
            <a:ext cx="3056595" cy="986899"/>
          </a:xfrm>
          <a:prstGeom prst="wedgeEllipseCallout">
            <a:avLst>
              <a:gd name="adj1" fmla="val -44831"/>
              <a:gd name="adj2" fmla="val 103115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배열 </a:t>
            </a:r>
            <a:r>
              <a:rPr lang="en-US" altLang="ko-KR" sz="1200" b="1" dirty="0">
                <a:solidFill>
                  <a:schemeClr val="tx1"/>
                </a:solidFill>
              </a:rPr>
              <a:t>[1, 2, 3, 4] </a:t>
            </a:r>
            <a:r>
              <a:rPr lang="ko-KR" altLang="en-US" sz="1200" b="1" dirty="0">
                <a:solidFill>
                  <a:schemeClr val="tx1"/>
                </a:solidFill>
              </a:rPr>
              <a:t>을 요소로 하는 요소의 개수가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개인 배열</a:t>
            </a:r>
          </a:p>
        </p:txBody>
      </p:sp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516099E9-65D1-045D-CA3C-E08028F4E001}"/>
              </a:ext>
            </a:extLst>
          </p:cNvPr>
          <p:cNvSpPr/>
          <p:nvPr/>
        </p:nvSpPr>
        <p:spPr>
          <a:xfrm>
            <a:off x="3725405" y="1684399"/>
            <a:ext cx="2971736" cy="827016"/>
          </a:xfrm>
          <a:prstGeom prst="cloudCallout">
            <a:avLst>
              <a:gd name="adj1" fmla="val -68487"/>
              <a:gd name="adj2" fmla="val 74617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Items</a:t>
            </a:r>
            <a:r>
              <a:rPr lang="ko-KR" altLang="en-US" sz="1200" b="1" dirty="0">
                <a:solidFill>
                  <a:schemeClr val="tx1"/>
                </a:solidFill>
              </a:rPr>
              <a:t>라는 이름의 배열에 매개 변수를 요소로 처리하여 모두 다 </a:t>
            </a:r>
            <a:r>
              <a:rPr lang="ko-KR" altLang="en-US" sz="1200" b="1" dirty="0" err="1">
                <a:solidFill>
                  <a:schemeClr val="tx1"/>
                </a:solidFill>
              </a:rPr>
              <a:t>담을꺼야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생각 풍선: 구름 모양 19">
            <a:extLst>
              <a:ext uri="{FF2B5EF4-FFF2-40B4-BE49-F238E27FC236}">
                <a16:creationId xmlns:a16="http://schemas.microsoft.com/office/drawing/2014/main" id="{08E507A2-CC24-B4EC-45FF-B54CA669A2D9}"/>
              </a:ext>
            </a:extLst>
          </p:cNvPr>
          <p:cNvSpPr/>
          <p:nvPr/>
        </p:nvSpPr>
        <p:spPr>
          <a:xfrm>
            <a:off x="2664693" y="5339052"/>
            <a:ext cx="2016224" cy="481716"/>
          </a:xfrm>
          <a:prstGeom prst="cloudCallout">
            <a:avLst>
              <a:gd name="adj1" fmla="val -82959"/>
              <a:gd name="adj2" fmla="val -69231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전개 연산자</a:t>
            </a:r>
          </a:p>
        </p:txBody>
      </p:sp>
    </p:spTree>
    <p:extLst>
      <p:ext uri="{BB962C8B-B14F-4D97-AF65-F5344CB8AC3E}">
        <p14:creationId xmlns:p14="http://schemas.microsoft.com/office/powerpoint/2010/main" val="125155059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6414-FF3A-1D95-2A77-2EC6CDCC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3E3CA-1C53-53B4-C572-EE4BF38985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1A2F69-70DC-1131-90A7-F18D8D004D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매개 변수</a:t>
            </a:r>
            <a:endParaRPr lang="en-US" altLang="ko-KR" dirty="0"/>
          </a:p>
          <a:p>
            <a:pPr lvl="1"/>
            <a:r>
              <a:rPr lang="ko-KR" altLang="en-US" dirty="0"/>
              <a:t>함수를 정의할 때 매개변수에 기본값을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2"/>
            <a:r>
              <a:rPr lang="ko-KR" altLang="en-US" dirty="0"/>
              <a:t>매개변수로 시급과 근무 시간 등을 입력 받아 급여를 계산하는 함수</a:t>
            </a:r>
            <a:endParaRPr lang="en-US" altLang="ko-KR" dirty="0"/>
          </a:p>
          <a:p>
            <a:pPr lvl="3"/>
            <a:r>
              <a:rPr lang="ko-KR" altLang="en-US" dirty="0"/>
              <a:t>함수 이름 </a:t>
            </a:r>
            <a:r>
              <a:rPr lang="en-US" altLang="ko-KR" dirty="0"/>
              <a:t>: earnings</a:t>
            </a:r>
          </a:p>
          <a:p>
            <a:pPr lvl="3"/>
            <a:r>
              <a:rPr lang="ko-KR" altLang="en-US" dirty="0"/>
              <a:t>매개변수</a:t>
            </a:r>
            <a:r>
              <a:rPr lang="en-US" altLang="ko-KR" dirty="0"/>
              <a:t>: name(</a:t>
            </a:r>
            <a:r>
              <a:rPr lang="ko-KR" altLang="en-US" dirty="0"/>
              <a:t>이름</a:t>
            </a:r>
            <a:r>
              <a:rPr lang="en-US" altLang="ko-KR" dirty="0"/>
              <a:t>), wage(</a:t>
            </a:r>
            <a:r>
              <a:rPr lang="ko-KR" altLang="en-US" dirty="0"/>
              <a:t>시급</a:t>
            </a:r>
            <a:r>
              <a:rPr lang="en-US" altLang="ko-KR" dirty="0"/>
              <a:t>), hours(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기능 </a:t>
            </a:r>
            <a:r>
              <a:rPr lang="en-US" altLang="ko-KR" dirty="0"/>
              <a:t>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시급</a:t>
            </a:r>
            <a:r>
              <a:rPr lang="en-US" altLang="ko-KR" dirty="0"/>
              <a:t>, </a:t>
            </a:r>
            <a:r>
              <a:rPr lang="ko-KR" altLang="en-US" dirty="0"/>
              <a:t>시간을 출력하고 시급과 시간을 곱한 급여</a:t>
            </a:r>
            <a:r>
              <a:rPr lang="en-US" altLang="ko-KR" dirty="0"/>
              <a:t>(</a:t>
            </a:r>
            <a:r>
              <a:rPr lang="ko-KR" altLang="en-US" dirty="0"/>
              <a:t>액</a:t>
            </a:r>
            <a:r>
              <a:rPr lang="en-US" altLang="ko-KR" dirty="0"/>
              <a:t>) </a:t>
            </a:r>
            <a:r>
              <a:rPr lang="ko-KR" altLang="en-US" dirty="0"/>
              <a:t>출력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B57AC-3B4E-18A8-730F-E5C1C17D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A6F4C8-006B-C954-2431-16663FFAEBD1}"/>
              </a:ext>
            </a:extLst>
          </p:cNvPr>
          <p:cNvSpPr/>
          <p:nvPr/>
        </p:nvSpPr>
        <p:spPr>
          <a:xfrm>
            <a:off x="2232645" y="1261984"/>
            <a:ext cx="6192688" cy="37806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기본값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EDA5BC-B2D5-243B-87F5-41A0C49D999C}"/>
              </a:ext>
            </a:extLst>
          </p:cNvPr>
          <p:cNvSpPr/>
          <p:nvPr/>
        </p:nvSpPr>
        <p:spPr>
          <a:xfrm>
            <a:off x="1080517" y="3168079"/>
            <a:ext cx="6552728" cy="22322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earning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8590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`#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님의 급여 정보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시급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wage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근무 시간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`-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급여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wage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earning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구름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earning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별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10000'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earning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인성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593358-358C-D304-679B-95EB9D2F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019" y="2907648"/>
            <a:ext cx="2915057" cy="2753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24699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랜덤 정수 만들기</a:t>
            </a:r>
            <a:endParaRPr lang="en-US" altLang="ko-KR" dirty="0"/>
          </a:p>
          <a:p>
            <a:pPr lvl="1"/>
            <a:r>
              <a:rPr lang="en-US" altLang="ko-KR" dirty="0" err="1"/>
              <a:t>Math.random</a:t>
            </a:r>
            <a:r>
              <a:rPr lang="en-US" altLang="ko-KR" dirty="0"/>
              <a:t>( )</a:t>
            </a:r>
          </a:p>
          <a:p>
            <a:pPr lvl="2"/>
            <a:r>
              <a:rPr lang="en-US" altLang="ko-KR" dirty="0"/>
              <a:t>0~1</a:t>
            </a:r>
            <a:r>
              <a:rPr lang="ko-KR" altLang="en-US" dirty="0"/>
              <a:t>까지의 수 중에서 임의 수를 리턴</a:t>
            </a:r>
            <a:endParaRPr lang="en-US" altLang="ko-KR" dirty="0"/>
          </a:p>
          <a:p>
            <a:pPr lvl="2"/>
            <a:r>
              <a:rPr lang="en-US" altLang="ko-KR" dirty="0" err="1"/>
              <a:t>Math.random</a:t>
            </a:r>
            <a:r>
              <a:rPr lang="en-US" altLang="ko-KR" dirty="0"/>
              <a:t>( ) * 10</a:t>
            </a:r>
            <a:r>
              <a:rPr lang="ko-KR" altLang="en-US" dirty="0"/>
              <a:t>은 </a:t>
            </a:r>
            <a:r>
              <a:rPr lang="en-US" altLang="ko-KR" dirty="0"/>
              <a:t>0~10</a:t>
            </a:r>
            <a:r>
              <a:rPr lang="ko-KR" altLang="en-US" dirty="0"/>
              <a:t>까지의 수 중에서 임의 수를 리턴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Math.floor</a:t>
            </a:r>
            <a:r>
              <a:rPr lang="en-US" altLang="ko-KR" dirty="0"/>
              <a:t>( )</a:t>
            </a:r>
          </a:p>
          <a:p>
            <a:pPr lvl="2"/>
            <a:r>
              <a:rPr lang="ko-KR" altLang="en-US" dirty="0"/>
              <a:t>주어진 수 와 같거나 주어진 수 보다 작은 가장 큰 정수를 반환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5.95 </a:t>
            </a:r>
            <a:r>
              <a:rPr lang="en-US" altLang="ko-KR" dirty="0">
                <a:sym typeface="Wingdings" panose="05000000000000000000" pitchFamily="2" charset="2"/>
              </a:rPr>
              <a:t> 5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5.01  5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E273C5-5EAF-4C9B-959B-BF7B18CEEB39}"/>
              </a:ext>
            </a:extLst>
          </p:cNvPr>
          <p:cNvSpPr/>
          <p:nvPr/>
        </p:nvSpPr>
        <p:spPr>
          <a:xfrm>
            <a:off x="7071495" y="1007839"/>
            <a:ext cx="3312368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i = 0; i&lt;N; i++)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10;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108A78-CBC5-46BA-8D7F-D9C26D301906}"/>
              </a:ext>
            </a:extLst>
          </p:cNvPr>
          <p:cNvSpPr/>
          <p:nvPr/>
        </p:nvSpPr>
        <p:spPr>
          <a:xfrm>
            <a:off x="7070032" y="2753569"/>
            <a:ext cx="3312368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i = 0; i&lt;N; i++)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10;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7303124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정수 중에서 임의로 </a:t>
            </a:r>
            <a:r>
              <a:rPr lang="en-US" altLang="ko-KR" dirty="0"/>
              <a:t>5</a:t>
            </a:r>
            <a:r>
              <a:rPr lang="ko-KR" altLang="en-US" dirty="0"/>
              <a:t>개를 선택하고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개의 숫자 중 최소 값을 찾는 프로그램을 작성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108A78-CBC5-46BA-8D7F-D9C26D301906}"/>
              </a:ext>
            </a:extLst>
          </p:cNvPr>
          <p:cNvSpPr/>
          <p:nvPr/>
        </p:nvSpPr>
        <p:spPr>
          <a:xfrm>
            <a:off x="956407" y="2087959"/>
            <a:ext cx="4824536" cy="31683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I = 0;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&lt;N;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9 ) + 1 );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alert(number)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4E03C0-2336-4F95-ADBA-FFD683CC7274}"/>
              </a:ext>
            </a:extLst>
          </p:cNvPr>
          <p:cNvSpPr/>
          <p:nvPr/>
        </p:nvSpPr>
        <p:spPr>
          <a:xfrm>
            <a:off x="5982553" y="2087959"/>
            <a:ext cx="4824536" cy="31683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&lt;N;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9 ) + 1 );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alert(number)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min = 10+1;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element of number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if( min &gt; element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 min = element;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`${number}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중에서 최소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${min}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이다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`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8624537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정수 중에서 임의로 </a:t>
            </a:r>
            <a:r>
              <a:rPr lang="en-US" altLang="ko-KR" dirty="0"/>
              <a:t>5</a:t>
            </a:r>
            <a:r>
              <a:rPr lang="ko-KR" altLang="en-US" dirty="0"/>
              <a:t>개를 선택하고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개의 숫자 중 최소 값을 찾는 프로그램을 작성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함수의 기본 형태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4E03C0-2336-4F95-ADBA-FFD683CC7274}"/>
              </a:ext>
            </a:extLst>
          </p:cNvPr>
          <p:cNvSpPr/>
          <p:nvPr/>
        </p:nvSpPr>
        <p:spPr>
          <a:xfrm>
            <a:off x="929603" y="1871935"/>
            <a:ext cx="4824536" cy="31683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&lt;N;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9 ) + 1 );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alert(number)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min = N+1;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element of number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if( min &gt; element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 min = element;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`${number}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중에서 최소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${min}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이다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`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61C4EF-7A94-4FF6-A8F8-E93F2D7472CB}"/>
              </a:ext>
            </a:extLst>
          </p:cNvPr>
          <p:cNvSpPr/>
          <p:nvPr/>
        </p:nvSpPr>
        <p:spPr>
          <a:xfrm>
            <a:off x="5980516" y="1871935"/>
            <a:ext cx="4824536" cy="31683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 = 5;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&lt;N;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number[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]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* 9 ) + 1 );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alert(number)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`${number}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중에서 최소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${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number.sort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)[0] }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이다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`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7953608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149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</p:spPr>
            <p:txBody>
              <a:bodyPr/>
              <a:lstStyle/>
              <a:p>
                <a:r>
                  <a:rPr lang="ko-KR" altLang="en-US" dirty="0"/>
                  <a:t>내부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함수 내부에서 선언하는 함수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dirty="0"/>
                  <a:t>내부 함수를 이용하여 삼각형의 빗변의 길이를 구하는 프로그램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피타고라스의 정리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  <a:blipFill>
                <a:blip r:embed="rId3"/>
                <a:stretch>
                  <a:fillRect l="-278" t="-2098" b="-321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E273C5-5EAF-4C9B-959B-BF7B18CEEB39}"/>
              </a:ext>
            </a:extLst>
          </p:cNvPr>
          <p:cNvSpPr/>
          <p:nvPr/>
        </p:nvSpPr>
        <p:spPr>
          <a:xfrm>
            <a:off x="8334637" y="739703"/>
            <a:ext cx="2680912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function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외부 함수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내부 함수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1&gt;(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함수 코드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내부 함수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2&gt;(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&lt;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함수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코드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02B59-EFE4-4B87-80D6-7BF0905F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09" y="3141686"/>
            <a:ext cx="1196474" cy="10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B48E6D-EAD7-4D4E-BFA2-B68F27A9DA4D}"/>
              </a:ext>
            </a:extLst>
          </p:cNvPr>
          <p:cNvSpPr/>
          <p:nvPr/>
        </p:nvSpPr>
        <p:spPr>
          <a:xfrm>
            <a:off x="2952725" y="2808038"/>
            <a:ext cx="5112568" cy="93610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(a, 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Math.sqrt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(a*a + b*b);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352557-107C-40B5-94E6-0D76939EAE19}"/>
              </a:ext>
            </a:extLst>
          </p:cNvPr>
          <p:cNvSpPr/>
          <p:nvPr/>
        </p:nvSpPr>
        <p:spPr>
          <a:xfrm>
            <a:off x="2952725" y="4032175"/>
            <a:ext cx="5112568" cy="179982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square(x) {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x * x;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(a, 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Math.sqrt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square(a) + square(b)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2197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  <a:r>
              <a:rPr lang="ko-KR" altLang="en-US" dirty="0"/>
              <a:t>과 문장</a:t>
            </a:r>
            <a:r>
              <a:rPr lang="en-US" altLang="ko-KR" dirty="0"/>
              <a:t>(statement)</a:t>
            </a:r>
          </a:p>
          <a:p>
            <a:pPr lvl="2"/>
            <a:r>
              <a:rPr lang="ko-KR" altLang="en-US" dirty="0"/>
              <a:t>표현식 </a:t>
            </a:r>
            <a:r>
              <a:rPr lang="en-US" altLang="ko-KR" dirty="0"/>
              <a:t>– </a:t>
            </a:r>
            <a:r>
              <a:rPr lang="ko-KR" altLang="en-US" dirty="0"/>
              <a:t>값을 만들어 내는 간단한 코드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r>
              <a:rPr lang="ko-KR" altLang="en-US" dirty="0"/>
              <a:t>문장</a:t>
            </a:r>
            <a:r>
              <a:rPr lang="en-US" altLang="ko-KR" dirty="0"/>
              <a:t>(statement)</a:t>
            </a:r>
          </a:p>
          <a:p>
            <a:pPr lvl="3"/>
            <a:r>
              <a:rPr lang="ko-KR" altLang="en-US" dirty="0"/>
              <a:t>코드로 실행될 수 있는 최소 단위</a:t>
            </a:r>
            <a:endParaRPr lang="en-US" altLang="ko-KR" dirty="0"/>
          </a:p>
          <a:p>
            <a:pPr lvl="3"/>
            <a:r>
              <a:rPr lang="ko-KR" altLang="en-US" dirty="0"/>
              <a:t>표현식이 모이면 문장이 됨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문장의 끝에는 세미콜론을 써서 문장의 끝을 알림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dirty="0"/>
              <a:t>또는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줄 바꿈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[Enter]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넣어서 문장의 끝을 표현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참고</a:t>
            </a:r>
            <a:endParaRPr lang="en-US" altLang="ko-KR" dirty="0"/>
          </a:p>
          <a:p>
            <a:pPr lvl="3"/>
            <a:r>
              <a:rPr lang="ko-KR" altLang="en-US" dirty="0"/>
              <a:t>자바스크립트는 문장 끝에 세미콜론을 붙이지 않아도 프로그램을 실행하는데 문제가 없음</a:t>
            </a:r>
            <a:r>
              <a:rPr lang="en-US" altLang="ko-KR" dirty="0"/>
              <a:t>. </a:t>
            </a:r>
          </a:p>
          <a:p>
            <a:pPr lvl="3"/>
            <a:r>
              <a:rPr lang="ko-KR" altLang="en-US" dirty="0"/>
              <a:t>그러나 프로그래밍 언어의 상당 수가 문장 끝에 세미콜론을 입력함으로 자바스크립트에서도 습관적으로 입력하는 것임</a:t>
            </a:r>
            <a:r>
              <a:rPr lang="en-US" altLang="ko-KR" dirty="0"/>
              <a:t>.</a:t>
            </a:r>
          </a:p>
          <a:p>
            <a:pPr marL="702000" lvl="3" indent="0">
              <a:buNone/>
            </a:pPr>
            <a:r>
              <a:rPr lang="en-US" altLang="ko-KR" dirty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08733-0E63-422B-B4EB-EFB59C3C66DC}"/>
              </a:ext>
            </a:extLst>
          </p:cNvPr>
          <p:cNvSpPr/>
          <p:nvPr/>
        </p:nvSpPr>
        <p:spPr>
          <a:xfrm>
            <a:off x="1296541" y="1866069"/>
            <a:ext cx="3312368" cy="79795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273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10 + 20 + 30 * 2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‘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RintIanTta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93DA17-7B04-42EC-AE82-12BF2B55777E}"/>
              </a:ext>
            </a:extLst>
          </p:cNvPr>
          <p:cNvSpPr/>
          <p:nvPr/>
        </p:nvSpPr>
        <p:spPr>
          <a:xfrm>
            <a:off x="5112965" y="3096071"/>
            <a:ext cx="3312368" cy="102026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273;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10 + 20 + 30 * 2;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var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rintiantta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= ‘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Rint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’+’Ian’ + ‘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Tta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alert(‘Hello JavaScript!’);</a:t>
            </a:r>
          </a:p>
        </p:txBody>
      </p:sp>
    </p:spTree>
    <p:extLst>
      <p:ext uri="{BB962C8B-B14F-4D97-AF65-F5344CB8AC3E}">
        <p14:creationId xmlns:p14="http://schemas.microsoft.com/office/powerpoint/2010/main" val="71334983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내부 함수</a:t>
            </a:r>
            <a:endParaRPr lang="en-US" altLang="ko-KR" dirty="0"/>
          </a:p>
          <a:p>
            <a:pPr lvl="1"/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 실행 후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//A</a:t>
            </a:r>
            <a:r>
              <a:rPr lang="ko-KR" altLang="en-US" dirty="0">
                <a:sym typeface="Wingdings" panose="05000000000000000000" pitchFamily="2" charset="2"/>
              </a:rPr>
              <a:t>에서 정의한 함수를 </a:t>
            </a:r>
            <a:r>
              <a:rPr lang="en-US" altLang="ko-KR" dirty="0">
                <a:sym typeface="Wingdings" panose="05000000000000000000" pitchFamily="2" charset="2"/>
              </a:rPr>
              <a:t>//B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square( ) </a:t>
            </a:r>
            <a:r>
              <a:rPr lang="ko-KR" altLang="en-US" dirty="0">
                <a:sym typeface="Wingdings" panose="05000000000000000000" pitchFamily="2" charset="2"/>
              </a:rPr>
              <a:t>함수를 재 정의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따라서 출력 </a:t>
            </a:r>
            <a:r>
              <a:rPr lang="en-US" altLang="ko-KR" dirty="0">
                <a:sym typeface="Wingdings" panose="05000000000000000000" pitchFamily="2" charset="2"/>
              </a:rPr>
              <a:t> 2</a:t>
            </a:r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352557-107C-40B5-94E6-0D76939EAE19}"/>
              </a:ext>
            </a:extLst>
          </p:cNvPr>
          <p:cNvSpPr/>
          <p:nvPr/>
        </p:nvSpPr>
        <p:spPr>
          <a:xfrm>
            <a:off x="6481117" y="1295871"/>
            <a:ext cx="4032448" cy="2520279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square(x) {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x * x;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(a, 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Math.sqrt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square(a) + square(b)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(1,1)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1008510" y="1325147"/>
            <a:ext cx="4032448" cy="249100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square(x) { 	// A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x * x;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(a, 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Math.sqrt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square(a) + square(b)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square(x) {	// B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2*x;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(1, 1)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00702D7D-7975-47E8-B27B-C89BCEA234A7}"/>
              </a:ext>
            </a:extLst>
          </p:cNvPr>
          <p:cNvSpPr/>
          <p:nvPr/>
        </p:nvSpPr>
        <p:spPr>
          <a:xfrm>
            <a:off x="5423028" y="2375991"/>
            <a:ext cx="720080" cy="360040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757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151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</p:spPr>
            <p:txBody>
              <a:bodyPr/>
              <a:lstStyle/>
              <a:p>
                <a:r>
                  <a:rPr lang="ko-KR" altLang="en-US" dirty="0"/>
                  <a:t>내부 함수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아래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코드 실행 후 분석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>
                    <a:sym typeface="Wingdings" panose="05000000000000000000" pitchFamily="2" charset="2"/>
                  </a:rPr>
                  <a:t>출력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</m:rad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𝟒𝟏𝟒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  <a:blipFill>
                <a:blip r:embed="rId3"/>
                <a:stretch>
                  <a:fillRect l="-278" t="-2098" b="-115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3586651" y="1367879"/>
            <a:ext cx="4032448" cy="249100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(a, 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function square(x) {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      return x * x;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  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Math.sqrt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square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(a) +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square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(b)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square(x)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2*x;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pythagoras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(1, 1)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744851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– </a:t>
            </a:r>
            <a:r>
              <a:rPr lang="ko-KR" altLang="en-US" dirty="0"/>
              <a:t>자기 호출 함수 </a:t>
            </a:r>
            <a:endParaRPr lang="en-US" altLang="ko-KR" dirty="0"/>
          </a:p>
          <a:p>
            <a:pPr lvl="1"/>
            <a:r>
              <a:rPr lang="ko-KR" altLang="en-US" dirty="0"/>
              <a:t>함수를 생성 하자 마자 호출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3586651" y="1367879"/>
            <a:ext cx="4032448" cy="136815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</a:rPr>
              <a:t>  (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function </a:t>
            </a:r>
            <a:r>
              <a:rPr lang="en-US" altLang="ko-KR" sz="1600" b="1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ftn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    alert(‘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함수를 생성 하자 마자 호출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  }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</a:rPr>
              <a:t>)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(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8998109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하나의 </a:t>
            </a:r>
            <a:r>
              <a:rPr lang="ko-KR" altLang="en-US" dirty="0" err="1"/>
              <a:t>자료형이므로</a:t>
            </a:r>
            <a:r>
              <a:rPr lang="ko-KR" altLang="en-US" dirty="0"/>
              <a:t> 매개변수로 전달할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매개변수로 전달하는 함수를 </a:t>
            </a:r>
            <a:r>
              <a:rPr lang="ko-KR" altLang="en-US" dirty="0" err="1">
                <a:solidFill>
                  <a:srgbClr val="00B050"/>
                </a:solidFill>
              </a:rPr>
              <a:t>콜백</a:t>
            </a:r>
            <a:r>
              <a:rPr lang="ko-KR" altLang="en-US" dirty="0">
                <a:solidFill>
                  <a:srgbClr val="00B050"/>
                </a:solidFill>
              </a:rPr>
              <a:t> 함수라고 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(1) </a:t>
            </a:r>
            <a:r>
              <a:rPr lang="ko-KR" altLang="en-US" dirty="0" err="1">
                <a:solidFill>
                  <a:schemeClr val="accent6"/>
                </a:solidFill>
              </a:rPr>
              <a:t>콜백</a:t>
            </a:r>
            <a:r>
              <a:rPr lang="ko-KR" altLang="en-US" dirty="0">
                <a:solidFill>
                  <a:schemeClr val="accent6"/>
                </a:solidFill>
              </a:rPr>
              <a:t> 함수로 선언적 함수 사용하기</a:t>
            </a:r>
            <a:endParaRPr lang="en-US" altLang="ko-KR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/>
              <a:t>함수를 매개 변수로 받아서 해당 함수</a:t>
            </a:r>
            <a:r>
              <a:rPr lang="en-US" altLang="ko-KR" dirty="0"/>
              <a:t>(callback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번 호출 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3282729" y="2445642"/>
            <a:ext cx="4946694" cy="309870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선언적 함수 선언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함수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707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9C9A-B291-38FB-7287-9CE8059A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F750-039C-FBEA-EF30-F3ABD46277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16B99-2604-DE77-6FC5-2B6DB71D44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하나의 </a:t>
            </a:r>
            <a:r>
              <a:rPr lang="ko-KR" altLang="en-US" dirty="0" err="1"/>
              <a:t>자료형이므로</a:t>
            </a:r>
            <a:r>
              <a:rPr lang="ko-KR" altLang="en-US" dirty="0"/>
              <a:t> 매개변수로 전달할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매개변수로 전달하는 함수를 </a:t>
            </a:r>
            <a:r>
              <a:rPr lang="ko-KR" altLang="en-US" dirty="0" err="1">
                <a:solidFill>
                  <a:srgbClr val="00B050"/>
                </a:solidFill>
              </a:rPr>
              <a:t>콜백</a:t>
            </a:r>
            <a:r>
              <a:rPr lang="ko-KR" altLang="en-US" dirty="0">
                <a:solidFill>
                  <a:srgbClr val="00B050"/>
                </a:solidFill>
              </a:rPr>
              <a:t> 함수라고 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chemeClr val="accent6"/>
                </a:solidFill>
              </a:rPr>
              <a:t>(2) </a:t>
            </a:r>
            <a:r>
              <a:rPr lang="ko-KR" altLang="en-US" dirty="0" err="1">
                <a:solidFill>
                  <a:schemeClr val="accent6"/>
                </a:solidFill>
              </a:rPr>
              <a:t>콜백</a:t>
            </a:r>
            <a:r>
              <a:rPr lang="ko-KR" altLang="en-US" dirty="0">
                <a:solidFill>
                  <a:schemeClr val="accent6"/>
                </a:solidFill>
              </a:rPr>
              <a:t> 함수로 익명 함수 사용하기</a:t>
            </a:r>
            <a:endParaRPr lang="en-US" altLang="ko-KR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/>
              <a:t>함수를 매개 변수로 받아서 해당 함수</a:t>
            </a:r>
            <a:r>
              <a:rPr lang="en-US" altLang="ko-KR" dirty="0"/>
              <a:t>(callback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번 호출 하는 코드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23B717-4870-0D8B-BFF5-D397697D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557CBE-1D96-E721-79D1-E128D5BB9EB0}"/>
              </a:ext>
            </a:extLst>
          </p:cNvPr>
          <p:cNvSpPr/>
          <p:nvPr/>
        </p:nvSpPr>
        <p:spPr>
          <a:xfrm>
            <a:off x="3282729" y="2445642"/>
            <a:ext cx="4946694" cy="309870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함수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9846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하나의 </a:t>
            </a:r>
            <a:r>
              <a:rPr lang="ko-KR" altLang="en-US" dirty="0" err="1"/>
              <a:t>자료형이므로</a:t>
            </a:r>
            <a:r>
              <a:rPr lang="ko-KR" altLang="en-US" dirty="0"/>
              <a:t> 매개변수로 전달할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매개변수로 전달하는 함수를 </a:t>
            </a:r>
            <a:r>
              <a:rPr lang="ko-KR" altLang="en-US" dirty="0" err="1">
                <a:solidFill>
                  <a:srgbClr val="00B050"/>
                </a:solidFill>
              </a:rPr>
              <a:t>콜백</a:t>
            </a:r>
            <a:r>
              <a:rPr lang="ko-KR" altLang="en-US" dirty="0">
                <a:solidFill>
                  <a:srgbClr val="00B050"/>
                </a:solidFill>
              </a:rPr>
              <a:t> 함수라고 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(3) </a:t>
            </a:r>
            <a:r>
              <a:rPr lang="ko-KR" altLang="en-US" dirty="0" err="1"/>
              <a:t>콜백</a:t>
            </a:r>
            <a:r>
              <a:rPr lang="ko-KR" altLang="en-US" dirty="0"/>
              <a:t> 함수로</a:t>
            </a:r>
            <a:r>
              <a:rPr lang="en-US" altLang="ko-KR" dirty="0"/>
              <a:t> </a:t>
            </a:r>
            <a:r>
              <a:rPr lang="ko-KR" altLang="en-US" dirty="0"/>
              <a:t>익명함수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2479712" y="2159967"/>
            <a:ext cx="6552728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함수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4832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하나의 </a:t>
            </a:r>
            <a:r>
              <a:rPr lang="ko-KR" altLang="en-US" dirty="0" err="1"/>
              <a:t>자료형이므로</a:t>
            </a:r>
            <a:r>
              <a:rPr lang="ko-KR" altLang="en-US" dirty="0"/>
              <a:t> 매개변수로 전달할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매개변수로 전달하는 함수를 </a:t>
            </a:r>
            <a:r>
              <a:rPr lang="ko-KR" altLang="en-US" dirty="0" err="1">
                <a:solidFill>
                  <a:srgbClr val="00B050"/>
                </a:solidFill>
              </a:rPr>
              <a:t>콜백</a:t>
            </a:r>
            <a:r>
              <a:rPr lang="ko-KR" altLang="en-US" dirty="0">
                <a:solidFill>
                  <a:srgbClr val="00B050"/>
                </a:solidFill>
              </a:rPr>
              <a:t> 함수라고 함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(3) </a:t>
            </a:r>
            <a:r>
              <a:rPr lang="ko-KR" altLang="en-US" dirty="0" err="1"/>
              <a:t>콜백</a:t>
            </a:r>
            <a:r>
              <a:rPr lang="ko-KR" altLang="en-US" dirty="0"/>
              <a:t> 함수로</a:t>
            </a:r>
            <a:r>
              <a:rPr lang="en-US" altLang="ko-KR" dirty="0"/>
              <a:t> </a:t>
            </a:r>
            <a:r>
              <a:rPr lang="ko-KR" altLang="en-US" dirty="0"/>
              <a:t>익명함수 사용하기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777628" y="2087959"/>
            <a:ext cx="4839393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함수 호출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1BD1F7-0650-4436-B11F-BC31998FAD1C}"/>
              </a:ext>
            </a:extLst>
          </p:cNvPr>
          <p:cNvSpPr/>
          <p:nvPr/>
        </p:nvSpPr>
        <p:spPr>
          <a:xfrm>
            <a:off x="5977061" y="2087959"/>
            <a:ext cx="4839393" cy="31683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함수 호출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EBB8D-41AD-48C6-3B8F-B051EFC409A3}"/>
              </a:ext>
            </a:extLst>
          </p:cNvPr>
          <p:cNvSpPr/>
          <p:nvPr/>
        </p:nvSpPr>
        <p:spPr>
          <a:xfrm>
            <a:off x="6032078" y="4095973"/>
            <a:ext cx="4625503" cy="828000"/>
          </a:xfrm>
          <a:prstGeom prst="rect">
            <a:avLst/>
          </a:prstGeom>
          <a:noFill/>
          <a:ln w="952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ln w="6350"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987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: </a:t>
            </a:r>
            <a:r>
              <a:rPr lang="ko-KR" altLang="en-US" dirty="0"/>
              <a:t>익명함수 사용하기</a:t>
            </a:r>
            <a:endParaRPr lang="en-US" altLang="ko-KR" dirty="0"/>
          </a:p>
          <a:p>
            <a:pPr lvl="1"/>
            <a:r>
              <a:rPr lang="ko-KR" altLang="en-US" dirty="0"/>
              <a:t>자바스크립트에서는 함수도 하나의 </a:t>
            </a:r>
            <a:r>
              <a:rPr lang="ko-KR" altLang="en-US" dirty="0" err="1"/>
              <a:t>자료형이므로</a:t>
            </a:r>
            <a:r>
              <a:rPr lang="ko-KR" altLang="en-US" dirty="0"/>
              <a:t> 매개변수로 전달할 수 있음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매개변수로 전달하는 함수를 </a:t>
            </a:r>
            <a:r>
              <a:rPr lang="ko-KR" altLang="en-US" dirty="0" err="1">
                <a:solidFill>
                  <a:srgbClr val="00B050"/>
                </a:solidFill>
              </a:rPr>
              <a:t>콜백</a:t>
            </a:r>
            <a:r>
              <a:rPr lang="ko-KR" altLang="en-US" dirty="0">
                <a:solidFill>
                  <a:srgbClr val="00B050"/>
                </a:solidFill>
              </a:rPr>
              <a:t> 함수라고 함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2479712" y="1655911"/>
            <a:ext cx="6552728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함수 호출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${arguments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callThreeTimes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nameOffunction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57677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23CD4-418E-606B-532C-1B5D0BFA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9F0D8E-734A-BC7F-2605-F8A54F1849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3BE09-8C93-2BE6-CC32-CD6DD8CAA86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</a:t>
            </a:r>
            <a:r>
              <a:rPr lang="en-US" altLang="ko-KR" dirty="0" err="1"/>
              <a:t>forEach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 err="1"/>
              <a:t>forEach</a:t>
            </a:r>
            <a:r>
              <a:rPr lang="en-US" altLang="ko-KR" dirty="0"/>
              <a:t>( )</a:t>
            </a:r>
            <a:r>
              <a:rPr lang="ko-KR" altLang="en-US" dirty="0"/>
              <a:t>는 배열이 가지고 있는 메서드</a:t>
            </a:r>
            <a:r>
              <a:rPr lang="en-US" altLang="ko-KR" dirty="0"/>
              <a:t> - </a:t>
            </a:r>
            <a:r>
              <a:rPr lang="ko-KR" altLang="en-US" dirty="0"/>
              <a:t>각 요소에 대해서 주어진 </a:t>
            </a:r>
            <a:r>
              <a:rPr lang="ko-KR" altLang="en-US" dirty="0" err="1"/>
              <a:t>콜백</a:t>
            </a:r>
            <a:r>
              <a:rPr lang="ko-KR" altLang="en-US" dirty="0"/>
              <a:t> 함수를 적용</a:t>
            </a:r>
            <a:endParaRPr lang="en-US" altLang="ko-KR" dirty="0"/>
          </a:p>
          <a:p>
            <a:pPr lvl="2"/>
            <a:r>
              <a:rPr lang="ko-KR" altLang="en-US" dirty="0" err="1"/>
              <a:t>콜백</a:t>
            </a:r>
            <a:r>
              <a:rPr lang="ko-KR" altLang="en-US" dirty="0"/>
              <a:t> 함수 형태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forEach</a:t>
            </a:r>
            <a:r>
              <a:rPr lang="en-US" altLang="ko-KR" dirty="0"/>
              <a:t>( ) </a:t>
            </a:r>
            <a:r>
              <a:rPr lang="ko-KR" altLang="en-US" dirty="0"/>
              <a:t>메서드 활용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47BA76-562A-A2B4-4A21-DDD43151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654359-35B3-661D-8AFB-F399AA9682C3}"/>
              </a:ext>
            </a:extLst>
          </p:cNvPr>
          <p:cNvSpPr/>
          <p:nvPr/>
        </p:nvSpPr>
        <p:spPr>
          <a:xfrm>
            <a:off x="1008509" y="2583245"/>
            <a:ext cx="9669576" cy="174572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배열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번째 요소의 값은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 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528922-1343-627D-D929-19F0712E50B9}"/>
              </a:ext>
            </a:extLst>
          </p:cNvPr>
          <p:cNvSpPr/>
          <p:nvPr/>
        </p:nvSpPr>
        <p:spPr>
          <a:xfrm>
            <a:off x="1008509" y="1658082"/>
            <a:ext cx="9649072" cy="42987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5706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4927F-7D9C-FDD4-8871-717A937E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BBF109-A588-CD3B-A8DC-7D936AE34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159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021C09-0295-A25B-039B-604EBA432D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코드를 실행 시켜 보세요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4AA4FB-4F19-F4F2-F9E8-31D60171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잠깐 </a:t>
            </a:r>
            <a:r>
              <a:rPr lang="ko-KR" altLang="en-US" dirty="0" err="1"/>
              <a:t>쉬어가는</a:t>
            </a:r>
            <a:r>
              <a:rPr lang="ko-KR" altLang="en-US" dirty="0"/>
              <a:t> 페이지 </a:t>
            </a:r>
            <a:r>
              <a:rPr lang="en-US" altLang="ko-KR" dirty="0"/>
              <a:t>- 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53ECC-92A2-992B-B6D2-081CEA093271}"/>
              </a:ext>
            </a:extLst>
          </p:cNvPr>
          <p:cNvSpPr/>
          <p:nvPr/>
        </p:nvSpPr>
        <p:spPr>
          <a:xfrm>
            <a:off x="720477" y="1079847"/>
            <a:ext cx="5834254" cy="146695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3FC793-982A-DF63-137F-E608482AA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402" y="1070272"/>
            <a:ext cx="1467055" cy="2381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359293-F6BE-709D-E592-1307ADA1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163" y="1463263"/>
            <a:ext cx="3010320" cy="1352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BAA772-F96E-C5BF-5434-DB96726A95BD}"/>
              </a:ext>
            </a:extLst>
          </p:cNvPr>
          <p:cNvSpPr/>
          <p:nvPr/>
        </p:nvSpPr>
        <p:spPr>
          <a:xfrm>
            <a:off x="720477" y="3960167"/>
            <a:ext cx="5834254" cy="3933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'sung'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pil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3E607E3-795C-1400-7A61-C54ABEE94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402" y="4028226"/>
            <a:ext cx="1571844" cy="257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22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pPr lvl="2"/>
            <a:r>
              <a:rPr lang="ko-KR" altLang="en-US" dirty="0"/>
              <a:t>사전에 정의된 특별한 의미가 있는 단어</a:t>
            </a:r>
            <a:endParaRPr lang="en-US" altLang="ko-KR" dirty="0"/>
          </a:p>
          <a:p>
            <a:pPr lvl="3"/>
            <a:r>
              <a:rPr lang="en-US" altLang="ko-KR" dirty="0"/>
              <a:t>break, else, </a:t>
            </a:r>
            <a:r>
              <a:rPr lang="en-US" altLang="ko-KR" dirty="0" err="1"/>
              <a:t>instanceof</a:t>
            </a:r>
            <a:r>
              <a:rPr lang="en-US" altLang="ko-KR" dirty="0"/>
              <a:t>, true, case, false, new, try, catch, finally, null, </a:t>
            </a:r>
            <a:r>
              <a:rPr lang="en-US" altLang="ko-KR" dirty="0" err="1"/>
              <a:t>typeof</a:t>
            </a:r>
            <a:r>
              <a:rPr lang="en-US" altLang="ko-KR" dirty="0"/>
              <a:t>, continue, for, return, var, default, function, switch, void, delete, if, this, while, do, in, throw, with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(identifier)</a:t>
            </a:r>
          </a:p>
          <a:p>
            <a:pPr lvl="2"/>
            <a:r>
              <a:rPr lang="ko-KR" altLang="en-US" dirty="0"/>
              <a:t>자바스크립트에서 이름을 붙일 때 사용하는 단어</a:t>
            </a:r>
            <a:endParaRPr lang="en-US" altLang="ko-KR" dirty="0"/>
          </a:p>
          <a:p>
            <a:pPr lvl="3"/>
            <a:r>
              <a:rPr lang="ko-KR" altLang="en-US" dirty="0"/>
              <a:t>예로 변수명과 함수명이 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>
                <a:solidFill>
                  <a:srgbClr val="00B050"/>
                </a:solidFill>
              </a:rPr>
              <a:t>식별자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예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변수명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함수명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를 만들 때 규칙</a:t>
            </a:r>
            <a:endParaRPr lang="en-US" altLang="ko-KR" dirty="0">
              <a:solidFill>
                <a:srgbClr val="00B050"/>
              </a:solidFill>
            </a:endParaRPr>
          </a:p>
          <a:p>
            <a:pPr lvl="3"/>
            <a:r>
              <a:rPr lang="ko-KR" altLang="en-US" dirty="0">
                <a:solidFill>
                  <a:srgbClr val="00B050"/>
                </a:solidFill>
              </a:rPr>
              <a:t>키워드를 사용하면 안됨</a:t>
            </a:r>
            <a:endParaRPr lang="en-US" altLang="ko-KR" dirty="0">
              <a:solidFill>
                <a:srgbClr val="00B050"/>
              </a:solidFill>
            </a:endParaRPr>
          </a:p>
          <a:p>
            <a:pPr lvl="3"/>
            <a:r>
              <a:rPr lang="ko-KR" altLang="en-US" dirty="0">
                <a:solidFill>
                  <a:srgbClr val="00B050"/>
                </a:solidFill>
              </a:rPr>
              <a:t>숫자로 시작하면 안됨</a:t>
            </a:r>
            <a:endParaRPr lang="en-US" altLang="ko-KR" dirty="0">
              <a:solidFill>
                <a:srgbClr val="00B050"/>
              </a:solidFill>
            </a:endParaRPr>
          </a:p>
          <a:p>
            <a:pPr lvl="3"/>
            <a:r>
              <a:rPr lang="ko-KR" altLang="en-US" dirty="0">
                <a:solidFill>
                  <a:srgbClr val="00B050"/>
                </a:solidFill>
              </a:rPr>
              <a:t>특수 문자는 </a:t>
            </a:r>
            <a:r>
              <a:rPr lang="en-US" altLang="ko-KR" dirty="0">
                <a:solidFill>
                  <a:srgbClr val="00B050"/>
                </a:solidFill>
              </a:rPr>
              <a:t>_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$</a:t>
            </a:r>
            <a:r>
              <a:rPr lang="ko-KR" altLang="en-US" dirty="0">
                <a:solidFill>
                  <a:srgbClr val="00B050"/>
                </a:solidFill>
              </a:rPr>
              <a:t>만 허용</a:t>
            </a:r>
            <a:endParaRPr lang="en-US" altLang="ko-KR" dirty="0">
              <a:solidFill>
                <a:srgbClr val="00B050"/>
              </a:solidFill>
            </a:endParaRPr>
          </a:p>
          <a:p>
            <a:pPr lvl="3"/>
            <a:r>
              <a:rPr lang="ko-KR" altLang="en-US" dirty="0"/>
              <a:t>공백 문자를 포함할 수 없음</a:t>
            </a:r>
            <a:endParaRPr lang="en-US" altLang="ko-KR" dirty="0"/>
          </a:p>
          <a:p>
            <a:pPr lvl="3"/>
            <a:r>
              <a:rPr lang="ko-KR" altLang="en-US" dirty="0"/>
              <a:t>식별자로 사용 가능한 예</a:t>
            </a:r>
            <a:endParaRPr lang="en-US" altLang="ko-KR" dirty="0"/>
          </a:p>
          <a:p>
            <a:pPr lvl="4"/>
            <a:r>
              <a:rPr lang="en-US" altLang="ko-KR" dirty="0"/>
              <a:t>alpha, alpha10, _alpha, $alpha, Alpha, ALPHA</a:t>
            </a:r>
          </a:p>
          <a:p>
            <a:pPr lvl="2"/>
            <a:r>
              <a:rPr lang="ko-KR" altLang="en-US" dirty="0"/>
              <a:t>식별자로 사용할 수 없는 예</a:t>
            </a:r>
            <a:endParaRPr lang="en-US" altLang="ko-KR" dirty="0"/>
          </a:p>
          <a:p>
            <a:pPr lvl="3"/>
            <a:r>
              <a:rPr lang="en-US" altLang="ko-KR" dirty="0"/>
              <a:t>break, 273alpha, has space</a:t>
            </a:r>
          </a:p>
          <a:p>
            <a:pPr lvl="4"/>
            <a:r>
              <a:rPr lang="ko-KR" altLang="en-US" dirty="0"/>
              <a:t>참고 </a:t>
            </a:r>
            <a:r>
              <a:rPr lang="en-US" altLang="ko-KR" dirty="0"/>
              <a:t>– </a:t>
            </a:r>
            <a:r>
              <a:rPr lang="ko-KR" altLang="en-US" dirty="0"/>
              <a:t>식별자로 한글이나 한자</a:t>
            </a:r>
            <a:r>
              <a:rPr lang="en-US" altLang="ko-KR" dirty="0"/>
              <a:t>, </a:t>
            </a:r>
            <a:r>
              <a:rPr lang="ko-KR" altLang="en-US" dirty="0"/>
              <a:t>일본어 같은 언어를 사용할 수 있으나 식별자로 알파벳을 사용하는 것이 관례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</p:spTree>
    <p:extLst>
      <p:ext uri="{BB962C8B-B14F-4D97-AF65-F5344CB8AC3E}">
        <p14:creationId xmlns:p14="http://schemas.microsoft.com/office/powerpoint/2010/main" val="25428286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map( )</a:t>
            </a:r>
          </a:p>
          <a:p>
            <a:pPr lvl="1"/>
            <a:r>
              <a:rPr lang="en-US" altLang="ko-KR" dirty="0"/>
              <a:t>map( )</a:t>
            </a:r>
            <a:r>
              <a:rPr lang="ko-KR" altLang="en-US" dirty="0"/>
              <a:t>는 배열이 가지고 있는 메서드</a:t>
            </a:r>
            <a:endParaRPr lang="en-US" altLang="ko-KR" dirty="0"/>
          </a:p>
          <a:p>
            <a:pPr lvl="2"/>
            <a:r>
              <a:rPr lang="en-US" altLang="ko-KR" dirty="0"/>
              <a:t>map( )</a:t>
            </a:r>
            <a:r>
              <a:rPr lang="ko-KR" altLang="en-US" dirty="0"/>
              <a:t>에 전달되는 </a:t>
            </a:r>
            <a:r>
              <a:rPr lang="ko-KR" altLang="en-US" dirty="0" err="1"/>
              <a:t>콜백</a:t>
            </a:r>
            <a:r>
              <a:rPr lang="ko-KR" altLang="en-US" dirty="0"/>
              <a:t> 함수의 </a:t>
            </a:r>
            <a:r>
              <a:rPr lang="ko-KR" altLang="en-US" dirty="0" err="1"/>
              <a:t>리턴값들에</a:t>
            </a:r>
            <a:r>
              <a:rPr lang="ko-KR" altLang="en-US" dirty="0"/>
              <a:t> 기반하여 새로운 배열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864493" y="1651995"/>
            <a:ext cx="6984776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E09D3F-51D9-E111-873F-9BFC3E22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97" y="3744143"/>
            <a:ext cx="1619476" cy="1629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A9E263-8E53-85B2-B734-1C81315C7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48" y="1651995"/>
            <a:ext cx="3029373" cy="3172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3450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map( )</a:t>
            </a:r>
          </a:p>
          <a:p>
            <a:pPr lvl="1"/>
            <a:r>
              <a:rPr lang="en-US" altLang="ko-KR" dirty="0"/>
              <a:t>map( )</a:t>
            </a:r>
            <a:r>
              <a:rPr lang="ko-KR" altLang="en-US" dirty="0"/>
              <a:t>은 배열이 가지고 있는 메서드 </a:t>
            </a:r>
            <a:r>
              <a:rPr lang="en-US" altLang="ko-KR" dirty="0"/>
              <a:t>- </a:t>
            </a:r>
            <a:r>
              <a:rPr lang="ko-KR" altLang="en-US" dirty="0"/>
              <a:t>콜백함수에서 반환하는 값으로 새로운 배열을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799196" y="1350341"/>
            <a:ext cx="9858385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CAADF6-2864-D25E-AEFD-3715E360195E}"/>
              </a:ext>
            </a:extLst>
          </p:cNvPr>
          <p:cNvSpPr/>
          <p:nvPr/>
        </p:nvSpPr>
        <p:spPr>
          <a:xfrm>
            <a:off x="799196" y="3314078"/>
            <a:ext cx="9858385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0501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D19D-C661-4FFB-8E60-B8427F9F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7D7E61-973C-6B04-8DD2-919831F129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56256-AA3A-4B77-8D28-414A17D8D0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map( )</a:t>
            </a:r>
          </a:p>
          <a:p>
            <a:pPr lvl="1"/>
            <a:r>
              <a:rPr lang="ko-KR" altLang="en-US" dirty="0"/>
              <a:t>아래 두 코드 블록 비교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7D17EF-609B-0F0D-E336-9E1D4A13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0C18CA-BEBC-4205-1300-34E19DB11B62}"/>
              </a:ext>
            </a:extLst>
          </p:cNvPr>
          <p:cNvSpPr/>
          <p:nvPr/>
        </p:nvSpPr>
        <p:spPr>
          <a:xfrm>
            <a:off x="797520" y="1276350"/>
            <a:ext cx="7195766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887244-C661-40B5-E9AA-FB98D5FC369D}"/>
              </a:ext>
            </a:extLst>
          </p:cNvPr>
          <p:cNvSpPr/>
          <p:nvPr/>
        </p:nvSpPr>
        <p:spPr>
          <a:xfrm>
            <a:off x="799197" y="3168079"/>
            <a:ext cx="7194090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7DBAA9E-CBF0-4C5B-C1F4-D61573422DB6}"/>
              </a:ext>
            </a:extLst>
          </p:cNvPr>
          <p:cNvCxnSpPr/>
          <p:nvPr/>
        </p:nvCxnSpPr>
        <p:spPr>
          <a:xfrm>
            <a:off x="5473005" y="3960167"/>
            <a:ext cx="50405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6769EB5D-7985-A44D-2D77-251CFA1C1FDF}"/>
              </a:ext>
            </a:extLst>
          </p:cNvPr>
          <p:cNvCxnSpPr>
            <a:cxnSpLocks/>
          </p:cNvCxnSpPr>
          <p:nvPr/>
        </p:nvCxnSpPr>
        <p:spPr>
          <a:xfrm>
            <a:off x="5761037" y="3960167"/>
            <a:ext cx="2520280" cy="292387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843ECE-B434-A1FA-C9FF-943080DDEEDD}"/>
              </a:ext>
            </a:extLst>
          </p:cNvPr>
          <p:cNvSpPr txBox="1"/>
          <p:nvPr/>
        </p:nvSpPr>
        <p:spPr>
          <a:xfrm>
            <a:off x="8297214" y="3962109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함수 내부에서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만</a:t>
            </a:r>
            <a:endParaRPr lang="en-US" altLang="ko-KR" sz="1600" b="1" dirty="0"/>
          </a:p>
          <a:p>
            <a:r>
              <a:rPr lang="ko-KR" altLang="en-US" sz="1600" b="1" dirty="0"/>
              <a:t>사용하므로 </a:t>
            </a:r>
            <a:r>
              <a:rPr lang="en-US" altLang="ko-KR" sz="1600" b="1" dirty="0"/>
              <a:t>value</a:t>
            </a:r>
            <a:r>
              <a:rPr lang="ko-KR" altLang="en-US" sz="1600" b="1" dirty="0"/>
              <a:t>만 넘김</a:t>
            </a:r>
          </a:p>
        </p:txBody>
      </p:sp>
    </p:spTree>
    <p:extLst>
      <p:ext uri="{BB962C8B-B14F-4D97-AF65-F5344CB8AC3E}">
        <p14:creationId xmlns:p14="http://schemas.microsoft.com/office/powerpoint/2010/main" val="401207194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4B440-231E-177C-329F-2F9432B44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B95E-65F0-7404-4877-5F1A6E7232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F87E3-5100-629A-CEC6-E7FD8F88046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map( )</a:t>
            </a:r>
          </a:p>
          <a:p>
            <a:pPr lvl="1"/>
            <a:r>
              <a:rPr lang="en-US" altLang="ko-KR" dirty="0"/>
              <a:t>map( ) </a:t>
            </a:r>
            <a:r>
              <a:rPr lang="ko-KR" altLang="en-US" dirty="0"/>
              <a:t>함수에 전달할 </a:t>
            </a:r>
            <a:r>
              <a:rPr lang="ko-KR" altLang="en-US" u="sng" dirty="0" err="1"/>
              <a:t>콜백</a:t>
            </a:r>
            <a:r>
              <a:rPr lang="ko-KR" altLang="en-US" u="sng" dirty="0"/>
              <a:t> 함수는 배열의 </a:t>
            </a:r>
            <a:r>
              <a:rPr lang="en-US" altLang="ko-KR" u="sng" dirty="0"/>
              <a:t>index</a:t>
            </a:r>
            <a:r>
              <a:rPr lang="ko-KR" altLang="en-US" u="sng" dirty="0"/>
              <a:t>를 제곱해서 </a:t>
            </a:r>
            <a:r>
              <a:rPr lang="ko-KR" altLang="en-US" u="sng" dirty="0" err="1"/>
              <a:t>리턴</a:t>
            </a:r>
            <a:r>
              <a:rPr lang="ko-KR" altLang="en-US" dirty="0" err="1"/>
              <a:t>하도록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85BA4C-0D25-06AE-02E8-F65AFF2C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</p:spTree>
    <p:extLst>
      <p:ext uri="{BB962C8B-B14F-4D97-AF65-F5344CB8AC3E}">
        <p14:creationId xmlns:p14="http://schemas.microsoft.com/office/powerpoint/2010/main" val="3019269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F5C-E647-9FAD-2E30-0D7376858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7B23C-11A6-F715-B1CF-924FD8417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B6ACD-C207-D840-EF0E-D20584C3EB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map( )</a:t>
            </a:r>
          </a:p>
          <a:p>
            <a:pPr lvl="1"/>
            <a:r>
              <a:rPr lang="en-US" altLang="ko-KR" dirty="0"/>
              <a:t>map( ) </a:t>
            </a:r>
            <a:r>
              <a:rPr lang="ko-KR" altLang="en-US" dirty="0"/>
              <a:t>함수에 전달할 </a:t>
            </a:r>
            <a:r>
              <a:rPr lang="ko-KR" altLang="en-US" u="sng" dirty="0" err="1"/>
              <a:t>콜백</a:t>
            </a:r>
            <a:r>
              <a:rPr lang="ko-KR" altLang="en-US" u="sng" dirty="0"/>
              <a:t> 함수는 배열의 </a:t>
            </a:r>
            <a:r>
              <a:rPr lang="en-US" altLang="ko-KR" u="sng" dirty="0"/>
              <a:t>index</a:t>
            </a:r>
            <a:r>
              <a:rPr lang="ko-KR" altLang="en-US" u="sng" dirty="0"/>
              <a:t>를 제곱해서 </a:t>
            </a:r>
            <a:r>
              <a:rPr lang="ko-KR" altLang="en-US" u="sng" dirty="0" err="1"/>
              <a:t>리턴</a:t>
            </a:r>
            <a:r>
              <a:rPr lang="ko-KR" altLang="en-US" dirty="0" err="1"/>
              <a:t>하도록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F575D9-85D4-0919-B439-58E365B2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411F75-9BC0-26AE-E5B8-4A81419EDB6E}"/>
              </a:ext>
            </a:extLst>
          </p:cNvPr>
          <p:cNvGrpSpPr/>
          <p:nvPr/>
        </p:nvGrpSpPr>
        <p:grpSpPr>
          <a:xfrm>
            <a:off x="864493" y="1367879"/>
            <a:ext cx="8460948" cy="2950958"/>
            <a:chOff x="864493" y="1367879"/>
            <a:chExt cx="8460948" cy="295095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F6B556-435F-F4D8-651E-8CC403DFCFD5}"/>
                </a:ext>
              </a:extLst>
            </p:cNvPr>
            <p:cNvSpPr/>
            <p:nvPr/>
          </p:nvSpPr>
          <p:spPr>
            <a:xfrm>
              <a:off x="864493" y="1367879"/>
              <a:ext cx="7194090" cy="17457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lang="en-US" altLang="ko-K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ko-KR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600" b="0" dirty="0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numbers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[</a:t>
              </a:r>
              <a:r>
                <a:rPr lang="en-US" altLang="ko-KR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altLang="ko-KR" sz="1600" b="0" dirty="0">
                  <a:solidFill>
                    <a:srgbClr val="B5CEA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newNumber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ko-KR" sz="1600" b="0" dirty="0" err="1">
                  <a:solidFill>
                    <a:srgbClr val="4FC1FF"/>
                  </a:solidFill>
                  <a:effectLst/>
                  <a:latin typeface="Consolas" panose="020B0609020204030204" pitchFamily="49" charset="0"/>
                </a:rPr>
                <a:t>numbers</a:t>
              </a:r>
              <a:r>
                <a:rPr lang="en-US" altLang="ko-KR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map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function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value,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){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altLang="ko-KR" sz="1600" b="0" dirty="0">
                  <a:solidFill>
                    <a:srgbClr val="C586C0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ko-KR" sz="16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* </a:t>
              </a:r>
              <a:r>
                <a:rPr lang="en-US" altLang="ko-KR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index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}) 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ko-KR" sz="16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newNumber</a:t>
              </a:r>
              <a:r>
                <a:rPr lang="en-US" altLang="ko-KR" sz="16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6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ko-KR" sz="16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ko-KR" sz="16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log</a:t>
              </a:r>
              <a:r>
                <a:rPr lang="en-US" altLang="ko-KR" sz="16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lang="en-US" altLang="ko-KR" sz="16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script</a:t>
              </a:r>
              <a:r>
                <a:rPr lang="en-US" altLang="ko-KR" sz="1600" b="0" dirty="0">
                  <a:solidFill>
                    <a:srgbClr val="808080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09292BE-B829-291F-70E4-CBAD7B760FD0}"/>
                </a:ext>
              </a:extLst>
            </p:cNvPr>
            <p:cNvCxnSpPr/>
            <p:nvPr/>
          </p:nvCxnSpPr>
          <p:spPr>
            <a:xfrm>
              <a:off x="6337101" y="2145332"/>
              <a:ext cx="50405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A1C0B3-2D40-32D9-D7B7-F498515B5BF9}"/>
                </a:ext>
              </a:extLst>
            </p:cNvPr>
            <p:cNvSpPr txBox="1"/>
            <p:nvPr/>
          </p:nvSpPr>
          <p:spPr>
            <a:xfrm>
              <a:off x="3903297" y="3487840"/>
              <a:ext cx="54221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함수 내부에서 </a:t>
              </a:r>
              <a:r>
                <a:rPr lang="en-US" altLang="ko-KR" sz="1600" b="1" dirty="0"/>
                <a:t>index</a:t>
              </a:r>
              <a:r>
                <a:rPr lang="ko-KR" altLang="en-US" sz="1600" b="1" dirty="0"/>
                <a:t>를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사용하므로 두 번째 매개변수를 </a:t>
              </a:r>
              <a:r>
                <a:rPr lang="ko-KR" altLang="en-US" sz="1600" b="1" dirty="0" err="1"/>
                <a:t>전달해야함</a:t>
              </a:r>
              <a:r>
                <a:rPr lang="en-US" altLang="ko-KR" sz="1600" b="1" dirty="0"/>
                <a:t>. </a:t>
              </a:r>
              <a:r>
                <a:rPr lang="ko-KR" altLang="en-US" sz="1600" b="1" dirty="0"/>
                <a:t>따라서 첫번째 매개변수 </a:t>
              </a:r>
              <a:r>
                <a:rPr lang="en-US" altLang="ko-KR" sz="1600" b="1" dirty="0"/>
                <a:t>value </a:t>
              </a:r>
              <a:r>
                <a:rPr lang="ko-KR" altLang="en-US" sz="1600" b="1" dirty="0"/>
                <a:t>그리고 두번째 매개변수 </a:t>
              </a:r>
              <a:r>
                <a:rPr lang="en-US" altLang="ko-KR" sz="1600" b="1" dirty="0"/>
                <a:t>index</a:t>
              </a:r>
              <a:r>
                <a:rPr lang="ko-KR" altLang="en-US" sz="1600" b="1" dirty="0"/>
                <a:t> 둘 다 넘김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42F7E01-E5EC-B84C-7974-AA644228C20C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614369" y="2145332"/>
              <a:ext cx="0" cy="1342508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27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콜백</a:t>
            </a:r>
            <a:r>
              <a:rPr lang="ko-KR" altLang="en-US" dirty="0"/>
              <a:t> 함수를 활용하는 함수</a:t>
            </a:r>
            <a:r>
              <a:rPr lang="en-US" altLang="ko-KR" dirty="0"/>
              <a:t>: filter( )</a:t>
            </a:r>
          </a:p>
          <a:p>
            <a:pPr lvl="1"/>
            <a:r>
              <a:rPr lang="en-US" altLang="ko-KR" dirty="0"/>
              <a:t>filter( )</a:t>
            </a:r>
            <a:r>
              <a:rPr lang="ko-KR" altLang="en-US" dirty="0"/>
              <a:t>은 배열이 가지고 있는 메서드 </a:t>
            </a:r>
            <a:r>
              <a:rPr lang="en-US" altLang="ko-KR" dirty="0"/>
              <a:t>- </a:t>
            </a:r>
            <a:r>
              <a:rPr lang="ko-KR" altLang="en-US" dirty="0"/>
              <a:t>콜백함수에서 반환하는 값이 </a:t>
            </a:r>
            <a:r>
              <a:rPr lang="en-US" altLang="ko-KR" dirty="0"/>
              <a:t>true</a:t>
            </a:r>
            <a:r>
              <a:rPr lang="ko-KR" altLang="en-US" dirty="0"/>
              <a:t>인 </a:t>
            </a:r>
            <a:r>
              <a:rPr lang="ko-KR" altLang="en-US" dirty="0" err="1"/>
              <a:t>것만을</a:t>
            </a:r>
            <a:r>
              <a:rPr lang="ko-KR" altLang="en-US" dirty="0"/>
              <a:t> 모아서 새로운 배열을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4D56EF-2E54-40B5-BDD4-E2770AD293C2}"/>
              </a:ext>
            </a:extLst>
          </p:cNvPr>
          <p:cNvSpPr/>
          <p:nvPr/>
        </p:nvSpPr>
        <p:spPr>
          <a:xfrm>
            <a:off x="799196" y="1350341"/>
            <a:ext cx="9858385" cy="203376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원래 배열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짝수만 추출한 배열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3A90D9-42EA-F54B-4D05-9167B17FAEC9}"/>
              </a:ext>
            </a:extLst>
          </p:cNvPr>
          <p:cNvSpPr/>
          <p:nvPr/>
        </p:nvSpPr>
        <p:spPr>
          <a:xfrm>
            <a:off x="799195" y="3589135"/>
            <a:ext cx="9858385" cy="203376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원래 배열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짝수만 추출한 배열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evenNumbers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5474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화살표 함수</a:t>
            </a:r>
            <a:endParaRPr lang="en-US" altLang="ko-KR" dirty="0"/>
          </a:p>
          <a:p>
            <a:pPr lvl="2"/>
            <a:r>
              <a:rPr lang="en-US" altLang="ko-KR" dirty="0"/>
              <a:t>(ECMAScript</a:t>
            </a:r>
            <a:r>
              <a:rPr lang="ko-KR" altLang="en-US" dirty="0"/>
              <a:t> </a:t>
            </a:r>
            <a:r>
              <a:rPr lang="en-US" altLang="ko-KR" dirty="0"/>
              <a:t>6)</a:t>
            </a:r>
          </a:p>
          <a:p>
            <a:pPr lvl="2"/>
            <a:r>
              <a:rPr lang="ko-KR" altLang="en-US" dirty="0"/>
              <a:t>프로그래밍 언어는 시간이 지남에 따라 </a:t>
            </a:r>
            <a:r>
              <a:rPr lang="en-US" altLang="ko-KR" dirty="0"/>
              <a:t>‘</a:t>
            </a:r>
            <a:r>
              <a:rPr lang="ko-KR" altLang="en-US" dirty="0"/>
              <a:t>기능 추가</a:t>
            </a:r>
            <a:r>
              <a:rPr lang="en-US" altLang="ko-KR" dirty="0"/>
              <a:t>＇</a:t>
            </a:r>
            <a:r>
              <a:rPr lang="ko-KR" altLang="en-US" dirty="0"/>
              <a:t>라는 발전도 하지만 </a:t>
            </a:r>
            <a:r>
              <a:rPr lang="en-US" altLang="ko-KR" dirty="0"/>
              <a:t>‘</a:t>
            </a:r>
            <a:r>
              <a:rPr lang="ko-KR" altLang="en-US" dirty="0"/>
              <a:t>기존 코드를 더 쉽게 사용할 수 있는 문법의 추가</a:t>
            </a:r>
            <a:r>
              <a:rPr lang="en-US" altLang="ko-KR" dirty="0"/>
              <a:t>’</a:t>
            </a:r>
            <a:r>
              <a:rPr lang="ko-KR" altLang="en-US" dirty="0"/>
              <a:t>라는 측면의 변화</a:t>
            </a:r>
            <a:r>
              <a:rPr lang="en-US" altLang="ko-KR" dirty="0"/>
              <a:t>(</a:t>
            </a:r>
            <a:r>
              <a:rPr lang="ko-KR" altLang="en-US" dirty="0"/>
              <a:t>발전</a:t>
            </a:r>
            <a:r>
              <a:rPr lang="en-US" altLang="ko-KR" dirty="0"/>
              <a:t>)</a:t>
            </a:r>
            <a:r>
              <a:rPr lang="ko-KR" altLang="en-US" dirty="0"/>
              <a:t>도 함</a:t>
            </a:r>
            <a:r>
              <a:rPr lang="en-US" altLang="ko-KR" dirty="0"/>
              <a:t>. ‘</a:t>
            </a:r>
            <a:r>
              <a:rPr lang="ko-KR" altLang="en-US" dirty="0"/>
              <a:t>화살표 함수</a:t>
            </a:r>
            <a:r>
              <a:rPr lang="en-US" altLang="ko-KR" dirty="0"/>
              <a:t>’</a:t>
            </a:r>
            <a:r>
              <a:rPr lang="ko-KR" altLang="en-US" dirty="0"/>
              <a:t>는 후자의 경우에 해당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익명 함수를 아래와 같이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익명 함수를 아래와 같이 표현</a:t>
            </a:r>
            <a:r>
              <a:rPr lang="en-US" altLang="ko-KR" dirty="0"/>
              <a:t>(</a:t>
            </a:r>
            <a:r>
              <a:rPr lang="ko-KR" altLang="en-US" dirty="0"/>
              <a:t>화살표 함수</a:t>
            </a:r>
            <a:r>
              <a:rPr lang="en-US" altLang="ko-KR" dirty="0"/>
              <a:t>)</a:t>
            </a:r>
          </a:p>
          <a:p>
            <a:pPr lvl="3"/>
            <a:endParaRPr lang="en-US" altLang="ko-KR" dirty="0"/>
          </a:p>
          <a:p>
            <a:pPr lvl="4"/>
            <a:r>
              <a:rPr lang="ko-KR" altLang="en-US" dirty="0"/>
              <a:t>위 두 표현이 완전이 동일한 것은 아님</a:t>
            </a:r>
            <a:endParaRPr lang="en-US" altLang="ko-KR" dirty="0"/>
          </a:p>
          <a:p>
            <a:pPr lvl="4"/>
            <a:r>
              <a:rPr lang="en-US" altLang="ko-KR" dirty="0"/>
              <a:t>this </a:t>
            </a:r>
            <a:r>
              <a:rPr lang="ko-KR" altLang="en-US" dirty="0"/>
              <a:t>키워드의 의미가 다름 </a:t>
            </a:r>
            <a:r>
              <a:rPr lang="en-US" altLang="ko-KR" dirty="0">
                <a:sym typeface="Wingdings" panose="05000000000000000000" pitchFamily="2" charset="2"/>
              </a:rPr>
              <a:t> “this </a:t>
            </a:r>
            <a:r>
              <a:rPr lang="ko-KR" altLang="en-US" dirty="0">
                <a:sym typeface="Wingdings" panose="05000000000000000000" pitchFamily="2" charset="2"/>
              </a:rPr>
              <a:t>키워드를 주의해서 사용하자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endParaRPr lang="en-US" altLang="ko-KR" dirty="0"/>
          </a:p>
          <a:p>
            <a:pPr lvl="2"/>
            <a:r>
              <a:rPr lang="ko-KR" altLang="en-US" dirty="0"/>
              <a:t>두 코드 비교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 코드를 설명해 보세요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3F1A5A-D3A0-4D1A-A7F2-8729545262F3}"/>
              </a:ext>
            </a:extLst>
          </p:cNvPr>
          <p:cNvSpPr/>
          <p:nvPr/>
        </p:nvSpPr>
        <p:spPr>
          <a:xfrm>
            <a:off x="1728589" y="2049983"/>
            <a:ext cx="2088232" cy="2738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function( ) { 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625C31-DF50-43A8-B803-DD37D4AA39BA}"/>
              </a:ext>
            </a:extLst>
          </p:cNvPr>
          <p:cNvSpPr/>
          <p:nvPr/>
        </p:nvSpPr>
        <p:spPr>
          <a:xfrm>
            <a:off x="1728589" y="2597605"/>
            <a:ext cx="2088232" cy="2738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( ) =&gt; { }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4D9EA9-8F4D-4401-B45F-C12DA77D68C2}"/>
              </a:ext>
            </a:extLst>
          </p:cNvPr>
          <p:cNvSpPr/>
          <p:nvPr/>
        </p:nvSpPr>
        <p:spPr>
          <a:xfrm>
            <a:off x="1728589" y="3600127"/>
            <a:ext cx="3564396" cy="9850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0967AE-077B-565E-2089-B7BE5EBC40BD}"/>
              </a:ext>
            </a:extLst>
          </p:cNvPr>
          <p:cNvSpPr/>
          <p:nvPr/>
        </p:nvSpPr>
        <p:spPr>
          <a:xfrm>
            <a:off x="6157081" y="3600127"/>
            <a:ext cx="3564396" cy="9850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49225F-04B2-4BB3-E5EB-C26B888C6C21}"/>
              </a:ext>
            </a:extLst>
          </p:cNvPr>
          <p:cNvSpPr/>
          <p:nvPr/>
        </p:nvSpPr>
        <p:spPr>
          <a:xfrm>
            <a:off x="4063888" y="4896271"/>
            <a:ext cx="3384376" cy="64807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0CA19C0-F302-BF0C-7EB7-82389CBA3F3A}"/>
              </a:ext>
            </a:extLst>
          </p:cNvPr>
          <p:cNvSpPr/>
          <p:nvPr/>
        </p:nvSpPr>
        <p:spPr>
          <a:xfrm>
            <a:off x="5473005" y="3948626"/>
            <a:ext cx="504056" cy="288032"/>
          </a:xfrm>
          <a:prstGeom prst="rightArrow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00638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화살표 함수</a:t>
            </a:r>
            <a:endParaRPr lang="en-US" altLang="ko-KR" dirty="0"/>
          </a:p>
          <a:p>
            <a:pPr lvl="1"/>
            <a:r>
              <a:rPr lang="ko-KR" altLang="en-US" dirty="0"/>
              <a:t>두 코드 블록 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9525-399F-0565-E664-31476B497F2D}"/>
              </a:ext>
            </a:extLst>
          </p:cNvPr>
          <p:cNvSpPr/>
          <p:nvPr/>
        </p:nvSpPr>
        <p:spPr>
          <a:xfrm>
            <a:off x="1776831" y="1367879"/>
            <a:ext cx="7512598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 </a:t>
            </a:r>
          </a:p>
          <a:p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5144ED-7AC4-53FC-58DD-6EBC50FE85F3}"/>
              </a:ext>
            </a:extLst>
          </p:cNvPr>
          <p:cNvSpPr/>
          <p:nvPr/>
        </p:nvSpPr>
        <p:spPr>
          <a:xfrm>
            <a:off x="1776831" y="3284980"/>
            <a:ext cx="7512598" cy="115212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452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C3AB-98D7-FB21-97BD-ACC147B7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C8802-BCAD-008D-483A-650977A9AD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B4257-6A51-1F84-79AB-32BAC0A7EB1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/>
              <a:t>화살표 함수</a:t>
            </a:r>
            <a:endParaRPr lang="en-US" altLang="ko-KR" dirty="0"/>
          </a:p>
          <a:p>
            <a:pPr lvl="1"/>
            <a:r>
              <a:rPr lang="ko-KR" altLang="en-US" dirty="0"/>
              <a:t>아래 코드를 </a:t>
            </a:r>
            <a:r>
              <a:rPr lang="ko-KR" altLang="en-US" dirty="0" err="1"/>
              <a:t>분석하시오</a:t>
            </a:r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C5D29-2369-BD3D-4746-5DDD43C5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2F9525-399F-0565-E664-31476B497F2D}"/>
              </a:ext>
            </a:extLst>
          </p:cNvPr>
          <p:cNvSpPr/>
          <p:nvPr/>
        </p:nvSpPr>
        <p:spPr>
          <a:xfrm>
            <a:off x="864493" y="1377094"/>
            <a:ext cx="5976664" cy="210577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==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})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69" y="1425177"/>
            <a:ext cx="457264" cy="20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1489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169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790781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2"/>
            <a:r>
              <a:rPr lang="ko-KR" altLang="en-US" dirty="0"/>
              <a:t>기본적으로 제공되는 함수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. alert( ), prompt( )</a:t>
            </a:r>
          </a:p>
          <a:p>
            <a:pPr lvl="1"/>
            <a:r>
              <a:rPr lang="ko-KR" altLang="en-US" dirty="0"/>
              <a:t>타이머 함수</a:t>
            </a:r>
            <a:endParaRPr lang="en-US" altLang="ko-KR" dirty="0"/>
          </a:p>
          <a:p>
            <a:pPr lvl="2"/>
            <a:r>
              <a:rPr lang="ko-KR" altLang="en-US" dirty="0"/>
              <a:t>특정 시간에 지정한 함수를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/>
              <a:t>내장 함수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8B743EC-FF84-4AA0-B8EE-1D5A18A013AF}"/>
              </a:ext>
            </a:extLst>
          </p:cNvPr>
          <p:cNvGraphicFramePr>
            <a:graphicFrameLocks noGrp="1"/>
          </p:cNvGraphicFramePr>
          <p:nvPr/>
        </p:nvGraphicFramePr>
        <p:xfrm>
          <a:off x="4679781" y="1665784"/>
          <a:ext cx="5976664" cy="144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15593455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756853634"/>
                    </a:ext>
                  </a:extLst>
                </a:gridCol>
              </a:tblGrid>
              <a:tr h="250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62408"/>
                  </a:ext>
                </a:extLst>
              </a:tr>
              <a:tr h="276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setTimeout</a:t>
                      </a:r>
                      <a:r>
                        <a:rPr lang="en-US" altLang="ko-KR" sz="1200" dirty="0"/>
                        <a:t>( function, millisecond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시간 후 지정한 함수를 한 번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01469"/>
                  </a:ext>
                </a:extLst>
              </a:tr>
              <a:tr h="276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setInterval</a:t>
                      </a:r>
                      <a:r>
                        <a:rPr lang="en-US" altLang="ko-KR" sz="1200" dirty="0"/>
                        <a:t>( function, millisecond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시간마다 지정한 함수를 반복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6122"/>
                  </a:ext>
                </a:extLst>
              </a:tr>
              <a:tr h="276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clearTimeout</a:t>
                      </a:r>
                      <a:r>
                        <a:rPr lang="en-US" altLang="ko-KR" sz="1200" dirty="0"/>
                        <a:t>( id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시간 후 함수를 한번 실행하는 것을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8783"/>
                  </a:ext>
                </a:extLst>
              </a:tr>
              <a:tr h="2767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clearInterval</a:t>
                      </a:r>
                      <a:r>
                        <a:rPr lang="en-US" altLang="ko-KR" sz="1200" dirty="0"/>
                        <a:t>( id 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일정 시간 마다 함수를 반복 실행하는 것을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1360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5DF852-785D-4D95-BBA2-F9487D37297B}"/>
              </a:ext>
            </a:extLst>
          </p:cNvPr>
          <p:cNvCxnSpPr>
            <a:cxnSpLocks/>
          </p:cNvCxnSpPr>
          <p:nvPr/>
        </p:nvCxnSpPr>
        <p:spPr>
          <a:xfrm>
            <a:off x="1818506" y="4019951"/>
            <a:ext cx="31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C90BE4-FBAB-46EF-97BE-DFC9A2165AAE}"/>
              </a:ext>
            </a:extLst>
          </p:cNvPr>
          <p:cNvCxnSpPr>
            <a:cxnSpLocks/>
          </p:cNvCxnSpPr>
          <p:nvPr/>
        </p:nvCxnSpPr>
        <p:spPr>
          <a:xfrm flipH="1" flipV="1">
            <a:off x="2034528" y="3649309"/>
            <a:ext cx="1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32C3C7-9E7F-49CE-B091-CEF0852DEB5A}"/>
              </a:ext>
            </a:extLst>
          </p:cNvPr>
          <p:cNvCxnSpPr>
            <a:cxnSpLocks/>
          </p:cNvCxnSpPr>
          <p:nvPr/>
        </p:nvCxnSpPr>
        <p:spPr>
          <a:xfrm flipV="1">
            <a:off x="5545013" y="4019951"/>
            <a:ext cx="5040560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BE0D467-F273-4744-9558-6657791EC043}"/>
              </a:ext>
            </a:extLst>
          </p:cNvPr>
          <p:cNvCxnSpPr>
            <a:cxnSpLocks/>
          </p:cNvCxnSpPr>
          <p:nvPr/>
        </p:nvCxnSpPr>
        <p:spPr>
          <a:xfrm flipV="1">
            <a:off x="5761037" y="370600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C9A2CA-F29B-4B5A-947B-391DF0B1258B}"/>
              </a:ext>
            </a:extLst>
          </p:cNvPr>
          <p:cNvSpPr txBox="1"/>
          <p:nvPr/>
        </p:nvSpPr>
        <p:spPr>
          <a:xfrm>
            <a:off x="1016461" y="4300975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setTimeout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ftn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millis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3A48154-D257-4D4B-B3ED-D9786D1D1009}"/>
              </a:ext>
            </a:extLst>
          </p:cNvPr>
          <p:cNvCxnSpPr>
            <a:cxnSpLocks/>
          </p:cNvCxnSpPr>
          <p:nvPr/>
        </p:nvCxnSpPr>
        <p:spPr>
          <a:xfrm flipH="1" flipV="1">
            <a:off x="3978745" y="3649309"/>
            <a:ext cx="1" cy="637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32A102-00AE-4F64-B1E4-A4CC8638F48A}"/>
              </a:ext>
            </a:extLst>
          </p:cNvPr>
          <p:cNvSpPr txBox="1"/>
          <p:nvPr/>
        </p:nvSpPr>
        <p:spPr>
          <a:xfrm>
            <a:off x="3681228" y="426630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ftn</a:t>
            </a:r>
            <a:r>
              <a:rPr lang="en-US" altLang="ko-KR" sz="1400" b="1" dirty="0"/>
              <a:t>( )</a:t>
            </a:r>
            <a:endParaRPr lang="ko-KR" altLang="en-US" sz="14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C92B567-C334-44CE-8128-841DD5A9183C}"/>
              </a:ext>
            </a:extLst>
          </p:cNvPr>
          <p:cNvCxnSpPr>
            <a:cxnSpLocks/>
          </p:cNvCxnSpPr>
          <p:nvPr/>
        </p:nvCxnSpPr>
        <p:spPr>
          <a:xfrm>
            <a:off x="2034528" y="3818332"/>
            <a:ext cx="1944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A5C5F3-C9A7-45C8-ABEC-AB12483D6F10}"/>
              </a:ext>
            </a:extLst>
          </p:cNvPr>
          <p:cNvSpPr txBox="1"/>
          <p:nvPr/>
        </p:nvSpPr>
        <p:spPr>
          <a:xfrm>
            <a:off x="2709119" y="3505293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millis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8B8F0-95D8-4917-8EE9-E521E12FE92A}"/>
              </a:ext>
            </a:extLst>
          </p:cNvPr>
          <p:cNvSpPr txBox="1"/>
          <p:nvPr/>
        </p:nvSpPr>
        <p:spPr>
          <a:xfrm>
            <a:off x="4742969" y="4363653"/>
            <a:ext cx="1907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setInterval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ftn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millis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9D7C05-8FAA-4ACD-9A56-ECFCD0A04730}"/>
              </a:ext>
            </a:extLst>
          </p:cNvPr>
          <p:cNvCxnSpPr>
            <a:cxnSpLocks/>
          </p:cNvCxnSpPr>
          <p:nvPr/>
        </p:nvCxnSpPr>
        <p:spPr>
          <a:xfrm flipV="1">
            <a:off x="7057181" y="3716606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9959ED-D18D-4789-930E-DA7ADCCF7C09}"/>
              </a:ext>
            </a:extLst>
          </p:cNvPr>
          <p:cNvCxnSpPr>
            <a:cxnSpLocks/>
          </p:cNvCxnSpPr>
          <p:nvPr/>
        </p:nvCxnSpPr>
        <p:spPr>
          <a:xfrm flipV="1">
            <a:off x="8353325" y="370600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51808F-FE12-4B8B-BE40-823FA0100DAB}"/>
              </a:ext>
            </a:extLst>
          </p:cNvPr>
          <p:cNvCxnSpPr/>
          <p:nvPr/>
        </p:nvCxnSpPr>
        <p:spPr>
          <a:xfrm>
            <a:off x="5761037" y="3833761"/>
            <a:ext cx="1296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0923A3-F52D-4F9C-9038-EE64A2AC9C6B}"/>
              </a:ext>
            </a:extLst>
          </p:cNvPr>
          <p:cNvCxnSpPr/>
          <p:nvPr/>
        </p:nvCxnSpPr>
        <p:spPr>
          <a:xfrm>
            <a:off x="7057181" y="3833761"/>
            <a:ext cx="1296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F8458DA-3A34-41BF-93F8-8144C2475B9C}"/>
              </a:ext>
            </a:extLst>
          </p:cNvPr>
          <p:cNvCxnSpPr>
            <a:cxnSpLocks/>
          </p:cNvCxnSpPr>
          <p:nvPr/>
        </p:nvCxnSpPr>
        <p:spPr>
          <a:xfrm flipV="1">
            <a:off x="9649469" y="3706004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C768FD2-2F74-4294-BEC9-E6EF2083F8BD}"/>
              </a:ext>
            </a:extLst>
          </p:cNvPr>
          <p:cNvCxnSpPr/>
          <p:nvPr/>
        </p:nvCxnSpPr>
        <p:spPr>
          <a:xfrm>
            <a:off x="8353325" y="3833761"/>
            <a:ext cx="12961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565DFE-F191-4857-BFC0-A41F9999CC08}"/>
              </a:ext>
            </a:extLst>
          </p:cNvPr>
          <p:cNvSpPr txBox="1"/>
          <p:nvPr/>
        </p:nvSpPr>
        <p:spPr>
          <a:xfrm>
            <a:off x="6759663" y="437280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ftn</a:t>
            </a:r>
            <a:r>
              <a:rPr lang="en-US" altLang="ko-KR" sz="1400" b="1" dirty="0"/>
              <a:t>( )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F329E1-6011-4C73-A6D2-90E6B09A13BA}"/>
              </a:ext>
            </a:extLst>
          </p:cNvPr>
          <p:cNvSpPr txBox="1"/>
          <p:nvPr/>
        </p:nvSpPr>
        <p:spPr>
          <a:xfrm>
            <a:off x="8092342" y="434398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ftn</a:t>
            </a:r>
            <a:r>
              <a:rPr lang="en-US" altLang="ko-KR" sz="1400" b="1" dirty="0"/>
              <a:t>( )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3F3C7-233D-4EF2-B6CB-9D65EC93DC07}"/>
              </a:ext>
            </a:extLst>
          </p:cNvPr>
          <p:cNvSpPr txBox="1"/>
          <p:nvPr/>
        </p:nvSpPr>
        <p:spPr>
          <a:xfrm>
            <a:off x="9414977" y="437157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ftn</a:t>
            </a:r>
            <a:r>
              <a:rPr lang="en-US" altLang="ko-KR" sz="1400" b="1" dirty="0"/>
              <a:t>( )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06B8FA-CAB9-4BF3-B471-DB6851268F38}"/>
              </a:ext>
            </a:extLst>
          </p:cNvPr>
          <p:cNvSpPr txBox="1"/>
          <p:nvPr/>
        </p:nvSpPr>
        <p:spPr>
          <a:xfrm>
            <a:off x="6127744" y="3531424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millis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AA54CA-5131-4075-90B5-494C7A82A6A6}"/>
              </a:ext>
            </a:extLst>
          </p:cNvPr>
          <p:cNvSpPr txBox="1"/>
          <p:nvPr/>
        </p:nvSpPr>
        <p:spPr>
          <a:xfrm>
            <a:off x="7434430" y="352329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millis</a:t>
            </a:r>
            <a:endParaRPr lang="ko-KR" altLang="en-US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06079A-0BBF-4E9E-8577-258CDD993FCF}"/>
              </a:ext>
            </a:extLst>
          </p:cNvPr>
          <p:cNvSpPr txBox="1"/>
          <p:nvPr/>
        </p:nvSpPr>
        <p:spPr>
          <a:xfrm>
            <a:off x="8719371" y="3523295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/>
              <a:t>millis</a:t>
            </a:r>
            <a:endParaRPr lang="ko-KR" altLang="en-US" sz="1400" b="1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538CBE7-DB54-4046-B3DE-0C27E0C6B14C}"/>
              </a:ext>
            </a:extLst>
          </p:cNvPr>
          <p:cNvCxnSpPr>
            <a:cxnSpLocks/>
          </p:cNvCxnSpPr>
          <p:nvPr/>
        </p:nvCxnSpPr>
        <p:spPr>
          <a:xfrm>
            <a:off x="9712494" y="3839023"/>
            <a:ext cx="7357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CF5F6B9-92C0-43D0-A8C5-9CEA49E95901}"/>
              </a:ext>
            </a:extLst>
          </p:cNvPr>
          <p:cNvCxnSpPr>
            <a:cxnSpLocks/>
          </p:cNvCxnSpPr>
          <p:nvPr/>
        </p:nvCxnSpPr>
        <p:spPr>
          <a:xfrm>
            <a:off x="10010012" y="4525459"/>
            <a:ext cx="50355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26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dirty="0"/>
              <a:t>식별자</a:t>
            </a:r>
            <a:r>
              <a:rPr lang="en-US" altLang="ko-KR" dirty="0"/>
              <a:t>(identifier)</a:t>
            </a:r>
          </a:p>
          <a:p>
            <a:pPr lvl="2"/>
            <a:r>
              <a:rPr lang="ko-KR" altLang="en-US" dirty="0"/>
              <a:t>식별자를 만들 때 따르는 일반적인 관례</a:t>
            </a:r>
            <a:endParaRPr lang="en-US" altLang="ko-KR" dirty="0"/>
          </a:p>
          <a:p>
            <a:pPr lvl="3"/>
            <a:r>
              <a:rPr lang="ko-KR" altLang="en-US" dirty="0"/>
              <a:t>생성자의 함수 이름은 항상 대문자로 시작</a:t>
            </a:r>
            <a:endParaRPr lang="en-US" altLang="ko-KR" dirty="0"/>
          </a:p>
          <a:p>
            <a:pPr lvl="3"/>
            <a:r>
              <a:rPr lang="ko-KR" altLang="en-US" dirty="0"/>
              <a:t>변수와 인스턴스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메서드의 이름은 항상 소문자로 시작</a:t>
            </a:r>
            <a:endParaRPr lang="en-US" altLang="ko-KR" dirty="0"/>
          </a:p>
          <a:p>
            <a:pPr lvl="3"/>
            <a:r>
              <a:rPr lang="ko-KR" altLang="en-US" dirty="0"/>
              <a:t>여러 단어로 이루어진 식별자는 각 단어의 첫 글자를 대문자로 </a:t>
            </a:r>
            <a:endParaRPr lang="en-US" altLang="ko-KR" dirty="0"/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en-US" altLang="ko-KR" dirty="0" err="1"/>
              <a:t>returnValue</a:t>
            </a:r>
            <a:r>
              <a:rPr lang="en-US" altLang="ko-KR" dirty="0"/>
              <a:t>, </a:t>
            </a:r>
            <a:r>
              <a:rPr lang="en-US" altLang="ko-KR" dirty="0" err="1"/>
              <a:t>sensorValue</a:t>
            </a:r>
            <a:endParaRPr lang="en-US" altLang="ko-KR" dirty="0"/>
          </a:p>
          <a:p>
            <a:pPr lvl="2"/>
            <a:r>
              <a:rPr lang="ko-KR" altLang="en-US" dirty="0"/>
              <a:t>식별자의 종류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alter(‘Hello World’)	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Array.hength</a:t>
            </a:r>
            <a:r>
              <a:rPr lang="en-US" altLang="ko-KR" dirty="0">
                <a:sym typeface="Wingdings" panose="05000000000000000000" pitchFamily="2" charset="2"/>
              </a:rPr>
              <a:t>		 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input			 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Prompt(‘Message’, ‘</a:t>
            </a:r>
            <a:r>
              <a:rPr lang="en-US" altLang="ko-KR" dirty="0" err="1">
                <a:sym typeface="Wingdings" panose="05000000000000000000" pitchFamily="2" charset="2"/>
              </a:rPr>
              <a:t>Defstr</a:t>
            </a:r>
            <a:r>
              <a:rPr lang="en-US" altLang="ko-KR" dirty="0">
                <a:sym typeface="Wingdings" panose="05000000000000000000" pitchFamily="2" charset="2"/>
              </a:rPr>
              <a:t>’)	 </a:t>
            </a:r>
            <a:r>
              <a:rPr lang="ko-KR" altLang="en-US" dirty="0">
                <a:sym typeface="Wingdings" panose="05000000000000000000" pitchFamily="2" charset="2"/>
              </a:rPr>
              <a:t>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Math.PI</a:t>
            </a:r>
            <a:r>
              <a:rPr lang="en-US" altLang="ko-KR" dirty="0">
                <a:sym typeface="Wingdings" panose="05000000000000000000" pitchFamily="2" charset="2"/>
              </a:rPr>
              <a:t>			 </a:t>
            </a:r>
            <a:r>
              <a:rPr lang="ko-KR" altLang="en-US" dirty="0">
                <a:sym typeface="Wingdings" panose="05000000000000000000" pitchFamily="2" charset="2"/>
              </a:rPr>
              <a:t>속성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Math.abs</a:t>
            </a:r>
            <a:r>
              <a:rPr lang="en-US" altLang="ko-KR" dirty="0">
                <a:sym typeface="Wingdings" panose="05000000000000000000" pitchFamily="2" charset="2"/>
              </a:rPr>
              <a:t>(-273)		 </a:t>
            </a:r>
            <a:r>
              <a:rPr lang="ko-KR" altLang="en-US" dirty="0">
                <a:sym typeface="Wingdings" panose="05000000000000000000" pitchFamily="2" charset="2"/>
              </a:rPr>
              <a:t>메서드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marL="914400" lvl="4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B30139-4B6D-FC12-6167-9C996837B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9526"/>
              </p:ext>
            </p:extLst>
          </p:nvPr>
        </p:nvGraphicFramePr>
        <p:xfrm>
          <a:off x="1762183" y="2969345"/>
          <a:ext cx="76813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461">
                  <a:extLst>
                    <a:ext uri="{9D8B030D-6E8A-4147-A177-3AD203B41FA5}">
                      <a16:colId xmlns:a16="http://schemas.microsoft.com/office/drawing/2014/main" val="2521454026"/>
                    </a:ext>
                  </a:extLst>
                </a:gridCol>
                <a:gridCol w="2560461">
                  <a:extLst>
                    <a:ext uri="{9D8B030D-6E8A-4147-A177-3AD203B41FA5}">
                      <a16:colId xmlns:a16="http://schemas.microsoft.com/office/drawing/2014/main" val="3663796958"/>
                    </a:ext>
                  </a:extLst>
                </a:gridCol>
                <a:gridCol w="2560461">
                  <a:extLst>
                    <a:ext uri="{9D8B030D-6E8A-4147-A177-3AD203B41FA5}">
                      <a16:colId xmlns:a16="http://schemas.microsoft.com/office/drawing/2014/main" val="314020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단독으로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다른 식별자와 같이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9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식별자 뒤에 괄호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속성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5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식별자 뒤에 괄호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메서드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013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5651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790781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타이머 함수</a:t>
            </a:r>
            <a:endParaRPr lang="en-US" altLang="ko-KR" dirty="0"/>
          </a:p>
          <a:p>
            <a:pPr lvl="2"/>
            <a:r>
              <a:rPr lang="en-US" altLang="ko-KR" dirty="0" err="1"/>
              <a:t>setTimeout</a:t>
            </a:r>
            <a:r>
              <a:rPr lang="en-US" altLang="ko-KR" dirty="0"/>
              <a:t>( function, millisecond 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setInterval</a:t>
            </a:r>
            <a:r>
              <a:rPr lang="en-US" altLang="ko-KR" dirty="0"/>
              <a:t>( function, millisecond 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/>
              <a:t>내장 함수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1031C4-1434-4E74-8CC7-5E0B063B3229}"/>
              </a:ext>
            </a:extLst>
          </p:cNvPr>
          <p:cNvSpPr/>
          <p:nvPr/>
        </p:nvSpPr>
        <p:spPr>
          <a:xfrm>
            <a:off x="1224533" y="1603799"/>
            <a:ext cx="4622658" cy="144016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rgbClr val="FF0000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마음 속으로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1, 2, 3, …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세보세요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\n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준비 되었나요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?’);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setTimeout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function(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     alert(‘4</a:t>
            </a:r>
            <a:r>
              <a:rPr lang="ko-KR" altLang="en-US" sz="1200" b="1" dirty="0">
                <a:solidFill>
                  <a:srgbClr val="00B050"/>
                </a:solidFill>
                <a:latin typeface="맑은 고딕" pitchFamily="50" charset="-127"/>
              </a:rPr>
              <a:t>초 지났습니다‘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);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}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, 4000);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8B743EC-FF84-4AA0-B8EE-1D5A18A013AF}"/>
              </a:ext>
            </a:extLst>
          </p:cNvPr>
          <p:cNvGraphicFramePr>
            <a:graphicFrameLocks noGrp="1"/>
          </p:cNvGraphicFramePr>
          <p:nvPr/>
        </p:nvGraphicFramePr>
        <p:xfrm>
          <a:off x="5997305" y="1603799"/>
          <a:ext cx="5041890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98">
                  <a:extLst>
                    <a:ext uri="{9D8B030D-6E8A-4147-A177-3AD203B41FA5}">
                      <a16:colId xmlns:a16="http://schemas.microsoft.com/office/drawing/2014/main" val="3155934554"/>
                    </a:ext>
                  </a:extLst>
                </a:gridCol>
                <a:gridCol w="2915792">
                  <a:extLst>
                    <a:ext uri="{9D8B030D-6E8A-4147-A177-3AD203B41FA5}">
                      <a16:colId xmlns:a16="http://schemas.microsoft.com/office/drawing/2014/main" val="175685363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메서드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624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setTimeout</a:t>
                      </a:r>
                      <a:r>
                        <a:rPr lang="en-US" altLang="ko-KR" sz="1000" dirty="0"/>
                        <a:t>( function, millisecond 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일정 시간 후 지정한 함수를 한 번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01469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setInterval</a:t>
                      </a:r>
                      <a:r>
                        <a:rPr lang="en-US" altLang="ko-KR" sz="1000" dirty="0"/>
                        <a:t>( function, millisecond 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일정 시간마다 지정한 함수를 반복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612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clearTimeout</a:t>
                      </a:r>
                      <a:r>
                        <a:rPr lang="en-US" altLang="ko-KR" sz="1000" dirty="0"/>
                        <a:t>( id 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일정 시간 후 함수를 한번 실행하는 것을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9878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clearInterval</a:t>
                      </a:r>
                      <a:r>
                        <a:rPr lang="en-US" altLang="ko-KR" sz="1000" dirty="0"/>
                        <a:t>( id 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일정 시간 마다 함수를 반복 실행하는 것을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13609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E86851A7-1C48-4DAF-960F-F824A90169FD}"/>
              </a:ext>
            </a:extLst>
          </p:cNvPr>
          <p:cNvSpPr/>
          <p:nvPr/>
        </p:nvSpPr>
        <p:spPr>
          <a:xfrm>
            <a:off x="1224533" y="3436216"/>
            <a:ext cx="4622658" cy="202266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// 1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초 마다 함수 실행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intervalID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setInterval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function(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      alert( ‘&lt;p&gt;’ + new Date(  ) + ‘&lt;/p&gt;’);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}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, 1000);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  // 5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초 후 함수를 실행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setTimeout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function(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      </a:t>
            </a:r>
            <a:r>
              <a:rPr lang="en-US" altLang="ko-KR" sz="1200" b="1" dirty="0" err="1">
                <a:solidFill>
                  <a:srgbClr val="00B050"/>
                </a:solidFill>
                <a:latin typeface="맑은 고딕" pitchFamily="50" charset="-127"/>
              </a:rPr>
              <a:t>clearInterval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( </a:t>
            </a:r>
            <a:r>
              <a:rPr lang="en-US" altLang="ko-KR" sz="1200" b="1" dirty="0" err="1">
                <a:solidFill>
                  <a:srgbClr val="00B050"/>
                </a:solidFill>
                <a:latin typeface="맑은 고딕" pitchFamily="50" charset="-127"/>
              </a:rPr>
              <a:t>intervalID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);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타이머 종료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}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, 5000);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273813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함수를 리턴 하는 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returnFunction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 )</a:t>
            </a:r>
            <a:r>
              <a:rPr lang="en-US" altLang="ko-KR" dirty="0"/>
              <a:t> </a:t>
            </a:r>
            <a:r>
              <a:rPr lang="ko-KR" altLang="en-US" dirty="0"/>
              <a:t>함수가 리턴 하는 것이 함수이므로 함수에 </a:t>
            </a:r>
            <a:r>
              <a:rPr lang="en-US" altLang="ko-KR" dirty="0">
                <a:solidFill>
                  <a:srgbClr val="FF0000"/>
                </a:solidFill>
              </a:rPr>
              <a:t>( )</a:t>
            </a:r>
            <a:r>
              <a:rPr lang="en-US" altLang="ko-KR" dirty="0"/>
              <a:t>;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붙여서 해당 함수를 호출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05 </a:t>
            </a:r>
            <a:r>
              <a:rPr lang="ko-KR" altLang="en-US" dirty="0"/>
              <a:t>함수 </a:t>
            </a:r>
            <a:r>
              <a:rPr lang="en-US" altLang="ko-KR" dirty="0"/>
              <a:t>– </a:t>
            </a:r>
            <a:r>
              <a:rPr lang="ko-KR" altLang="en-US" dirty="0"/>
              <a:t>함수 고급  </a:t>
            </a:r>
            <a:r>
              <a:rPr lang="en-US" altLang="ko-KR" dirty="0"/>
              <a:t>/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DC0BB-75C4-4C7F-8D8E-DF400806953E}"/>
              </a:ext>
            </a:extLst>
          </p:cNvPr>
          <p:cNvSpPr/>
          <p:nvPr/>
        </p:nvSpPr>
        <p:spPr>
          <a:xfrm>
            <a:off x="3586651" y="1112865"/>
            <a:ext cx="4032448" cy="242202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returnFunction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function(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 alert(‘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함수를 리턴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returnFunction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( )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( )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;       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92748623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클로저</a:t>
            </a:r>
            <a:endParaRPr lang="en-US" altLang="ko-KR" dirty="0"/>
          </a:p>
          <a:p>
            <a:pPr lvl="1"/>
            <a:r>
              <a:rPr lang="ko-KR" altLang="en-US" dirty="0"/>
              <a:t>아래 코드의 문제점은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코드에 에러가 있어서 웹 페이지에서 반응하지 않음</a:t>
            </a:r>
            <a:endParaRPr lang="en-US" altLang="ko-KR" dirty="0"/>
          </a:p>
          <a:p>
            <a:pPr lvl="3"/>
            <a:r>
              <a:rPr lang="ko-KR" altLang="en-US" dirty="0"/>
              <a:t>어떤 에러가 있는가</a:t>
            </a:r>
            <a:r>
              <a:rPr lang="en-US" altLang="ko-KR" dirty="0"/>
              <a:t>?</a:t>
            </a:r>
          </a:p>
          <a:p>
            <a:pPr lvl="4"/>
            <a:r>
              <a:rPr lang="ko-KR" altLang="en-US" dirty="0"/>
              <a:t>함수 내에서 선언한 변수 </a:t>
            </a:r>
            <a:r>
              <a:rPr lang="en-US" altLang="ko-KR" dirty="0"/>
              <a:t>output</a:t>
            </a:r>
            <a:r>
              <a:rPr lang="ko-KR" altLang="en-US" dirty="0"/>
              <a:t>를 함수 밖에서 사용할 수 없음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/>
              <a:t>함수 내에서 선언한 변수 </a:t>
            </a:r>
            <a:r>
              <a:rPr lang="en-US" altLang="ko-KR" dirty="0"/>
              <a:t>output</a:t>
            </a:r>
            <a:r>
              <a:rPr lang="ko-KR" altLang="en-US" dirty="0"/>
              <a:t>은 함수가 종료되면서 메모리에서 삭제됨</a:t>
            </a:r>
            <a:endParaRPr lang="en-US" altLang="ko-KR" dirty="0"/>
          </a:p>
          <a:p>
            <a:pPr lvl="1"/>
            <a:r>
              <a:rPr lang="ko-KR" altLang="en-US" dirty="0"/>
              <a:t>아래 코드 실행 후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ko-KR" altLang="en-US" dirty="0"/>
              <a:t>변수 </a:t>
            </a:r>
            <a:r>
              <a:rPr lang="en-US" altLang="ko-KR" dirty="0"/>
              <a:t>output</a:t>
            </a:r>
            <a:r>
              <a:rPr lang="ko-KR" altLang="en-US" dirty="0"/>
              <a:t>은</a:t>
            </a:r>
            <a:r>
              <a:rPr lang="en-US" altLang="ko-KR" dirty="0"/>
              <a:t> test( ) </a:t>
            </a:r>
            <a:r>
              <a:rPr lang="ko-KR" altLang="en-US" dirty="0"/>
              <a:t>함수가 종료될 때 사라져야 하나 해당 변수</a:t>
            </a:r>
            <a:r>
              <a:rPr lang="en-US" altLang="ko-KR" dirty="0"/>
              <a:t>(output)</a:t>
            </a:r>
            <a:r>
              <a:rPr lang="ko-KR" altLang="en-US" dirty="0"/>
              <a:t>이 이후에도 활용될 가능성이 있으므로 자바스크립트는 변수를 제거하지 않고 남겨둠</a:t>
            </a:r>
            <a:endParaRPr lang="en-US" altLang="ko-KR" dirty="0"/>
          </a:p>
          <a:p>
            <a:pPr lvl="2"/>
            <a:r>
              <a:rPr lang="ko-KR" altLang="en-US" dirty="0" err="1"/>
              <a:t>클로저의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3"/>
            <a:r>
              <a:rPr lang="ko-KR" altLang="en-US" dirty="0"/>
              <a:t>이렇게 지역 변수를 남겨 두는 작용을 </a:t>
            </a:r>
            <a:r>
              <a:rPr lang="en-US" altLang="ko-KR" dirty="0"/>
              <a:t>‘</a:t>
            </a:r>
            <a:r>
              <a:rPr lang="ko-KR" altLang="en-US" dirty="0" err="1"/>
              <a:t>클로저</a:t>
            </a:r>
            <a:r>
              <a:rPr lang="en-US" altLang="ko-KR" dirty="0"/>
              <a:t>’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3"/>
            <a:r>
              <a:rPr lang="ko-KR" altLang="en-US" dirty="0"/>
              <a:t>또는 </a:t>
            </a:r>
            <a:r>
              <a:rPr lang="en-US" altLang="ko-KR" dirty="0"/>
              <a:t>test( )</a:t>
            </a:r>
            <a:r>
              <a:rPr lang="ko-KR" altLang="en-US" dirty="0"/>
              <a:t>함수에서 생성한 변수의 공간을 </a:t>
            </a:r>
            <a:r>
              <a:rPr lang="ko-KR" altLang="en-US" dirty="0" err="1"/>
              <a:t>클로저라고</a:t>
            </a:r>
            <a:r>
              <a:rPr lang="ko-KR" altLang="en-US" dirty="0"/>
              <a:t> 부르기도 함</a:t>
            </a:r>
            <a:r>
              <a:rPr lang="en-US" altLang="ko-KR" dirty="0"/>
              <a:t>(</a:t>
            </a:r>
            <a:r>
              <a:rPr lang="ko-KR" altLang="en-US" dirty="0"/>
              <a:t>또는 사라지지 않고 남아 있는 변수  </a:t>
            </a:r>
            <a:r>
              <a:rPr lang="en-US" altLang="ko-KR" dirty="0"/>
              <a:t>output</a:t>
            </a:r>
            <a:r>
              <a:rPr lang="ko-KR" altLang="en-US" dirty="0"/>
              <a:t>를 </a:t>
            </a:r>
            <a:r>
              <a:rPr lang="ko-KR" altLang="en-US" dirty="0" err="1"/>
              <a:t>클로저라고도</a:t>
            </a:r>
            <a:r>
              <a:rPr lang="ko-KR" altLang="en-US" dirty="0"/>
              <a:t> 부름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또는 </a:t>
            </a:r>
            <a:r>
              <a:rPr lang="ko-KR" altLang="en-US" dirty="0" err="1"/>
              <a:t>리턴되는</a:t>
            </a:r>
            <a:r>
              <a:rPr lang="ko-KR" altLang="en-US" dirty="0"/>
              <a:t> 함수를 </a:t>
            </a:r>
            <a:r>
              <a:rPr lang="ko-KR" altLang="en-US" dirty="0" err="1"/>
              <a:t>클로저라고</a:t>
            </a:r>
            <a:r>
              <a:rPr lang="ko-KR" altLang="en-US" dirty="0"/>
              <a:t> 부르기도 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DC0BB-75C4-4C7F-8D8E-DF400806953E}"/>
              </a:ext>
            </a:extLst>
          </p:cNvPr>
          <p:cNvSpPr/>
          <p:nvPr/>
        </p:nvSpPr>
        <p:spPr>
          <a:xfrm>
            <a:off x="5905053" y="1068191"/>
            <a:ext cx="4032448" cy="115791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name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output = ‘Hello ‘ + name + ‘ .. !’;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output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B5DA1-F3C6-41C4-9BF3-98C15F352546}"/>
              </a:ext>
            </a:extLst>
          </p:cNvPr>
          <p:cNvSpPr/>
          <p:nvPr/>
        </p:nvSpPr>
        <p:spPr>
          <a:xfrm>
            <a:off x="3739852" y="2520007"/>
            <a:ext cx="4032448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name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output = ‘Hello ‘ + name + ‘ .. !’;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function(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alert( output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test(‘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Phirippa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’)(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40659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790781" cy="1745730"/>
          </a:xfrm>
        </p:spPr>
        <p:txBody>
          <a:bodyPr/>
          <a:lstStyle/>
          <a:p>
            <a:r>
              <a:rPr lang="ko-KR" altLang="en-US" dirty="0" err="1"/>
              <a:t>클로저</a:t>
            </a:r>
            <a:endParaRPr lang="en-US" altLang="ko-KR" dirty="0"/>
          </a:p>
          <a:p>
            <a:pPr lvl="2"/>
            <a:r>
              <a:rPr lang="ko-KR" altLang="en-US" dirty="0" err="1"/>
              <a:t>클로저의</a:t>
            </a:r>
            <a:r>
              <a:rPr lang="ko-KR" altLang="en-US" dirty="0"/>
              <a:t> 한계</a:t>
            </a:r>
            <a:r>
              <a:rPr lang="en-US" altLang="ko-KR" dirty="0"/>
              <a:t>(</a:t>
            </a:r>
            <a:r>
              <a:rPr lang="ko-KR" altLang="en-US" dirty="0"/>
              <a:t>범위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Return</a:t>
            </a:r>
            <a:r>
              <a:rPr lang="ko-KR" altLang="en-US" dirty="0"/>
              <a:t>된 </a:t>
            </a:r>
            <a:r>
              <a:rPr lang="ko-KR" altLang="en-US" dirty="0" err="1"/>
              <a:t>클로저</a:t>
            </a:r>
            <a:r>
              <a:rPr lang="ko-KR" altLang="en-US" dirty="0"/>
              <a:t> 함수를 통해서만 지역 변수 </a:t>
            </a:r>
            <a:r>
              <a:rPr lang="en-US" altLang="ko-KR" dirty="0"/>
              <a:t>output</a:t>
            </a:r>
            <a:r>
              <a:rPr lang="ko-KR" altLang="en-US" dirty="0"/>
              <a:t>을 사용할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 실행 후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r>
              <a:rPr lang="ko-KR" altLang="en-US" dirty="0"/>
              <a:t>출력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Hello Web .. !</a:t>
            </a:r>
          </a:p>
          <a:p>
            <a:pPr lvl="4"/>
            <a:r>
              <a:rPr lang="en-US" altLang="ko-KR" dirty="0">
                <a:sym typeface="Wingdings" panose="05000000000000000000" pitchFamily="2" charset="2"/>
              </a:rPr>
              <a:t>Hello </a:t>
            </a:r>
            <a:r>
              <a:rPr lang="en-US" altLang="ko-KR" dirty="0" err="1">
                <a:sym typeface="Wingdings" panose="05000000000000000000" pitchFamily="2" charset="2"/>
              </a:rPr>
              <a:t>Phirippa</a:t>
            </a:r>
            <a:r>
              <a:rPr lang="en-US" altLang="ko-KR" dirty="0">
                <a:sym typeface="Wingdings" panose="05000000000000000000" pitchFamily="2" charset="2"/>
              </a:rPr>
              <a:t> .. !</a:t>
            </a:r>
            <a:endParaRPr lang="en-US" altLang="ko-KR" dirty="0"/>
          </a:p>
          <a:p>
            <a:pPr lvl="3"/>
            <a:r>
              <a:rPr lang="en-US" altLang="ko-KR" dirty="0"/>
              <a:t>ftn_1( )</a:t>
            </a:r>
            <a:r>
              <a:rPr lang="ko-KR" altLang="en-US" dirty="0"/>
              <a:t>과 </a:t>
            </a:r>
            <a:r>
              <a:rPr lang="en-US" altLang="ko-KR" dirty="0"/>
              <a:t>ftn_2( )</a:t>
            </a:r>
            <a:r>
              <a:rPr lang="ko-KR" altLang="en-US" dirty="0"/>
              <a:t> 함수가 각각</a:t>
            </a:r>
            <a:r>
              <a:rPr lang="en-US" altLang="ko-KR" dirty="0"/>
              <a:t> </a:t>
            </a:r>
            <a:r>
              <a:rPr lang="ko-KR" altLang="en-US" dirty="0"/>
              <a:t>고유한 지역 변수 </a:t>
            </a:r>
            <a:r>
              <a:rPr lang="en-US" altLang="ko-KR" dirty="0"/>
              <a:t>output</a:t>
            </a:r>
            <a:r>
              <a:rPr lang="ko-KR" altLang="en-US" dirty="0"/>
              <a:t>를 가지고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6C5922-8937-40CA-B171-D5339AE7D522}"/>
              </a:ext>
            </a:extLst>
          </p:cNvPr>
          <p:cNvSpPr/>
          <p:nvPr/>
        </p:nvSpPr>
        <p:spPr>
          <a:xfrm>
            <a:off x="6553125" y="699513"/>
            <a:ext cx="4032448" cy="146045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function test( name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  var output = ‘Hello ‘ + name + ‘ .. !’;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  return</a:t>
            </a:r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function(</a:t>
            </a:r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    alert( output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  test(‘</a:t>
            </a:r>
            <a:r>
              <a:rPr lang="en-US" altLang="ko-KR" sz="1050" b="1" dirty="0" err="1">
                <a:solidFill>
                  <a:schemeClr val="tx1"/>
                </a:solidFill>
                <a:latin typeface="맑은 고딕" pitchFamily="50" charset="-127"/>
              </a:rPr>
              <a:t>Phirippa</a:t>
            </a: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’)(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05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491EF5-9F8D-4893-8DDA-D3E04860B341}"/>
              </a:ext>
            </a:extLst>
          </p:cNvPr>
          <p:cNvSpPr/>
          <p:nvPr/>
        </p:nvSpPr>
        <p:spPr>
          <a:xfrm>
            <a:off x="3744813" y="2323879"/>
            <a:ext cx="4032448" cy="250038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name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output = ‘Hello ‘ + name + ‘ .. !’;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function(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alert( output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ftn_1 = test(‘Web’);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ftn_2 = test(‘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Phirippa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ftn_1(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ftn_2( );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5292520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인코딩과 디코딩 함수</a:t>
            </a:r>
            <a:endParaRPr lang="en-US" altLang="ko-KR" dirty="0"/>
          </a:p>
          <a:p>
            <a:pPr lvl="2"/>
            <a:r>
              <a:rPr lang="ko-KR" altLang="en-US" dirty="0"/>
              <a:t>인코딩 </a:t>
            </a:r>
            <a:r>
              <a:rPr lang="en-US" altLang="ko-KR" dirty="0"/>
              <a:t>– </a:t>
            </a:r>
            <a:r>
              <a:rPr lang="ko-KR" altLang="en-US" dirty="0"/>
              <a:t>문자를 컴퓨터에 저장하거나 통신을 하기 위해 부호화 하는 방법</a:t>
            </a:r>
            <a:endParaRPr lang="en-US" altLang="ko-KR" dirty="0"/>
          </a:p>
          <a:p>
            <a:pPr lvl="3"/>
            <a:r>
              <a:rPr lang="ko-KR" altLang="en-US" dirty="0"/>
              <a:t>웹에서 통신을 할 때 한글 같은 유니코드 문자를 인코딩해야 함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디코딩 </a:t>
            </a:r>
            <a:r>
              <a:rPr lang="en-US" altLang="ko-KR" dirty="0"/>
              <a:t>– </a:t>
            </a:r>
            <a:r>
              <a:rPr lang="ko-KR" altLang="en-US" dirty="0" err="1"/>
              <a:t>인코딩된</a:t>
            </a:r>
            <a:r>
              <a:rPr lang="ko-KR" altLang="en-US" dirty="0"/>
              <a:t> 문자를 풀어서 다시 문자화 하는 방법</a:t>
            </a:r>
            <a:endParaRPr lang="en-US" altLang="ko-KR" dirty="0"/>
          </a:p>
          <a:p>
            <a:pPr lvl="1"/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/>
              <a:t>escape(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3"/>
            <a:r>
              <a:rPr lang="ko-KR" altLang="en-US" dirty="0"/>
              <a:t>영문 알파벳과 숫자</a:t>
            </a:r>
            <a:r>
              <a:rPr lang="en-US" altLang="ko-KR" dirty="0"/>
              <a:t>, </a:t>
            </a:r>
            <a:r>
              <a:rPr lang="ko-KR" altLang="en-US" dirty="0"/>
              <a:t>일부 특수 문자</a:t>
            </a:r>
            <a:r>
              <a:rPr lang="en-US" altLang="ko-KR" dirty="0"/>
              <a:t>(@,*,-,_,+,.,/)</a:t>
            </a:r>
            <a:r>
              <a:rPr lang="ko-KR" altLang="en-US" dirty="0"/>
              <a:t>를 제외하고 모두 인코딩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바이트 문자는 </a:t>
            </a:r>
            <a:r>
              <a:rPr lang="en-US" altLang="ko-KR" dirty="0"/>
              <a:t>%XX</a:t>
            </a:r>
            <a:r>
              <a:rPr lang="ko-KR" altLang="en-US" dirty="0"/>
              <a:t>의 형태로</a:t>
            </a:r>
            <a:r>
              <a:rPr lang="en-US" altLang="ko-KR" dirty="0"/>
              <a:t>, 2</a:t>
            </a:r>
            <a:r>
              <a:rPr lang="ko-KR" altLang="en-US" dirty="0"/>
              <a:t>바이트 문자는 </a:t>
            </a:r>
            <a:r>
              <a:rPr lang="en-US" altLang="ko-KR" dirty="0"/>
              <a:t>%</a:t>
            </a:r>
            <a:r>
              <a:rPr lang="en-US" altLang="ko-KR" dirty="0" err="1"/>
              <a:t>uXXXX</a:t>
            </a:r>
            <a:r>
              <a:rPr lang="en-US" altLang="ko-KR" dirty="0"/>
              <a:t> </a:t>
            </a:r>
            <a:r>
              <a:rPr lang="ko-KR" altLang="en-US" dirty="0"/>
              <a:t>형태로 변환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/>
              <a:t>http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//hanbit.co.kr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test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한</a:t>
            </a:r>
            <a:r>
              <a:rPr lang="ko-KR" altLang="en-US" dirty="0">
                <a:solidFill>
                  <a:srgbClr val="7030A0"/>
                </a:solidFill>
              </a:rPr>
              <a:t>글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http</a:t>
            </a:r>
            <a:r>
              <a:rPr lang="en-US" altLang="ko-KR" dirty="0">
                <a:solidFill>
                  <a:srgbClr val="FF0000"/>
                </a:solidFill>
              </a:rPr>
              <a:t>%3A</a:t>
            </a:r>
            <a:r>
              <a:rPr lang="en-US" altLang="ko-KR" dirty="0"/>
              <a:t>//hanbit.co.kr</a:t>
            </a:r>
            <a:r>
              <a:rPr lang="en-US" altLang="ko-KR" dirty="0">
                <a:solidFill>
                  <a:srgbClr val="FF0000"/>
                </a:solidFill>
              </a:rPr>
              <a:t>%3F</a:t>
            </a:r>
            <a:r>
              <a:rPr lang="en-US" altLang="ko-KR" dirty="0"/>
              <a:t>test</a:t>
            </a:r>
            <a:r>
              <a:rPr lang="en-US" altLang="ko-KR" dirty="0">
                <a:solidFill>
                  <a:srgbClr val="00B050"/>
                </a:solidFill>
              </a:rPr>
              <a:t>%3D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%uD55C</a:t>
            </a:r>
            <a:r>
              <a:rPr lang="en-US" altLang="ko-KR" dirty="0">
                <a:solidFill>
                  <a:srgbClr val="7030A0"/>
                </a:solidFill>
              </a:rPr>
              <a:t>%uAE00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15A87-D3E1-4D70-BD29-B4275B9E63C4}"/>
              </a:ext>
            </a:extLst>
          </p:cNvPr>
          <p:cNvSpPr/>
          <p:nvPr/>
        </p:nvSpPr>
        <p:spPr>
          <a:xfrm>
            <a:off x="6925644" y="2323879"/>
            <a:ext cx="3888432" cy="185808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인코딩할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URI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생성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URI = ‘http://hanbit.co.kr?test=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한글입니다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output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+=‘escape( )\n’;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 escape(URI);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alert(output);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D096CC-1DD7-45BC-BEAE-75A9DBD6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85" y="3960167"/>
            <a:ext cx="34823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594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99869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인코딩</a:t>
            </a:r>
            <a:endParaRPr lang="en-US" altLang="ko-KR" dirty="0"/>
          </a:p>
          <a:p>
            <a:pPr lvl="2"/>
            <a:r>
              <a:rPr lang="en-US" altLang="ko-KR" dirty="0" err="1"/>
              <a:t>encodeURI</a:t>
            </a:r>
            <a:r>
              <a:rPr lang="en-US" altLang="ko-KR" dirty="0"/>
              <a:t>( )</a:t>
            </a:r>
          </a:p>
          <a:p>
            <a:pPr lvl="3"/>
            <a:r>
              <a:rPr lang="en-US" altLang="ko-KR" dirty="0"/>
              <a:t>Escape( ) </a:t>
            </a:r>
            <a:r>
              <a:rPr lang="ko-KR" altLang="en-US" dirty="0"/>
              <a:t>함수에서 인터넷 주소에서 사용되는 일부 특수 문자</a:t>
            </a:r>
            <a:r>
              <a:rPr lang="en-US" altLang="ko-KR" dirty="0"/>
              <a:t>(:, ‘, /, =, ?, &amp;)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변환하지 않음</a:t>
            </a:r>
            <a:endParaRPr lang="en-US" altLang="ko-KR" dirty="0"/>
          </a:p>
          <a:p>
            <a:pPr lvl="4"/>
            <a:r>
              <a:rPr lang="en-US" altLang="ko-KR" dirty="0"/>
              <a:t>http://hanbit.co.kr?test=</a:t>
            </a:r>
            <a:r>
              <a:rPr lang="ko-KR" altLang="en-US" dirty="0">
                <a:solidFill>
                  <a:srgbClr val="7030A0"/>
                </a:solidFill>
              </a:rPr>
              <a:t>한글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http://hanbit.co.kr?test=</a:t>
            </a:r>
            <a:r>
              <a:rPr lang="en-US" altLang="ko-KR" dirty="0">
                <a:solidFill>
                  <a:srgbClr val="7030A0"/>
                </a:solidFill>
              </a:rPr>
              <a:t>%ED%95%9C%EA%B8%80</a:t>
            </a:r>
            <a:r>
              <a:rPr lang="en-US" altLang="ko-KR" dirty="0"/>
              <a:t>. 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encodeURIComponent</a:t>
            </a:r>
            <a:r>
              <a:rPr lang="en-US" altLang="ko-KR" dirty="0"/>
              <a:t>( )</a:t>
            </a:r>
          </a:p>
          <a:p>
            <a:pPr lvl="3"/>
            <a:r>
              <a:rPr lang="ko-KR" altLang="en-US" dirty="0"/>
              <a:t>알파벳과 숫자를 제외하고 모든 문자를 인코딩</a:t>
            </a:r>
            <a:endParaRPr lang="en-US" altLang="ko-KR" dirty="0"/>
          </a:p>
          <a:p>
            <a:pPr lvl="3"/>
            <a:r>
              <a:rPr lang="en-US" altLang="ko-KR" dirty="0"/>
              <a:t>UTF-8 </a:t>
            </a:r>
            <a:r>
              <a:rPr lang="ko-KR" altLang="en-US" dirty="0"/>
              <a:t>인코딩과 같음</a:t>
            </a:r>
            <a:endParaRPr lang="en-US" altLang="ko-KR" dirty="0"/>
          </a:p>
          <a:p>
            <a:pPr lvl="4"/>
            <a:r>
              <a:rPr lang="en-US" altLang="ko-KR" dirty="0"/>
              <a:t>http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>
                <a:solidFill>
                  <a:srgbClr val="7030A0"/>
                </a:solidFill>
              </a:rPr>
              <a:t>//</a:t>
            </a:r>
            <a:r>
              <a:rPr lang="en-US" altLang="ko-KR" dirty="0"/>
              <a:t>hanbit.co.kr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en-US" altLang="ko-KR" dirty="0"/>
              <a:t>test</a:t>
            </a:r>
            <a:r>
              <a:rPr lang="en-US" altLang="ko-KR" dirty="0">
                <a:solidFill>
                  <a:srgbClr val="00B050"/>
                </a:solidFill>
              </a:rPr>
              <a:t>=</a:t>
            </a:r>
            <a:r>
              <a:rPr lang="ko-KR" altLang="en-US" dirty="0">
                <a:solidFill>
                  <a:srgbClr val="7030A0"/>
                </a:solidFill>
              </a:rPr>
              <a:t>한글</a:t>
            </a:r>
            <a:r>
              <a:rPr lang="en-US" altLang="ko-KR" dirty="0"/>
              <a:t>.</a:t>
            </a:r>
          </a:p>
          <a:p>
            <a:pPr lvl="4"/>
            <a:r>
              <a:rPr lang="en-US" altLang="ko-KR" dirty="0"/>
              <a:t>http</a:t>
            </a:r>
            <a:r>
              <a:rPr lang="en-US" altLang="ko-KR" dirty="0">
                <a:solidFill>
                  <a:srgbClr val="FF0000"/>
                </a:solidFill>
              </a:rPr>
              <a:t>%3A</a:t>
            </a:r>
            <a:r>
              <a:rPr lang="en-US" altLang="ko-KR" dirty="0">
                <a:solidFill>
                  <a:srgbClr val="7030A0"/>
                </a:solidFill>
              </a:rPr>
              <a:t>%2F%2F</a:t>
            </a:r>
            <a:r>
              <a:rPr lang="en-US" altLang="ko-KR" dirty="0"/>
              <a:t>hanbit.co.kr</a:t>
            </a:r>
            <a:r>
              <a:rPr lang="en-US" altLang="ko-KR" dirty="0">
                <a:solidFill>
                  <a:srgbClr val="FF0000"/>
                </a:solidFill>
              </a:rPr>
              <a:t>%3F</a:t>
            </a:r>
            <a:r>
              <a:rPr lang="en-US" altLang="ko-KR" dirty="0"/>
              <a:t>test</a:t>
            </a:r>
            <a:r>
              <a:rPr lang="en-US" altLang="ko-KR" dirty="0">
                <a:solidFill>
                  <a:srgbClr val="00B050"/>
                </a:solidFill>
              </a:rPr>
              <a:t>%3D</a:t>
            </a:r>
            <a:r>
              <a:rPr lang="en-US" altLang="ko-KR" dirty="0">
                <a:solidFill>
                  <a:srgbClr val="7030A0"/>
                </a:solidFill>
              </a:rPr>
              <a:t>%ED%95%9C%EA%B8%80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015A87-D3E1-4D70-BD29-B4275B9E63C4}"/>
              </a:ext>
            </a:extLst>
          </p:cNvPr>
          <p:cNvSpPr/>
          <p:nvPr/>
        </p:nvSpPr>
        <p:spPr>
          <a:xfrm>
            <a:off x="6725454" y="3456111"/>
            <a:ext cx="3888432" cy="185808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인코딩할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URI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생성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URI = ‘http://hanbit.co.kr?test=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한글입니다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output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+=‘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encodeURIComponent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)\n’;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encodeURIComponent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(URI);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alert(output);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347BAB-5354-434B-8042-FBDF59709F79}"/>
              </a:ext>
            </a:extLst>
          </p:cNvPr>
          <p:cNvSpPr/>
          <p:nvPr/>
        </p:nvSpPr>
        <p:spPr>
          <a:xfrm>
            <a:off x="6725454" y="1382001"/>
            <a:ext cx="3888432" cy="185808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인코딩할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URI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</a:rPr>
              <a:t>생성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URI = ‘http://hanbit.co.kr?test=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한글입니다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output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+=‘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encodeURI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)\n’;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output +=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encodeURI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(URI);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alert(output);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5090143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코드 실행 함수</a:t>
            </a:r>
            <a:endParaRPr lang="en-US" altLang="ko-KR" dirty="0"/>
          </a:p>
          <a:p>
            <a:pPr lvl="2"/>
            <a:r>
              <a:rPr lang="en-US" altLang="ko-KR" dirty="0"/>
              <a:t>eval( string ) : </a:t>
            </a:r>
            <a:r>
              <a:rPr lang="ko-KR" altLang="en-US" dirty="0"/>
              <a:t>문자열을 자바스크립트 코드로 보고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6928C-3FE5-4513-BBAA-4EF9912E5728}"/>
              </a:ext>
            </a:extLst>
          </p:cNvPr>
          <p:cNvSpPr/>
          <p:nvPr/>
        </p:nvSpPr>
        <p:spPr>
          <a:xfrm>
            <a:off x="6337101" y="3024063"/>
            <a:ext cx="3888432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‘var number = 0;’;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‘alert(“number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의 값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: “+ number);’;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eval(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1E56F-199E-40C1-8F67-C56C1667ADA7}"/>
              </a:ext>
            </a:extLst>
          </p:cNvPr>
          <p:cNvSpPr/>
          <p:nvPr/>
        </p:nvSpPr>
        <p:spPr>
          <a:xfrm>
            <a:off x="1656581" y="1655911"/>
            <a:ext cx="3888432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‘var number = 0;’;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‘alert(number);’;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eval(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8345757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코드 실행 함수</a:t>
            </a:r>
            <a:endParaRPr lang="en-US" altLang="ko-KR" dirty="0"/>
          </a:p>
          <a:p>
            <a:pPr lvl="2"/>
            <a:r>
              <a:rPr lang="en-US" altLang="ko-KR" dirty="0"/>
              <a:t>eval( string ) : </a:t>
            </a:r>
            <a:r>
              <a:rPr lang="ko-KR" altLang="en-US" dirty="0"/>
              <a:t>문자열을 자바스크립트 코드로 보고 실행</a:t>
            </a:r>
            <a:endParaRPr lang="en-US" altLang="ko-KR" dirty="0"/>
          </a:p>
          <a:p>
            <a:pPr lvl="3"/>
            <a:r>
              <a:rPr lang="en-US" altLang="ko-KR" dirty="0"/>
              <a:t>eval( ) </a:t>
            </a:r>
            <a:r>
              <a:rPr lang="ko-KR" altLang="en-US" dirty="0"/>
              <a:t>함수는 전달된 문자열을 자바스크립트 코드로 인식하고 실행하므로 </a:t>
            </a:r>
            <a:r>
              <a:rPr lang="en-US" altLang="ko-KR" dirty="0"/>
              <a:t>eval( ) </a:t>
            </a:r>
            <a:r>
              <a:rPr lang="ko-KR" altLang="en-US" dirty="0"/>
              <a:t>함수로 실행된 코드에서 정의한 변수도 변수로 활용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B6928C-3FE5-4513-BBAA-4EF9912E5728}"/>
              </a:ext>
            </a:extLst>
          </p:cNvPr>
          <p:cNvSpPr/>
          <p:nvPr/>
        </p:nvSpPr>
        <p:spPr>
          <a:xfrm>
            <a:off x="6337101" y="1871934"/>
            <a:ext cx="3888432" cy="1656185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‘var number = 0;’;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‘alert(number);’;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eval(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number 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1E56F-199E-40C1-8F67-C56C1667ADA7}"/>
              </a:ext>
            </a:extLst>
          </p:cNvPr>
          <p:cNvSpPr/>
          <p:nvPr/>
        </p:nvSpPr>
        <p:spPr>
          <a:xfrm>
            <a:off x="1440557" y="1871935"/>
            <a:ext cx="3888432" cy="165618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‘var number = 0;’;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+= ‘alert(number);’;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eval(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willEval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EDF29F5-54E3-4240-9C80-0DC256F32DD4}"/>
              </a:ext>
            </a:extLst>
          </p:cNvPr>
          <p:cNvSpPr/>
          <p:nvPr/>
        </p:nvSpPr>
        <p:spPr>
          <a:xfrm>
            <a:off x="5545013" y="2520006"/>
            <a:ext cx="576064" cy="360040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967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2"/>
            <a:r>
              <a:rPr lang="ko-KR" altLang="en-US" dirty="0"/>
              <a:t>자바스크립트에는 </a:t>
            </a:r>
            <a:r>
              <a:rPr lang="en-US" altLang="ko-KR" dirty="0"/>
              <a:t>Infinity</a:t>
            </a:r>
            <a:r>
              <a:rPr lang="ko-KR" altLang="en-US" dirty="0"/>
              <a:t>와 </a:t>
            </a:r>
            <a:r>
              <a:rPr lang="en-US" altLang="ko-KR" dirty="0" err="1"/>
              <a:t>NaN</a:t>
            </a:r>
            <a:r>
              <a:rPr lang="en-US" altLang="ko-KR" dirty="0"/>
              <a:t>(Not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Number)</a:t>
            </a:r>
            <a:r>
              <a:rPr lang="ko-KR" altLang="en-US" dirty="0"/>
              <a:t>라는 특별한 숫자가 있음</a:t>
            </a:r>
            <a:endParaRPr lang="en-US" altLang="ko-KR" dirty="0"/>
          </a:p>
          <a:p>
            <a:pPr lvl="2"/>
            <a:r>
              <a:rPr lang="ko-KR" altLang="en-US" dirty="0"/>
              <a:t>변수에 저장된 숫자가 이런 숫자</a:t>
            </a:r>
            <a:r>
              <a:rPr lang="en-US" altLang="ko-KR" dirty="0"/>
              <a:t>(Infinity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)</a:t>
            </a:r>
            <a:r>
              <a:rPr lang="ko-KR" altLang="en-US" dirty="0"/>
              <a:t>인지 확인하기 위한 함수가 내장함수로 제공됨</a:t>
            </a:r>
            <a:endParaRPr lang="en-US" altLang="ko-KR" dirty="0"/>
          </a:p>
          <a:p>
            <a:pPr lvl="1"/>
            <a:r>
              <a:rPr lang="ko-KR" altLang="en-US" dirty="0"/>
              <a:t>숫자 확인 함수</a:t>
            </a:r>
            <a:r>
              <a:rPr lang="en-US" altLang="ko-KR" dirty="0"/>
              <a:t> - </a:t>
            </a:r>
            <a:r>
              <a:rPr lang="en-US" altLang="ko-KR" dirty="0" err="1"/>
              <a:t>isFinite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isFinite</a:t>
            </a:r>
            <a:r>
              <a:rPr lang="en-US" altLang="ko-KR" dirty="0"/>
              <a:t>( 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전달된 값이 유한한 값이면 </a:t>
            </a:r>
            <a:r>
              <a:rPr lang="en-US" altLang="ko-KR" dirty="0"/>
              <a:t>true</a:t>
            </a:r>
            <a:r>
              <a:rPr lang="ko-KR" altLang="en-US" dirty="0"/>
              <a:t>를 무한 값이면 </a:t>
            </a:r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리턴함</a:t>
            </a:r>
            <a:endParaRPr lang="en-US" altLang="ko-KR" dirty="0"/>
          </a:p>
          <a:p>
            <a:pPr lvl="1"/>
            <a:r>
              <a:rPr lang="ko-KR" altLang="en-US" dirty="0"/>
              <a:t>숫자 확인 함수</a:t>
            </a:r>
            <a:r>
              <a:rPr lang="en-US" altLang="ko-KR" dirty="0"/>
              <a:t> - </a:t>
            </a:r>
            <a:r>
              <a:rPr lang="en-US" altLang="ko-KR" dirty="0" err="1"/>
              <a:t>isNaN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isNaN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) </a:t>
            </a:r>
            <a:r>
              <a:rPr lang="ko-KR" altLang="en-US" dirty="0"/>
              <a:t>함수는 전달</a:t>
            </a:r>
            <a:r>
              <a:rPr lang="en-US" altLang="ko-KR" dirty="0"/>
              <a:t> </a:t>
            </a:r>
            <a:r>
              <a:rPr lang="ko-KR" altLang="en-US" dirty="0"/>
              <a:t>된 값이 </a:t>
            </a:r>
            <a:r>
              <a:rPr lang="en-US" altLang="ko-KR" dirty="0"/>
              <a:t>Not a number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 숫자이면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91E56F-199E-40C1-8F67-C56C1667ADA7}"/>
              </a:ext>
            </a:extLst>
          </p:cNvPr>
          <p:cNvSpPr/>
          <p:nvPr/>
        </p:nvSpPr>
        <p:spPr>
          <a:xfrm>
            <a:off x="1080517" y="1964676"/>
            <a:ext cx="3888432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1/0;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2CF9F-3AD0-4AAB-8B07-653D9B620330}"/>
              </a:ext>
            </a:extLst>
          </p:cNvPr>
          <p:cNvSpPr/>
          <p:nvPr/>
        </p:nvSpPr>
        <p:spPr>
          <a:xfrm>
            <a:off x="5783066" y="1964676"/>
            <a:ext cx="3888432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number = 1/0;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alert(number + ‘ : ‘ +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isFinite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(number));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F2DAB-78A4-4337-99BF-C517C91DBF1B}"/>
              </a:ext>
            </a:extLst>
          </p:cNvPr>
          <p:cNvSpPr/>
          <p:nvPr/>
        </p:nvSpPr>
        <p:spPr>
          <a:xfrm>
            <a:off x="3758443" y="3888159"/>
            <a:ext cx="3688864" cy="147306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variable =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NaN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if(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isNaN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variable ) ) {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alert(‘variable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은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Not a number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else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alert(‘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variabl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Not a number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가 아닙니다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‘);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586336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 내장 함수</a:t>
            </a:r>
            <a:endParaRPr lang="en-US" altLang="ko-KR" dirty="0"/>
          </a:p>
          <a:p>
            <a:pPr lvl="1"/>
            <a:r>
              <a:rPr lang="ko-KR" altLang="en-US" dirty="0"/>
              <a:t>숫자 변환 함수</a:t>
            </a:r>
            <a:endParaRPr lang="en-US" altLang="ko-KR" dirty="0"/>
          </a:p>
          <a:p>
            <a:pPr lvl="2"/>
            <a:r>
              <a:rPr lang="en-US" altLang="ko-KR" dirty="0"/>
              <a:t>Number( )</a:t>
            </a:r>
          </a:p>
          <a:p>
            <a:pPr lvl="2"/>
            <a:r>
              <a:rPr lang="en-US" altLang="ko-KR" dirty="0" err="1"/>
              <a:t>parseInt</a:t>
            </a:r>
            <a:r>
              <a:rPr lang="en-US" altLang="ko-KR" dirty="0"/>
              <a:t>( ) – </a:t>
            </a: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을 정수로 바꿔 줌</a:t>
            </a:r>
            <a:endParaRPr lang="en-US" altLang="ko-KR" dirty="0"/>
          </a:p>
          <a:p>
            <a:pPr lvl="2"/>
            <a:r>
              <a:rPr lang="en-US" altLang="ko-KR" dirty="0" err="1"/>
              <a:t>parseFloat</a:t>
            </a:r>
            <a:r>
              <a:rPr lang="en-US" altLang="ko-KR" dirty="0"/>
              <a:t>( ) – </a:t>
            </a: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유리수로 바꿔 줌</a:t>
            </a:r>
            <a:endParaRPr lang="en-US" altLang="ko-KR" dirty="0"/>
          </a:p>
          <a:p>
            <a:pPr lvl="1"/>
            <a:r>
              <a:rPr lang="en-US" altLang="ko-KR" dirty="0"/>
              <a:t>Number( )</a:t>
            </a:r>
          </a:p>
          <a:p>
            <a:pPr lvl="2"/>
            <a:r>
              <a:rPr lang="ko-KR" altLang="en-US" dirty="0"/>
              <a:t>코드의 실행 결과는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코드의 실행 결과는</a:t>
            </a:r>
            <a:r>
              <a:rPr lang="en-US" altLang="ko-KR" dirty="0"/>
              <a:t>?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7C80E0-CC8F-447F-865D-BDE1633C49FE}"/>
              </a:ext>
            </a:extLst>
          </p:cNvPr>
          <p:cNvSpPr/>
          <p:nvPr/>
        </p:nvSpPr>
        <p:spPr>
          <a:xfrm>
            <a:off x="3404918" y="2772035"/>
            <a:ext cx="4702315" cy="93610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won = ‘1250.5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원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dollar = ‘1.1$’;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Number(dollar) + ‘ : ‘ + Number(won)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5D890F-CC8F-429E-847D-2387EDDA1FA2}"/>
              </a:ext>
            </a:extLst>
          </p:cNvPr>
          <p:cNvSpPr/>
          <p:nvPr/>
        </p:nvSpPr>
        <p:spPr>
          <a:xfrm>
            <a:off x="3408324" y="4032175"/>
            <a:ext cx="4702314" cy="165618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won = ‘1250.5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원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 dollar = ‘1.1$’;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parseInt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(dollar) + ‘ : ‘ +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parseInt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(won)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parseFloat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(dollar) + ‘ : ‘ +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parseFloat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(won)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8994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7655-B2FF-FFFA-9517-DC5AFF8D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B4129C-85C7-79B2-BDAF-B6DB7956C1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4F646-8A54-BA5A-6AD6-16899DC73D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용어</a:t>
            </a:r>
            <a:endParaRPr lang="en-US" altLang="ko-KR" dirty="0"/>
          </a:p>
          <a:p>
            <a:pPr lvl="1"/>
            <a:r>
              <a:rPr lang="ko-KR" altLang="en-US" dirty="0"/>
              <a:t>주석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프로그램 코드를 설명</a:t>
            </a:r>
            <a:r>
              <a:rPr lang="en-US" altLang="ko-KR" dirty="0"/>
              <a:t>, </a:t>
            </a:r>
            <a:r>
              <a:rPr lang="ko-KR" altLang="en-US" dirty="0"/>
              <a:t>기타 메모</a:t>
            </a:r>
            <a:endParaRPr lang="en-US" altLang="ko-KR" dirty="0"/>
          </a:p>
          <a:p>
            <a:pPr lvl="3"/>
            <a:r>
              <a:rPr lang="ko-KR" altLang="en-US" dirty="0"/>
              <a:t>프로그램 실행에 영향을 주지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JavaScript</a:t>
            </a:r>
            <a:r>
              <a:rPr lang="ko-KR" altLang="en-US" dirty="0"/>
              <a:t>에서의 주석 처리</a:t>
            </a:r>
            <a:endParaRPr lang="en-US" altLang="ko-KR" dirty="0"/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로 한 문장을 주석 처리</a:t>
            </a:r>
            <a:endParaRPr lang="en-US" altLang="ko-KR" dirty="0"/>
          </a:p>
          <a:p>
            <a:pPr lvl="2"/>
            <a:r>
              <a:rPr lang="en-US" altLang="ko-KR" dirty="0"/>
              <a:t>/*</a:t>
            </a:r>
            <a:r>
              <a:rPr lang="ko-KR" altLang="en-US" dirty="0"/>
              <a:t>와</a:t>
            </a:r>
            <a:r>
              <a:rPr lang="en-US" altLang="ko-KR" dirty="0"/>
              <a:t> */</a:t>
            </a:r>
            <a:r>
              <a:rPr lang="ko-KR" altLang="en-US" dirty="0"/>
              <a:t>사이에 있는 모든 문장을 주석 처리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문서에서의 주석</a:t>
            </a:r>
            <a:endParaRPr lang="en-US" altLang="ko-KR" dirty="0"/>
          </a:p>
          <a:p>
            <a:pPr lvl="2"/>
            <a:r>
              <a:rPr lang="en-US" altLang="ko-KR" dirty="0"/>
              <a:t>&lt;!-- </a:t>
            </a:r>
            <a:r>
              <a:rPr lang="ko-KR" altLang="en-US" dirty="0"/>
              <a:t>와 </a:t>
            </a:r>
            <a:r>
              <a:rPr lang="en-US" altLang="ko-KR" dirty="0"/>
              <a:t>--&gt;</a:t>
            </a:r>
            <a:r>
              <a:rPr lang="ko-KR" altLang="en-US" dirty="0"/>
              <a:t>로 감싸진 문자열을 주석으로 처리</a:t>
            </a:r>
            <a:endParaRPr lang="en-US" altLang="ko-KR" dirty="0"/>
          </a:p>
          <a:p>
            <a:pPr marL="914400" lvl="4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2B8BA6-CD55-CA5F-5EE9-48C42A93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D2AB14-CDEB-C0F4-114F-A5AFD0038C1C}"/>
              </a:ext>
            </a:extLst>
          </p:cNvPr>
          <p:cNvSpPr/>
          <p:nvPr/>
        </p:nvSpPr>
        <p:spPr>
          <a:xfrm>
            <a:off x="5182355" y="1007839"/>
            <a:ext cx="5616623" cy="38164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alert('Welcome to </a:t>
            </a:r>
            <a:r>
              <a:rPr lang="en-US" altLang="ko-KR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&lt;h1&gt;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&lt;/h1&gt; --&gt;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3676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5.12.1 </a:t>
            </a:r>
            <a:r>
              <a:rPr lang="ko-KR" altLang="en-US" dirty="0"/>
              <a:t>자바스크립트의 실행 순서 </a:t>
            </a:r>
            <a:r>
              <a:rPr lang="en-US" altLang="ko-KR" dirty="0"/>
              <a:t>– </a:t>
            </a:r>
            <a:r>
              <a:rPr lang="ko-KR" altLang="en-US" dirty="0"/>
              <a:t>일단 가볍게 보고 넘어가세요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실행 결과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rgbClr val="FF0000"/>
                </a:solidFill>
              </a:rPr>
              <a:t>A, C, B</a:t>
            </a:r>
          </a:p>
          <a:p>
            <a:pPr lvl="3"/>
            <a:r>
              <a:rPr lang="ko-KR" altLang="en-US" dirty="0"/>
              <a:t>자바스크립트 함수 중에는 웹 브라우저에 처리를 넘기는 함수가 있는데 대표적으로 타이머 함수와 웹 요청 관련 함수가 있음</a:t>
            </a:r>
            <a:endParaRPr lang="en-US" altLang="ko-KR" dirty="0"/>
          </a:p>
          <a:p>
            <a:pPr lvl="3"/>
            <a:r>
              <a:rPr lang="ko-KR" altLang="en-US" dirty="0"/>
              <a:t>이러한 함수는 현재 실행 중인 다른 코드의 실행이 끝나기 전에는 실행되지 않음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while( ) </a:t>
            </a:r>
            <a:r>
              <a:rPr lang="ko-KR" altLang="en-US" dirty="0"/>
              <a:t>문이 끝나지 않았기 때문에 </a:t>
            </a:r>
            <a:r>
              <a:rPr lang="en-US" altLang="ko-KR" dirty="0"/>
              <a:t>‘Timeout’</a:t>
            </a:r>
            <a:r>
              <a:rPr lang="ko-KR" altLang="en-US" dirty="0"/>
              <a:t>이라는 문자를 출력 되지 않음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7C80E0-CC8F-447F-865D-BDE1633C49FE}"/>
              </a:ext>
            </a:extLst>
          </p:cNvPr>
          <p:cNvSpPr/>
          <p:nvPr/>
        </p:nvSpPr>
        <p:spPr>
          <a:xfrm>
            <a:off x="3404918" y="1424261"/>
            <a:ext cx="4702315" cy="13681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alert(‘A’);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setTimeout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function()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alert(‘B’);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}, 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alert(‘C’);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9B430D-62C3-4860-AD80-0EE16A0AC214}"/>
              </a:ext>
            </a:extLst>
          </p:cNvPr>
          <p:cNvSpPr/>
          <p:nvPr/>
        </p:nvSpPr>
        <p:spPr>
          <a:xfrm>
            <a:off x="3404917" y="3638525"/>
            <a:ext cx="4702315" cy="122413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setTimeout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function()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alert(‘Timeout’);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}, 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while(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ture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) { }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3293565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5.12.2 </a:t>
            </a:r>
            <a:r>
              <a:rPr lang="ko-KR" altLang="en-US" dirty="0"/>
              <a:t>반복문과 </a:t>
            </a:r>
            <a:r>
              <a:rPr lang="ko-KR" altLang="en-US" dirty="0" err="1"/>
              <a:t>콜백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2"/>
            <a:r>
              <a:rPr lang="ko-KR" altLang="en-US" dirty="0"/>
              <a:t>아래 코드의 실행 결과를 예측해 보세요</a:t>
            </a:r>
            <a:r>
              <a:rPr lang="en-US" altLang="ko-KR" dirty="0"/>
              <a:t>. 0, 1, 2 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실행 결과 </a:t>
            </a:r>
            <a:r>
              <a:rPr lang="en-US" altLang="ko-KR" dirty="0"/>
              <a:t>: 3, 3, 3</a:t>
            </a:r>
          </a:p>
          <a:p>
            <a:pPr lvl="3"/>
            <a:r>
              <a:rPr lang="en-US" altLang="ko-KR" dirty="0"/>
              <a:t>for </a:t>
            </a:r>
            <a:r>
              <a:rPr lang="ko-KR" altLang="en-US" dirty="0"/>
              <a:t>문이 모두 끝난 후에 </a:t>
            </a:r>
            <a:r>
              <a:rPr lang="en-US" altLang="ko-KR" dirty="0" err="1"/>
              <a:t>setTimeout</a:t>
            </a:r>
            <a:r>
              <a:rPr lang="en-US" altLang="ko-KR" dirty="0"/>
              <a:t>( ) </a:t>
            </a:r>
            <a:r>
              <a:rPr lang="ko-KR" altLang="en-US" dirty="0"/>
              <a:t>함수가 호출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생략 </a:t>
            </a:r>
            <a:r>
              <a:rPr lang="en-US" altLang="ko-KR" dirty="0"/>
              <a:t>- 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7C80E0-CC8F-447F-865D-BDE1633C49FE}"/>
              </a:ext>
            </a:extLst>
          </p:cNvPr>
          <p:cNvSpPr/>
          <p:nvPr/>
        </p:nvSpPr>
        <p:spPr>
          <a:xfrm>
            <a:off x="3404918" y="1639803"/>
            <a:ext cx="4702315" cy="138426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for( var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= 0;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&lt; 3;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setTimeout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function()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alert(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}, 0);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9387955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5.12.3 </a:t>
            </a:r>
            <a:r>
              <a:rPr lang="ko-KR" altLang="en-US" dirty="0"/>
              <a:t>기본 매개 변수</a:t>
            </a:r>
            <a:endParaRPr lang="en-US" altLang="ko-KR" dirty="0"/>
          </a:p>
          <a:p>
            <a:pPr lvl="2"/>
            <a:r>
              <a:rPr lang="ko-KR" altLang="en-US" dirty="0"/>
              <a:t>가변 인자 매개 변수를</a:t>
            </a:r>
            <a:r>
              <a:rPr lang="en-US" altLang="ko-KR" dirty="0"/>
              <a:t> </a:t>
            </a:r>
            <a:r>
              <a:rPr lang="ko-KR" altLang="en-US" dirty="0"/>
              <a:t>배우면서</a:t>
            </a:r>
            <a:r>
              <a:rPr lang="en-US" altLang="ko-KR" dirty="0"/>
              <a:t>, </a:t>
            </a:r>
            <a:r>
              <a:rPr lang="ko-KR" altLang="en-US" dirty="0"/>
              <a:t>매개 변수를 몇 개 넣는지에 따라서 내부의 코드 구조를 다르게 구성하는 방법을 학습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 변수 관련 많은 기술들이 있는데 이러한 기술 중 기본 매개 변수에 대해 살펴봄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dirty="0"/>
              <a:t>Boolean(undefined)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undefined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를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Boolean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형으로 변경하면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false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출력</a:t>
            </a:r>
            <a:r>
              <a:rPr lang="en-US" altLang="ko-KR" dirty="0">
                <a:sym typeface="Wingdings" panose="05000000000000000000" pitchFamily="2" charset="2"/>
              </a:rPr>
              <a:t>  1:2:undefined			            </a:t>
            </a:r>
            <a:r>
              <a:rPr lang="ko-KR" altLang="en-US" dirty="0">
                <a:sym typeface="Wingdings" panose="05000000000000000000" pitchFamily="2" charset="2"/>
              </a:rPr>
              <a:t>출력 </a:t>
            </a:r>
            <a:r>
              <a:rPr lang="en-US" altLang="ko-KR" dirty="0">
                <a:sym typeface="Wingdings" panose="05000000000000000000" pitchFamily="2" charset="2"/>
              </a:rPr>
              <a:t> 1 : 2 : 273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7C80E0-CC8F-447F-865D-BDE1633C49FE}"/>
              </a:ext>
            </a:extLst>
          </p:cNvPr>
          <p:cNvSpPr/>
          <p:nvPr/>
        </p:nvSpPr>
        <p:spPr>
          <a:xfrm>
            <a:off x="5473005" y="1955747"/>
            <a:ext cx="3816424" cy="13681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typeof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c ) ); 	// c : undefined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A38789-F413-44DC-B549-6D9F8C8E5825}"/>
              </a:ext>
            </a:extLst>
          </p:cNvPr>
          <p:cNvSpPr/>
          <p:nvPr/>
        </p:nvSpPr>
        <p:spPr>
          <a:xfrm>
            <a:off x="1152525" y="3701477"/>
            <a:ext cx="3816424" cy="13681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</a:rPr>
              <a:t>//if (!c) { c = 273;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 + ‘ : ’ + b + ‘ : ’ + c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CE2D58-BE14-48EE-8D9A-98A09B3510B6}"/>
              </a:ext>
            </a:extLst>
          </p:cNvPr>
          <p:cNvSpPr/>
          <p:nvPr/>
        </p:nvSpPr>
        <p:spPr>
          <a:xfrm>
            <a:off x="1152525" y="1943943"/>
            <a:ext cx="3816424" cy="13681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typeof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 b ) ); 	// b : number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46433-C3FD-4AB2-9E41-C287A84F1C64}"/>
              </a:ext>
            </a:extLst>
          </p:cNvPr>
          <p:cNvSpPr/>
          <p:nvPr/>
        </p:nvSpPr>
        <p:spPr>
          <a:xfrm>
            <a:off x="5464806" y="3702625"/>
            <a:ext cx="3816424" cy="136815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if (!c) { c = 273;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 + ‘ : ’ + b + ‘ : ’ + c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823999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5.12.3 </a:t>
            </a:r>
            <a:r>
              <a:rPr lang="ko-KR" altLang="en-US" dirty="0"/>
              <a:t>기본 매개 변수</a:t>
            </a:r>
            <a:endParaRPr lang="en-US" altLang="ko-KR" dirty="0"/>
          </a:p>
          <a:p>
            <a:pPr lvl="2"/>
            <a:r>
              <a:rPr lang="ko-KR" altLang="en-US" dirty="0"/>
              <a:t>가변 인자 매개 변수를</a:t>
            </a:r>
            <a:r>
              <a:rPr lang="en-US" altLang="ko-KR" dirty="0"/>
              <a:t> </a:t>
            </a:r>
            <a:r>
              <a:rPr lang="ko-KR" altLang="en-US" dirty="0"/>
              <a:t>배우면서</a:t>
            </a:r>
            <a:r>
              <a:rPr lang="en-US" altLang="ko-KR" dirty="0"/>
              <a:t>, </a:t>
            </a:r>
            <a:r>
              <a:rPr lang="ko-KR" altLang="en-US" dirty="0"/>
              <a:t>매개 변수를 몇 개 넣는지에 따라서 내부의 코드 구조를 다르게 구성하는 방법을 학습했었음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매개 변수 관련 많은 기술들이 있는데 이러한 기술 중 기본 매개 변수에 대해 살펴봄</a:t>
            </a:r>
            <a:endParaRPr lang="en-US" altLang="ko-KR" dirty="0"/>
          </a:p>
          <a:p>
            <a:pPr lvl="3"/>
            <a:r>
              <a:rPr lang="en-US" altLang="ko-KR" dirty="0"/>
              <a:t>Boolean(undefined) </a:t>
            </a:r>
            <a:r>
              <a:rPr lang="en-US" altLang="ko-KR" dirty="0">
                <a:sym typeface="Wingdings" panose="05000000000000000000" pitchFamily="2" charset="2"/>
              </a:rPr>
              <a:t> undefined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Boolean </a:t>
            </a:r>
            <a:r>
              <a:rPr lang="ko-KR" altLang="en-US" dirty="0">
                <a:sym typeface="Wingdings" panose="05000000000000000000" pitchFamily="2" charset="2"/>
              </a:rPr>
              <a:t>형으로 변경하면 </a:t>
            </a:r>
            <a:r>
              <a:rPr lang="en-US" altLang="ko-KR" dirty="0">
                <a:sym typeface="Wingdings" panose="05000000000000000000" pitchFamily="2" charset="2"/>
              </a:rPr>
              <a:t>false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46433-C3FD-4AB2-9E41-C287A84F1C64}"/>
              </a:ext>
            </a:extLst>
          </p:cNvPr>
          <p:cNvSpPr/>
          <p:nvPr/>
        </p:nvSpPr>
        <p:spPr>
          <a:xfrm>
            <a:off x="3744813" y="2159967"/>
            <a:ext cx="3816424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if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(!b)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 b = 52;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if (!c) { c = 273;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 + ‘ : ’ + b + ‘ : ’ + c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6148687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5.12.3 </a:t>
            </a:r>
            <a:r>
              <a:rPr lang="ko-KR" altLang="en-US" dirty="0"/>
              <a:t>기본 매개 변수</a:t>
            </a:r>
            <a:endParaRPr lang="en-US" altLang="ko-KR" dirty="0"/>
          </a:p>
          <a:p>
            <a:pPr lvl="3"/>
            <a:r>
              <a:rPr lang="en-US" altLang="ko-KR" dirty="0"/>
              <a:t>Boolean(undefined) </a:t>
            </a:r>
            <a:r>
              <a:rPr lang="en-US" altLang="ko-KR" dirty="0">
                <a:sym typeface="Wingdings" panose="05000000000000000000" pitchFamily="2" charset="2"/>
              </a:rPr>
              <a:t> undefined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Boolean </a:t>
            </a:r>
            <a:r>
              <a:rPr lang="ko-KR" altLang="en-US" dirty="0">
                <a:sym typeface="Wingdings" panose="05000000000000000000" pitchFamily="2" charset="2"/>
              </a:rPr>
              <a:t>형으로 변경하면 </a:t>
            </a:r>
            <a:r>
              <a:rPr lang="en-US" altLang="ko-KR" dirty="0">
                <a:sym typeface="Wingdings" panose="05000000000000000000" pitchFamily="2" charset="2"/>
              </a:rPr>
              <a:t>false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ECMAScript 6</a:t>
            </a: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046433-C3FD-4AB2-9E41-C287A84F1C64}"/>
              </a:ext>
            </a:extLst>
          </p:cNvPr>
          <p:cNvSpPr/>
          <p:nvPr/>
        </p:nvSpPr>
        <p:spPr>
          <a:xfrm>
            <a:off x="6997652" y="791815"/>
            <a:ext cx="3816424" cy="79208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true || alert(‘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실행될까요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? A‘);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false || alert(‘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실행될까요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? B’);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2BF0B1-81DE-49A4-A830-66A85EF06A7C}"/>
              </a:ext>
            </a:extLst>
          </p:cNvPr>
          <p:cNvSpPr/>
          <p:nvPr/>
        </p:nvSpPr>
        <p:spPr>
          <a:xfrm>
            <a:off x="1440557" y="1636008"/>
            <a:ext cx="3816424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b, c)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b = b || 52;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c = c || 273;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 + ‘ : ’ + b + ‘ : ’ + c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6E5DAB-6D09-44F1-A20D-3F3E21D997ED}"/>
              </a:ext>
            </a:extLst>
          </p:cNvPr>
          <p:cNvSpPr/>
          <p:nvPr/>
        </p:nvSpPr>
        <p:spPr>
          <a:xfrm>
            <a:off x="7057181" y="1901779"/>
            <a:ext cx="3816424" cy="79208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Boolean(undefined)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Boolean(undefined) || 52);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19D12C-5245-48F9-B037-DC18A75FD89B}"/>
              </a:ext>
            </a:extLst>
          </p:cNvPr>
          <p:cNvSpPr/>
          <p:nvPr/>
        </p:nvSpPr>
        <p:spPr>
          <a:xfrm>
            <a:off x="1440557" y="3750554"/>
            <a:ext cx="3816424" cy="174573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test(a, b=52, c=273)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 + ‘ : ’ + b + ‘ : ’ + c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2533529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en-US" altLang="ko-KR" dirty="0"/>
              <a:t>5.12.5 </a:t>
            </a:r>
            <a:r>
              <a:rPr lang="ko-KR" altLang="en-US" dirty="0"/>
              <a:t>함수에서 전개 연산자 </a:t>
            </a:r>
            <a:r>
              <a:rPr lang="en-US" altLang="ko-KR" dirty="0"/>
              <a:t>– </a:t>
            </a:r>
            <a:r>
              <a:rPr lang="en-US" altLang="ko-KR" dirty="0" err="1"/>
              <a:t>ECMAScript</a:t>
            </a:r>
            <a:r>
              <a:rPr lang="en-US" altLang="ko-KR" dirty="0"/>
              <a:t> 6</a:t>
            </a:r>
          </a:p>
          <a:p>
            <a:pPr lvl="2"/>
            <a:r>
              <a:rPr lang="en-US" altLang="ko-KR" dirty="0" err="1"/>
              <a:t>ECMAScript</a:t>
            </a:r>
            <a:r>
              <a:rPr lang="en-US" altLang="ko-KR" dirty="0"/>
              <a:t> 6</a:t>
            </a:r>
            <a:r>
              <a:rPr lang="ko-KR" altLang="en-US" dirty="0"/>
              <a:t>에서는 </a:t>
            </a:r>
            <a:r>
              <a:rPr lang="en-US" altLang="ko-KR" dirty="0"/>
              <a:t>‘</a:t>
            </a:r>
            <a:r>
              <a:rPr lang="ko-KR" altLang="en-US" dirty="0"/>
              <a:t>전개 연산자</a:t>
            </a:r>
            <a:r>
              <a:rPr lang="en-US" altLang="ko-KR" dirty="0"/>
              <a:t>’</a:t>
            </a:r>
            <a:r>
              <a:rPr lang="ko-KR" altLang="en-US" dirty="0"/>
              <a:t>라는 것이 추가 됨</a:t>
            </a:r>
            <a:endParaRPr lang="en-US" altLang="ko-KR" dirty="0"/>
          </a:p>
          <a:p>
            <a:pPr lvl="2"/>
            <a:r>
              <a:rPr lang="ko-KR" altLang="en-US" dirty="0"/>
              <a:t>마침표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(…)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ko-KR" altLang="en-US" dirty="0"/>
              <a:t>함수를 선언할 때의 전개 연산자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가변 매개변수 함수</a:t>
            </a:r>
            <a:r>
              <a:rPr lang="en-US" altLang="ko-KR" dirty="0"/>
              <a:t>’</a:t>
            </a:r>
            <a:r>
              <a:rPr lang="ko-KR" altLang="en-US" dirty="0"/>
              <a:t>를 만들 때 사용</a:t>
            </a:r>
            <a:endParaRPr lang="en-US" altLang="ko-KR" dirty="0"/>
          </a:p>
          <a:p>
            <a:pPr lvl="3"/>
            <a:r>
              <a:rPr lang="en-US" altLang="ko-KR" dirty="0"/>
              <a:t>Arguments </a:t>
            </a:r>
            <a:r>
              <a:rPr lang="ko-KR" altLang="en-US" dirty="0"/>
              <a:t>객체를 사용하면 아래 코드와 같이 함수 내부에서 매개 변수를 배열로 사용할 수 있음</a:t>
            </a:r>
            <a:endParaRPr lang="en-US" altLang="ko-KR" dirty="0"/>
          </a:p>
          <a:p>
            <a:pPr lvl="3"/>
            <a:r>
              <a:rPr lang="ko-KR" altLang="en-US" dirty="0"/>
              <a:t>전개 연산자를 사용해서 코드 변경</a:t>
            </a:r>
            <a:endParaRPr lang="en-US" altLang="ko-KR" dirty="0"/>
          </a:p>
          <a:p>
            <a:pPr lvl="4"/>
            <a:r>
              <a:rPr lang="ko-KR" altLang="en-US" dirty="0"/>
              <a:t>전개 연산자로 받는 매개 변수의 이름을 </a:t>
            </a:r>
            <a:r>
              <a:rPr lang="en-US" altLang="ko-KR" dirty="0"/>
              <a:t>arguments</a:t>
            </a:r>
            <a:r>
              <a:rPr lang="ko-KR" altLang="en-US" dirty="0"/>
              <a:t>로 정의하면 기존의 </a:t>
            </a:r>
            <a:r>
              <a:rPr lang="en-US" altLang="ko-KR" dirty="0"/>
              <a:t>arguments </a:t>
            </a:r>
            <a:r>
              <a:rPr lang="ko-KR" altLang="en-US" dirty="0"/>
              <a:t>객체가 </a:t>
            </a:r>
            <a:r>
              <a:rPr lang="ko-KR" altLang="en-US" dirty="0" err="1"/>
              <a:t>덮어쓰여짐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F3ED4-40E8-4157-B07E-C90C99C62EB8}"/>
              </a:ext>
            </a:extLst>
          </p:cNvPr>
          <p:cNvSpPr/>
          <p:nvPr/>
        </p:nvSpPr>
        <p:spPr>
          <a:xfrm>
            <a:off x="8137301" y="1871935"/>
            <a:ext cx="2448272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arguments[0]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arguments[2]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2, 3);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8F3ED4-40E8-4157-B07E-C90C99C62EB8}"/>
              </a:ext>
            </a:extLst>
          </p:cNvPr>
          <p:cNvSpPr/>
          <p:nvPr/>
        </p:nvSpPr>
        <p:spPr>
          <a:xfrm>
            <a:off x="4032845" y="3384103"/>
            <a:ext cx="3024336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…numbers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numbers[0]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numbers[2]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2, 3);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7007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5.12 </a:t>
            </a:r>
            <a:r>
              <a:rPr lang="ko-KR" altLang="en-US" dirty="0"/>
              <a:t>조금 더 나아가기</a:t>
            </a:r>
            <a:endParaRPr lang="en-US" altLang="ko-KR" dirty="0"/>
          </a:p>
          <a:p>
            <a:pPr lvl="1"/>
            <a:r>
              <a:rPr lang="ko-KR" altLang="en-US" dirty="0"/>
              <a:t>함수를 선언할 때의 전개 연산자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가변 매개변수 함수</a:t>
            </a:r>
            <a:r>
              <a:rPr lang="en-US" altLang="ko-KR" dirty="0"/>
              <a:t>’</a:t>
            </a:r>
            <a:r>
              <a:rPr lang="ko-KR" altLang="en-US" dirty="0"/>
              <a:t>를 만들 때 사용</a:t>
            </a:r>
            <a:endParaRPr lang="en-US" altLang="ko-KR" dirty="0"/>
          </a:p>
          <a:p>
            <a:pPr lvl="3"/>
            <a:r>
              <a:rPr lang="en-US" altLang="ko-KR" dirty="0"/>
              <a:t>Arguments </a:t>
            </a:r>
            <a:r>
              <a:rPr lang="ko-KR" altLang="en-US" dirty="0"/>
              <a:t>객체를 사용하면 아래 코드와 같이 함수 내부에서 매개 변수를 배열로 사용할 수 있음</a:t>
            </a:r>
            <a:endParaRPr lang="en-US" altLang="ko-KR" dirty="0"/>
          </a:p>
          <a:p>
            <a:pPr lvl="3"/>
            <a:r>
              <a:rPr lang="ko-KR" altLang="en-US" dirty="0"/>
              <a:t>전개 연산자를 사용해서 코드 변경</a:t>
            </a:r>
            <a:endParaRPr lang="en-US" altLang="ko-KR" dirty="0"/>
          </a:p>
          <a:p>
            <a:pPr lvl="4"/>
            <a:r>
              <a:rPr lang="ko-KR" altLang="en-US" dirty="0"/>
              <a:t>전개 연산자로 받는 매개 변수의 이름을 </a:t>
            </a:r>
            <a:r>
              <a:rPr lang="en-US" altLang="ko-KR" dirty="0"/>
              <a:t>arguments</a:t>
            </a:r>
            <a:r>
              <a:rPr lang="ko-KR" altLang="en-US" dirty="0"/>
              <a:t>로 정의하면 기존의 </a:t>
            </a:r>
            <a:r>
              <a:rPr lang="en-US" altLang="ko-KR" dirty="0"/>
              <a:t>arguments </a:t>
            </a:r>
            <a:r>
              <a:rPr lang="ko-KR" altLang="en-US" dirty="0"/>
              <a:t>객체가 </a:t>
            </a:r>
            <a:r>
              <a:rPr lang="ko-KR" altLang="en-US" dirty="0" err="1"/>
              <a:t>덮어쓰여짐</a:t>
            </a:r>
            <a:endParaRPr lang="en-US" altLang="ko-KR" dirty="0"/>
          </a:p>
          <a:p>
            <a:pPr lvl="3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매개 변수와 조합해서 사용할 수 있음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ko-KR" altLang="en-US" dirty="0"/>
              <a:t>출력 </a:t>
            </a:r>
            <a:r>
              <a:rPr lang="en-US" altLang="ko-KR" dirty="0"/>
              <a:t>– 3, 4, 5, 6</a:t>
            </a:r>
          </a:p>
          <a:p>
            <a:pPr lvl="1"/>
            <a:r>
              <a:rPr lang="ko-KR" altLang="en-US" dirty="0"/>
              <a:t>전개 연산자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매개 변수의 이름을 </a:t>
            </a:r>
            <a:r>
              <a:rPr lang="ko-KR" altLang="en-US" dirty="0" err="1">
                <a:sym typeface="Wingdings" pitchFamily="2" charset="2"/>
              </a:rPr>
              <a:t>가독성이</a:t>
            </a:r>
            <a:r>
              <a:rPr lang="ko-KR" altLang="en-US" dirty="0">
                <a:sym typeface="Wingdings" pitchFamily="2" charset="2"/>
              </a:rPr>
              <a:t> 높도록 정할 수 있음</a:t>
            </a:r>
            <a:r>
              <a:rPr lang="en-US" altLang="ko-KR" dirty="0">
                <a:sym typeface="Wingdings" pitchFamily="2" charset="2"/>
              </a:rPr>
              <a:t>.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8F3ED4-40E8-4157-B07E-C90C99C62EB8}"/>
              </a:ext>
            </a:extLst>
          </p:cNvPr>
          <p:cNvSpPr/>
          <p:nvPr/>
        </p:nvSpPr>
        <p:spPr>
          <a:xfrm>
            <a:off x="8152161" y="863823"/>
            <a:ext cx="2448272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arguments[0]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arguments[2]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2, 3);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8F3ED4-40E8-4157-B07E-C90C99C62EB8}"/>
              </a:ext>
            </a:extLst>
          </p:cNvPr>
          <p:cNvSpPr/>
          <p:nvPr/>
        </p:nvSpPr>
        <p:spPr>
          <a:xfrm>
            <a:off x="8123649" y="2701968"/>
            <a:ext cx="2448272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…numbers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numbers[0]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numbers[2]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2, 3);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8F3ED4-40E8-4157-B07E-C90C99C62EB8}"/>
              </a:ext>
            </a:extLst>
          </p:cNvPr>
          <p:cNvSpPr/>
          <p:nvPr/>
        </p:nvSpPr>
        <p:spPr>
          <a:xfrm>
            <a:off x="1584573" y="2701968"/>
            <a:ext cx="3672408" cy="158417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test( a, b, …numbers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alert( numbers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test(1, 2, 3, 4, 5, 6);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970316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power</a:t>
            </a:r>
          </a:p>
          <a:p>
            <a:pPr lvl="2"/>
            <a:r>
              <a:rPr lang="ko-KR" altLang="en-US" dirty="0"/>
              <a:t>매개변수 한 개를 전달하면 제곱한 값을 반환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power(2)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 x 2 = 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매개변수 두 개를 전달하면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첫 번째 매개 변수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두 번째 매개 변수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제곱한 값을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, power(2,3)  2</a:t>
            </a:r>
            <a:r>
              <a:rPr lang="en-US" altLang="ko-KR" baseline="30000" dirty="0">
                <a:sym typeface="Wingdings" panose="05000000000000000000" pitchFamily="2" charset="2"/>
              </a:rPr>
              <a:t>3 </a:t>
            </a:r>
            <a:r>
              <a:rPr lang="en-US" altLang="ko-KR" dirty="0">
                <a:sym typeface="Wingdings" panose="05000000000000000000" pitchFamily="2" charset="2"/>
              </a:rPr>
              <a:t>= 8)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04382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power</a:t>
            </a:r>
          </a:p>
          <a:p>
            <a:pPr lvl="2"/>
            <a:r>
              <a:rPr lang="ko-KR" altLang="en-US" dirty="0"/>
              <a:t>매개변수 한 개를 전달하면 제곱한 값을 반환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power(2)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 x 2 = 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매개변수 두 개를 전달하면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첫 번째 매개 변수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두 번째 매개 변수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제곱한 값을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, power(2,3)  2</a:t>
            </a:r>
            <a:r>
              <a:rPr lang="en-US" altLang="ko-KR" baseline="30000" dirty="0">
                <a:sym typeface="Wingdings" panose="05000000000000000000" pitchFamily="2" charset="2"/>
              </a:rPr>
              <a:t>3 </a:t>
            </a:r>
            <a:r>
              <a:rPr lang="en-US" altLang="ko-KR" dirty="0">
                <a:sym typeface="Wingdings" panose="05000000000000000000" pitchFamily="2" charset="2"/>
              </a:rPr>
              <a:t>= 8)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66E30B-C8A2-4E90-B873-EEBCF464B377}"/>
              </a:ext>
            </a:extLst>
          </p:cNvPr>
          <p:cNvSpPr/>
          <p:nvPr/>
        </p:nvSpPr>
        <p:spPr>
          <a:xfrm>
            <a:off x="3816821" y="2061715"/>
            <a:ext cx="3744416" cy="312258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var power = (a, b) =&gt;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if (!b)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 return a * a;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} else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 return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Math.pow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(a, b);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6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power(2)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power(2, 3)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4544579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power</a:t>
            </a:r>
          </a:p>
          <a:p>
            <a:pPr lvl="2"/>
            <a:r>
              <a:rPr lang="ko-KR" altLang="en-US" dirty="0"/>
              <a:t>매개변수 하나를 넣으면 제곱한 값을 반환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power(2)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개를 넣으면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첫 번째 매개 변수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두 번째 매개 변수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제곱한 값을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, power(2,3)  8)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CB63-EDE8-48C8-A959-CB593974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2E6A3-081B-7AF2-0CFE-60236B1083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7247A8-1F24-B79E-8679-FAB7F5C41BE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pPr lvl="2"/>
            <a:r>
              <a:rPr lang="ko-KR" altLang="en-US" dirty="0"/>
              <a:t>자바스크립트는 다른 프로그래밍 언어와 비교해서 출력 방법이 많고 복잡한 편임</a:t>
            </a:r>
            <a:endParaRPr lang="en-US" altLang="ko-KR" dirty="0"/>
          </a:p>
          <a:p>
            <a:pPr lvl="1"/>
            <a:r>
              <a:rPr lang="ko-KR" altLang="en-US" dirty="0"/>
              <a:t>간단한 표현식 결과 확인하기</a:t>
            </a:r>
            <a:endParaRPr lang="en-US" altLang="ko-KR" dirty="0"/>
          </a:p>
          <a:p>
            <a:pPr lvl="2"/>
            <a:r>
              <a:rPr lang="ko-KR" altLang="en-US" dirty="0"/>
              <a:t>간단한 한 줄 코드를 실행하고 결과를 확인 할 때 크롬의 콘솔을 이용하는 것이 편함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1. </a:t>
            </a:r>
            <a:r>
              <a:rPr lang="ko-KR" altLang="en-US" dirty="0"/>
              <a:t>크롬 실행 후 주소</a:t>
            </a:r>
            <a:r>
              <a:rPr lang="en-US" altLang="ko-KR" dirty="0"/>
              <a:t>(URL) </a:t>
            </a:r>
            <a:r>
              <a:rPr lang="ko-KR" altLang="en-US" dirty="0"/>
              <a:t>창에 </a:t>
            </a:r>
            <a:r>
              <a:rPr lang="en-US" altLang="ko-KR" dirty="0" err="1"/>
              <a:t>about:blank</a:t>
            </a:r>
            <a:r>
              <a:rPr lang="ko-KR" altLang="en-US" dirty="0"/>
              <a:t>를 입력하여 빈 창을 띠움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2. F12 </a:t>
            </a:r>
            <a:r>
              <a:rPr lang="ko-KR" altLang="en-US" dirty="0"/>
              <a:t>키를 눌러 개발자 도구의 </a:t>
            </a:r>
            <a:r>
              <a:rPr lang="en-US" altLang="ko-KR" dirty="0"/>
              <a:t>[Console] </a:t>
            </a:r>
            <a:r>
              <a:rPr lang="ko-KR" altLang="en-US" dirty="0"/>
              <a:t>탭으로 이동하여 코드 작성</a:t>
            </a:r>
            <a:endParaRPr lang="en-US" altLang="ko-KR" dirty="0"/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 &gt;  10 + 10 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[Enter]</a:t>
            </a:r>
          </a:p>
          <a:p>
            <a:pPr lvl="3"/>
            <a:r>
              <a:rPr lang="ko-KR" altLang="en-US" dirty="0"/>
              <a:t>예 </a:t>
            </a:r>
            <a:r>
              <a:rPr lang="en-US" altLang="ko-KR" dirty="0"/>
              <a:t>&gt; alert(‘</a:t>
            </a:r>
            <a:r>
              <a:rPr lang="en-US" altLang="ko-KR" dirty="0" err="1"/>
              <a:t>Javascript</a:t>
            </a:r>
            <a:r>
              <a:rPr lang="en-US" altLang="ko-KR" dirty="0"/>
              <a:t>’) 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[Enter]</a:t>
            </a:r>
            <a:r>
              <a:rPr lang="en-US" altLang="ko-KR" dirty="0"/>
              <a:t> </a:t>
            </a:r>
          </a:p>
          <a:p>
            <a:pPr lvl="4"/>
            <a:r>
              <a:rPr lang="en-US" altLang="ko-KR" dirty="0"/>
              <a:t>Alert( ) </a:t>
            </a:r>
            <a:r>
              <a:rPr lang="ko-KR" altLang="en-US" dirty="0"/>
              <a:t>실행으로 나타나는 창을 </a:t>
            </a:r>
            <a:r>
              <a:rPr lang="en-US" altLang="ko-KR" dirty="0"/>
              <a:t>‘</a:t>
            </a:r>
            <a:r>
              <a:rPr lang="ko-KR" altLang="en-US" dirty="0" err="1"/>
              <a:t>경고창</a:t>
            </a:r>
            <a:r>
              <a:rPr lang="en-US" altLang="ko-KR" dirty="0"/>
              <a:t>’</a:t>
            </a:r>
            <a:r>
              <a:rPr lang="ko-KR" altLang="en-US" dirty="0"/>
              <a:t>이라고 부르겠음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5FCA21-991D-F745-7967-27C8180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Ch,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53" y="2592015"/>
            <a:ext cx="421063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9934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power</a:t>
            </a:r>
          </a:p>
          <a:p>
            <a:pPr lvl="2"/>
            <a:r>
              <a:rPr lang="ko-KR" altLang="en-US" dirty="0"/>
              <a:t>매개변수 하나를 넣으면 제곱한 값을 반환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power(2)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개를 넣으면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첫 번째 매개 변수</a:t>
            </a:r>
            <a:r>
              <a:rPr lang="en-US" altLang="ko-KR" dirty="0">
                <a:sym typeface="Wingdings" panose="05000000000000000000" pitchFamily="2" charset="2"/>
              </a:rPr>
              <a:t>&gt;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ko-KR" altLang="en-US" dirty="0">
                <a:sym typeface="Wingdings" panose="05000000000000000000" pitchFamily="2" charset="2"/>
              </a:rPr>
              <a:t>두 번째 매개 변수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제곱한 값을 반환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, power(2,3)  8)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66E30B-C8A2-4E90-B873-EEBCF464B377}"/>
              </a:ext>
            </a:extLst>
          </p:cNvPr>
          <p:cNvSpPr/>
          <p:nvPr/>
        </p:nvSpPr>
        <p:spPr>
          <a:xfrm>
            <a:off x="2448669" y="2015951"/>
            <a:ext cx="6696744" cy="331236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var power = function( ) 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switch (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arguments.length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  case 1 : return arguments[0] * arguments[0];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  case 2 : return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Math.pow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( arguments[0], arguments[1]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   default : return 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</a:rPr>
              <a:t>매개 변수 개수 에러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!’;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};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6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power(2)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power(2, 3)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 alert( power( 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62400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multiply</a:t>
            </a:r>
          </a:p>
          <a:p>
            <a:pPr lvl="2"/>
            <a:r>
              <a:rPr lang="ko-KR" altLang="en-US" dirty="0"/>
              <a:t>매개변수로 넣은 값을 모두 곱해 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multiply(1, 2, 3, 4, 5) </a:t>
            </a:r>
            <a:r>
              <a:rPr lang="en-US" altLang="ko-KR" dirty="0">
                <a:sym typeface="Wingdings" panose="05000000000000000000" pitchFamily="2" charset="2"/>
              </a:rPr>
              <a:t> 120 )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425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</a:t>
            </a:r>
          </a:p>
          <a:p>
            <a:pPr lvl="1"/>
            <a:r>
              <a:rPr lang="ko-KR" altLang="en-US" dirty="0"/>
              <a:t>함수 이름 </a:t>
            </a:r>
            <a:r>
              <a:rPr lang="en-US" altLang="ko-KR" dirty="0"/>
              <a:t>: multiply</a:t>
            </a:r>
          </a:p>
          <a:p>
            <a:pPr lvl="2"/>
            <a:r>
              <a:rPr lang="ko-KR" altLang="en-US" dirty="0"/>
              <a:t>매개변수로 넣은 값을 모두 곱해 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multiply(1, 2, 3, 4, 5) </a:t>
            </a:r>
            <a:r>
              <a:rPr lang="en-US" altLang="ko-KR" dirty="0">
                <a:sym typeface="Wingdings" panose="05000000000000000000" pitchFamily="2" charset="2"/>
              </a:rPr>
              <a:t> 120 )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Chapter 5 – </a:t>
            </a:r>
            <a:r>
              <a:rPr lang="ko-KR" altLang="en-US" dirty="0"/>
              <a:t>함수 </a:t>
            </a:r>
            <a:r>
              <a:rPr lang="en-US" altLang="ko-KR" dirty="0"/>
              <a:t>(</a:t>
            </a:r>
            <a:r>
              <a:rPr lang="ko-KR" altLang="en-US" dirty="0"/>
              <a:t>심화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66E30B-C8A2-4E90-B873-EEBCF464B377}"/>
              </a:ext>
            </a:extLst>
          </p:cNvPr>
          <p:cNvSpPr/>
          <p:nvPr/>
        </p:nvSpPr>
        <p:spPr>
          <a:xfrm>
            <a:off x="1080517" y="1727919"/>
            <a:ext cx="3168352" cy="20162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function multiply(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result = 1;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for (var element of arguments)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result *= element;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result;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itchFamily="50" charset="-127"/>
              </a:rPr>
              <a:t>multiplay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(1, 2, 3, 4, 5)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E3B78F-3A05-455F-87A1-78E6E86E492E}"/>
              </a:ext>
            </a:extLst>
          </p:cNvPr>
          <p:cNvSpPr/>
          <p:nvPr/>
        </p:nvSpPr>
        <p:spPr>
          <a:xfrm>
            <a:off x="4392885" y="1727919"/>
            <a:ext cx="3168352" cy="20162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var multiply = function(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result = 1;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for (var element of arguments)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result *= element;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result;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multiply(1, 2, 3, 4, 5)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B43F77-3EC3-4B7C-BB46-C17CEBBECBC8}"/>
              </a:ext>
            </a:extLst>
          </p:cNvPr>
          <p:cNvSpPr/>
          <p:nvPr/>
        </p:nvSpPr>
        <p:spPr>
          <a:xfrm>
            <a:off x="7730508" y="1727919"/>
            <a:ext cx="3168352" cy="2016224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var multiply = (…numbers ) =&gt;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var result = 1;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for (var element of numbers)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  result *= element;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 return result;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multiply(1, 2, 3, 4, 5)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6358051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3048-D810-1CFD-8FCA-7BD5E1B2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4F724-51F7-91EB-0936-A6FADED3DA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ED4E2F-F4BF-89FD-6BBC-164D3189C6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1]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13AA5F-74BA-B526-6910-81A1BD35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B28A14-76EC-2FAC-E3A1-E4644F183914}"/>
              </a:ext>
            </a:extLst>
          </p:cNvPr>
          <p:cNvSpPr/>
          <p:nvPr/>
        </p:nvSpPr>
        <p:spPr>
          <a:xfrm>
            <a:off x="2047664" y="1341635"/>
            <a:ext cx="7416824" cy="11783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두 수의 합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0854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54451-B5A4-4DC0-43F5-F473B5AA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7E451A-5016-DB78-4B79-ED4AB9DB61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9BB38-9763-CC0E-860F-0E56DE961C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2]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A62850-EB31-9AEF-02B6-9172EC4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176893-6C0A-1006-21D3-6914F54C03CF}"/>
              </a:ext>
            </a:extLst>
          </p:cNvPr>
          <p:cNvSpPr/>
          <p:nvPr/>
        </p:nvSpPr>
        <p:spPr>
          <a:xfrm>
            <a:off x="2047664" y="1341635"/>
            <a:ext cx="7416824" cy="11783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((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1927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5CDB-7086-4C1F-0365-00DAC849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5D8C0-6F3A-8A89-AC5D-E1B817A59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B2EC74-53CA-A6B1-CD2D-4FE7F53D58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3]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6CE134-AA9A-E75B-0068-98F4A229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59BF64-8EFC-98F8-997B-9D2DCF947081}"/>
              </a:ext>
            </a:extLst>
          </p:cNvPr>
          <p:cNvSpPr/>
          <p:nvPr/>
        </p:nvSpPr>
        <p:spPr>
          <a:xfrm>
            <a:off x="2047664" y="1341635"/>
            <a:ext cx="7416824" cy="247451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1407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1C68-6867-9D16-EAD2-F3527902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62EB12-4B77-8788-122C-B2B1AD680D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887FB0-C3C1-5C00-74C3-01806D38BC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4]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4A4B05-4191-CDF6-492A-9CFF11C0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9B5FF7-F2E4-6C15-84D3-C6E6C14897EA}"/>
              </a:ext>
            </a:extLst>
          </p:cNvPr>
          <p:cNvSpPr/>
          <p:nvPr/>
        </p:nvSpPr>
        <p:spPr>
          <a:xfrm>
            <a:off x="2047664" y="1341635"/>
            <a:ext cx="7416824" cy="273630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28652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7B08B-0A07-CC21-393D-74AE0D15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EAB1D5-E9AA-C1C8-31C8-D3490EE215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7B1E9-23DE-7D56-DA7F-9C3DB70519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5]</a:t>
            </a:r>
          </a:p>
          <a:p>
            <a:pPr lvl="2"/>
            <a:r>
              <a:rPr lang="ko-KR" altLang="en-US" dirty="0"/>
              <a:t>아래 코드를 분석하고 출력 결과를 </a:t>
            </a:r>
            <a:r>
              <a:rPr lang="ko-KR" altLang="en-US" dirty="0" err="1"/>
              <a:t>확인하시오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B49E03-1D9A-3005-8CC8-3D279967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A78871-A7EE-7C16-381C-2620BB42BF35}"/>
              </a:ext>
            </a:extLst>
          </p:cNvPr>
          <p:cNvSpPr/>
          <p:nvPr/>
        </p:nvSpPr>
        <p:spPr>
          <a:xfrm>
            <a:off x="1080517" y="1264729"/>
            <a:ext cx="9865096" cy="23305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279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6]</a:t>
            </a:r>
          </a:p>
          <a:p>
            <a:pPr lvl="2"/>
            <a:r>
              <a:rPr lang="en-US" altLang="ko-KR" dirty="0"/>
              <a:t>6</a:t>
            </a:r>
            <a:r>
              <a:rPr lang="ko-KR" altLang="en-US" dirty="0"/>
              <a:t>개의 요소를 갖는 배열을 생성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배열의 각 요소는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숫자를 임의로</a:t>
            </a:r>
            <a:r>
              <a:rPr lang="en-US" altLang="ko-KR" dirty="0"/>
              <a:t>(</a:t>
            </a:r>
            <a:r>
              <a:rPr lang="ko-KR" altLang="en-US" dirty="0" err="1"/>
              <a:t>랜덤하게</a:t>
            </a:r>
            <a:r>
              <a:rPr lang="en-US" altLang="ko-KR" dirty="0"/>
              <a:t>) </a:t>
            </a:r>
            <a:r>
              <a:rPr lang="ko-KR" altLang="en-US" dirty="0"/>
              <a:t>부여함</a:t>
            </a:r>
            <a:endParaRPr lang="en-US" altLang="ko-KR" dirty="0"/>
          </a:p>
          <a:p>
            <a:pPr lvl="4"/>
            <a:r>
              <a:rPr lang="en-US" altLang="ko-KR" dirty="0"/>
              <a:t>“1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== “1</a:t>
            </a:r>
            <a:r>
              <a:rPr lang="ko-KR" altLang="en-US" dirty="0"/>
              <a:t>이상 </a:t>
            </a:r>
            <a:r>
              <a:rPr lang="en-US" altLang="ko-KR" dirty="0"/>
              <a:t>10</a:t>
            </a:r>
            <a:r>
              <a:rPr lang="ko-KR" altLang="en-US" dirty="0"/>
              <a:t>이하</a:t>
            </a:r>
            <a:r>
              <a:rPr lang="en-US" altLang="ko-KR" dirty="0"/>
              <a:t>”</a:t>
            </a:r>
          </a:p>
          <a:p>
            <a:pPr lvl="2"/>
            <a:r>
              <a:rPr lang="ko-KR" altLang="en-US" dirty="0"/>
              <a:t>배열의 요소 중에 홀수의 개수와 배열을 출력하는 코드를 </a:t>
            </a:r>
            <a:r>
              <a:rPr lang="ko-KR" altLang="en-US" dirty="0" err="1"/>
              <a:t>작성하시요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66E30B-C8A2-4E90-B873-EEBCF464B377}"/>
              </a:ext>
            </a:extLst>
          </p:cNvPr>
          <p:cNvSpPr/>
          <p:nvPr/>
        </p:nvSpPr>
        <p:spPr>
          <a:xfrm>
            <a:off x="2592685" y="1943943"/>
            <a:ext cx="7416824" cy="307361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floor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filter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}).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</a:p>
          <a:p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40113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199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문제 </a:t>
            </a:r>
            <a:r>
              <a:rPr lang="en-US" altLang="ko-KR" dirty="0"/>
              <a:t>7]</a:t>
            </a:r>
          </a:p>
          <a:p>
            <a:pPr lvl="2"/>
            <a:r>
              <a:rPr lang="ko-KR" altLang="en-US" dirty="0"/>
              <a:t>사용자로부터 숫자를 입력을 받아서 입력된 데이터가 숫자인지 확인하고 입력 받은 수 만큼의 요소를 갖는 배열을 생성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배열의 각 요소는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숫자를 랜덤하게 할당</a:t>
            </a:r>
            <a:endParaRPr lang="en-US" altLang="ko-KR" dirty="0"/>
          </a:p>
          <a:p>
            <a:pPr lvl="3"/>
            <a:r>
              <a:rPr lang="ko-KR" altLang="en-US" dirty="0"/>
              <a:t>요소의 값이 </a:t>
            </a:r>
            <a:r>
              <a:rPr lang="en-US" altLang="ko-KR" dirty="0"/>
              <a:t>5</a:t>
            </a:r>
            <a:r>
              <a:rPr lang="ko-KR" altLang="en-US" dirty="0"/>
              <a:t>이상인 요소들의 합을 출력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Ch. 05 </a:t>
            </a:r>
            <a:r>
              <a:rPr lang="ko-KR" altLang="en-US" dirty="0">
                <a:solidFill>
                  <a:srgbClr val="FF0000"/>
                </a:solidFill>
              </a:rPr>
              <a:t>함수 </a:t>
            </a:r>
            <a:r>
              <a:rPr lang="en-US" altLang="ko-KR" dirty="0">
                <a:solidFill>
                  <a:srgbClr val="FF0000"/>
                </a:solidFill>
              </a:rPr>
              <a:t>- Quiz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66E30B-C8A2-4E90-B873-EEBCF464B377}"/>
              </a:ext>
            </a:extLst>
          </p:cNvPr>
          <p:cNvSpPr/>
          <p:nvPr/>
        </p:nvSpPr>
        <p:spPr>
          <a:xfrm>
            <a:off x="1440557" y="1943943"/>
            <a:ext cx="6539683" cy="388843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var N =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NaN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var count = 0;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while(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isNaN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(N)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N =Number( prompt(‘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숫자를 입력하세요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’, ‘10’);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var array = Array(N);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for( var i = 0; i &lt;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array.length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; i++)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array[i] =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Math.floor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( </a:t>
            </a:r>
            <a:r>
              <a:rPr lang="en-US" altLang="ko-KR" sz="1400" b="1" dirty="0" err="1">
                <a:solidFill>
                  <a:schemeClr val="tx1"/>
                </a:solidFill>
                <a:latin typeface="맑은 고딕" pitchFamily="50" charset="-127"/>
              </a:rPr>
              <a:t>Math.random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( ) * 9 + 1 );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if ( array[i] % 2 )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  count++;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alert( `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배열의 각 요소는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${array}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이며 홀수의 개수는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${count}`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7090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교재</a:t>
            </a:r>
            <a:endParaRPr lang="en-US" altLang="ko-KR" dirty="0"/>
          </a:p>
          <a:p>
            <a:pPr lvl="1"/>
            <a:r>
              <a:rPr lang="ko-KR" altLang="en-US" dirty="0"/>
              <a:t>혼자 공부하는 자바스크립트 </a:t>
            </a:r>
            <a:r>
              <a:rPr lang="en-US" altLang="ko-KR" dirty="0"/>
              <a:t>- </a:t>
            </a:r>
            <a:r>
              <a:rPr lang="ko-KR" altLang="en-US" dirty="0"/>
              <a:t>윤인성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endParaRPr lang="en-US" altLang="ko-KR" dirty="0"/>
          </a:p>
          <a:p>
            <a:pPr lvl="1"/>
            <a:r>
              <a:rPr lang="ko-KR" altLang="en-US" dirty="0"/>
              <a:t>부교재 </a:t>
            </a:r>
            <a:endParaRPr lang="en-US" altLang="ko-KR" dirty="0"/>
          </a:p>
          <a:p>
            <a:pPr lvl="2"/>
            <a:r>
              <a:rPr lang="ko-KR" altLang="en-US" dirty="0"/>
              <a:t>모던 웹을 위한 </a:t>
            </a:r>
            <a:r>
              <a:rPr lang="en-US" altLang="ko-KR" dirty="0"/>
              <a:t>JavaScript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입문 </a:t>
            </a:r>
            <a:r>
              <a:rPr lang="en-US" altLang="ko-KR" dirty="0"/>
              <a:t>- </a:t>
            </a:r>
            <a:r>
              <a:rPr lang="ko-KR" altLang="en-US" dirty="0"/>
              <a:t>윤인성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교재</a:t>
            </a:r>
          </a:p>
        </p:txBody>
      </p:sp>
      <p:pic>
        <p:nvPicPr>
          <p:cNvPr id="1026" name="Picture 2" descr="혼자 공부하는 자바스크립트 대표 이미지">
            <a:extLst>
              <a:ext uri="{FF2B5EF4-FFF2-40B4-BE49-F238E27FC236}">
                <a16:creationId xmlns:a16="http://schemas.microsoft.com/office/drawing/2014/main" id="{38EBF55B-3126-5E82-B554-22403E59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49" y="1855535"/>
            <a:ext cx="2811562" cy="384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+ jQuery 입문 대표 이미지">
            <a:extLst>
              <a:ext uri="{FF2B5EF4-FFF2-40B4-BE49-F238E27FC236}">
                <a16:creationId xmlns:a16="http://schemas.microsoft.com/office/drawing/2014/main" id="{D034EB33-0875-9B70-4830-0230B97C0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133" y="3702549"/>
            <a:ext cx="1512737" cy="19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2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8F508-75DC-7DFC-EF17-CF378D872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DA62AA-3125-F7F5-6E72-899F2EE531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8CDEA-C8AF-02F3-636A-BE2C1A342D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710661" cy="1745730"/>
          </a:xfrm>
        </p:spPr>
        <p:txBody>
          <a:bodyPr/>
          <a:lstStyle/>
          <a:p>
            <a:r>
              <a:rPr lang="ko-KR" altLang="en-US" dirty="0"/>
              <a:t>출력</a:t>
            </a:r>
            <a:endParaRPr lang="en-US" altLang="ko-KR" dirty="0"/>
          </a:p>
          <a:p>
            <a:pPr lvl="1"/>
            <a:r>
              <a:rPr lang="ko-KR" altLang="en-US" dirty="0"/>
              <a:t>경고창에 출력</a:t>
            </a:r>
            <a:endParaRPr lang="en-US" altLang="ko-KR" dirty="0"/>
          </a:p>
          <a:p>
            <a:pPr lvl="2"/>
            <a:r>
              <a:rPr lang="ko-KR" altLang="en-US" dirty="0"/>
              <a:t>자바스크립트의 가장 기본적인 출력 방법은 </a:t>
            </a:r>
            <a:r>
              <a:rPr lang="en-US" altLang="ko-KR" dirty="0"/>
              <a:t>‘</a:t>
            </a:r>
            <a:r>
              <a:rPr lang="ko-KR" altLang="en-US" dirty="0" err="1"/>
              <a:t>경고창</a:t>
            </a:r>
            <a:r>
              <a:rPr lang="en-US" altLang="ko-KR" dirty="0"/>
              <a:t>’ </a:t>
            </a:r>
            <a:r>
              <a:rPr lang="ko-KR" altLang="en-US" dirty="0"/>
              <a:t>함수</a:t>
            </a:r>
            <a:r>
              <a:rPr lang="en-US" altLang="ko-KR" dirty="0"/>
              <a:t>(alert( ))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3"/>
            <a:r>
              <a:rPr lang="en-US" altLang="ko-KR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test.html </a:t>
            </a:r>
            <a:r>
              <a:rPr lang="ko-KR" altLang="en-US" dirty="0"/>
              <a:t>파일을 선택한 후 </a:t>
            </a:r>
            <a:r>
              <a:rPr lang="en-US" altLang="ko-KR" dirty="0"/>
              <a:t>Alt + b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콘솔에 출력하기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en-US" altLang="ko-KR" dirty="0"/>
              <a:t>VS Code</a:t>
            </a:r>
            <a:r>
              <a:rPr lang="ko-KR" altLang="en-US" dirty="0"/>
              <a:t>에서 </a:t>
            </a:r>
            <a:r>
              <a:rPr lang="en-US" altLang="ko-KR" dirty="0"/>
              <a:t>test.html </a:t>
            </a:r>
            <a:r>
              <a:rPr lang="ko-KR" altLang="en-US" dirty="0"/>
              <a:t>파일을 아래와 같이 수정</a:t>
            </a:r>
            <a:r>
              <a:rPr lang="en-US" altLang="ko-KR" dirty="0"/>
              <a:t>(</a:t>
            </a:r>
            <a:r>
              <a:rPr lang="ko-KR" altLang="en-US" dirty="0"/>
              <a:t>저장</a:t>
            </a:r>
            <a:r>
              <a:rPr lang="en-US" altLang="ko-KR" dirty="0"/>
              <a:t>) </a:t>
            </a:r>
            <a:r>
              <a:rPr lang="ko-KR" altLang="en-US" dirty="0"/>
              <a:t>후 </a:t>
            </a:r>
            <a:r>
              <a:rPr lang="en-US" altLang="ko-KR" dirty="0"/>
              <a:t>Alt + b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크롬에서 </a:t>
            </a:r>
            <a:r>
              <a:rPr lang="en-US" altLang="ko-KR" dirty="0"/>
              <a:t>F12 </a:t>
            </a:r>
            <a:r>
              <a:rPr lang="en-US" altLang="ko-KR" dirty="0">
                <a:sym typeface="Wingdings" panose="05000000000000000000" pitchFamily="2" charset="2"/>
              </a:rPr>
              <a:t> [Console] </a:t>
            </a:r>
            <a:r>
              <a:rPr lang="ko-KR" altLang="en-US" dirty="0">
                <a:sym typeface="Wingdings" panose="05000000000000000000" pitchFamily="2" charset="2"/>
              </a:rPr>
              <a:t>창에 나타나 출력 결과 확인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D9F9D7-EE39-4A57-E925-A036936B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E7CA6A-BCD5-6B53-3F3B-FA5F1908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333" y="1629871"/>
            <a:ext cx="4248743" cy="18501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E8F1C69-6F4F-0277-FBE0-281915307E4E}"/>
              </a:ext>
            </a:extLst>
          </p:cNvPr>
          <p:cNvSpPr/>
          <p:nvPr/>
        </p:nvSpPr>
        <p:spPr>
          <a:xfrm>
            <a:off x="1224533" y="2151569"/>
            <a:ext cx="4752528" cy="9445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041EE-19D5-67CE-A9FF-DD67C70B1CAF}"/>
              </a:ext>
            </a:extLst>
          </p:cNvPr>
          <p:cNvSpPr/>
          <p:nvPr/>
        </p:nvSpPr>
        <p:spPr>
          <a:xfrm>
            <a:off x="1242077" y="3941287"/>
            <a:ext cx="4734984" cy="9549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333" y="3590315"/>
            <a:ext cx="424874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4930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란 추상적인 의미로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실제로 존재하는 사물</a:t>
            </a:r>
            <a:r>
              <a:rPr lang="en-US" altLang="ko-KR" dirty="0"/>
              <a:t>’</a:t>
            </a:r>
            <a:r>
              <a:rPr lang="ko-KR" altLang="en-US" dirty="0"/>
              <a:t>을 의미하고 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이름</a:t>
            </a:r>
            <a:r>
              <a:rPr lang="en-US" altLang="ko-KR" dirty="0"/>
              <a:t>(name)’</a:t>
            </a:r>
            <a:r>
              <a:rPr lang="ko-KR" altLang="en-US" dirty="0"/>
              <a:t>과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(value)’</a:t>
            </a:r>
            <a:r>
              <a:rPr lang="ko-KR" altLang="en-US" dirty="0"/>
              <a:t>으로 구성된 속성</a:t>
            </a:r>
            <a:r>
              <a:rPr lang="en-US" altLang="ko-KR" dirty="0"/>
              <a:t>(</a:t>
            </a:r>
            <a:r>
              <a:rPr lang="en-US" altLang="ko-KR" dirty="0" err="1"/>
              <a:t>properity</a:t>
            </a:r>
            <a:r>
              <a:rPr lang="en-US" altLang="ko-KR" dirty="0"/>
              <a:t>)</a:t>
            </a:r>
            <a:r>
              <a:rPr lang="ko-KR" altLang="en-US" dirty="0"/>
              <a:t>를 가진 데이터 타입</a:t>
            </a:r>
            <a:endParaRPr lang="en-US" altLang="ko-KR" dirty="0"/>
          </a:p>
          <a:p>
            <a:pPr lvl="2"/>
            <a:r>
              <a:rPr lang="ko-KR" altLang="en-US" dirty="0"/>
              <a:t>참고 </a:t>
            </a:r>
            <a:r>
              <a:rPr lang="en-US" altLang="ko-KR" dirty="0"/>
              <a:t>– 244</a:t>
            </a:r>
            <a:r>
              <a:rPr lang="ko-KR" altLang="en-US" dirty="0"/>
              <a:t>페이지의 그림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6" name="왼쪽 중괄호 5"/>
          <p:cNvSpPr/>
          <p:nvPr/>
        </p:nvSpPr>
        <p:spPr>
          <a:xfrm>
            <a:off x="5012879" y="2508545"/>
            <a:ext cx="360040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00997" y="232387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11912" y="369203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메서드</a:t>
            </a:r>
            <a:r>
              <a:rPr lang="en-US" altLang="ko-KR" b="1" dirty="0"/>
              <a:t>(method)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6367" y="300459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34868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자바스크립트에서 여러 자료를 다룰 때 객체</a:t>
            </a:r>
            <a:r>
              <a:rPr lang="en-US" altLang="ko-KR" dirty="0"/>
              <a:t>(Object)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ko-KR" altLang="en-US" dirty="0"/>
              <a:t>배열도 객체</a:t>
            </a:r>
            <a:endParaRPr lang="en-US" altLang="ko-KR" dirty="0"/>
          </a:p>
          <a:p>
            <a:pPr lvl="3"/>
            <a:r>
              <a:rPr lang="ko-KR" altLang="en-US" dirty="0"/>
              <a:t>빈 배열의 데이터 형을 확인 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인덱스</a:t>
            </a:r>
            <a:r>
              <a:rPr lang="en-US" altLang="ko-KR" dirty="0"/>
              <a:t>(index)’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요소</a:t>
            </a:r>
            <a:r>
              <a:rPr lang="en-US" altLang="ko-KR" dirty="0"/>
              <a:t>(element)’</a:t>
            </a:r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배열 내부에 있는 각각의 값인 요소</a:t>
            </a:r>
            <a:r>
              <a:rPr lang="en-US" altLang="ko-KR" dirty="0"/>
              <a:t>”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접근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배열이름</a:t>
            </a:r>
            <a:r>
              <a:rPr lang="en-US" altLang="ko-KR" dirty="0"/>
              <a:t>[</a:t>
            </a:r>
            <a:r>
              <a:rPr lang="ko-KR" altLang="en-US" dirty="0"/>
              <a:t>인덱스</a:t>
            </a:r>
            <a:r>
              <a:rPr lang="en-US" altLang="ko-KR" dirty="0"/>
              <a:t>]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2"/>
            <a:r>
              <a:rPr lang="ko-KR" altLang="en-US" dirty="0"/>
              <a:t>속성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(key)’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(value)’</a:t>
            </a:r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키는 문자열 또는 </a:t>
            </a:r>
            <a:r>
              <a:rPr lang="ko-KR" altLang="en-US" dirty="0" err="1">
                <a:solidFill>
                  <a:srgbClr val="FF0000"/>
                </a:solidFill>
              </a:rPr>
              <a:t>식별자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사용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ko-KR" altLang="en-US" dirty="0"/>
              <a:t>옆에 보인 코드에서는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＇</a:t>
            </a:r>
            <a:r>
              <a:rPr lang="ko-KR" altLang="en-US" dirty="0"/>
              <a:t>로 </a:t>
            </a:r>
            <a:r>
              <a:rPr lang="ko-KR" altLang="en-US" dirty="0" err="1"/>
              <a:t>식별자를</a:t>
            </a:r>
            <a:r>
              <a:rPr lang="ko-KR" altLang="en-US" dirty="0"/>
              <a:t> 사용한 예임</a:t>
            </a:r>
            <a:r>
              <a:rPr lang="en-US" altLang="ko-KR" dirty="0"/>
              <a:t>.</a:t>
            </a:r>
          </a:p>
          <a:p>
            <a:pPr lvl="4"/>
            <a:r>
              <a:rPr lang="ko-KR" altLang="en-US" dirty="0" err="1"/>
              <a:t>식별자로</a:t>
            </a:r>
            <a:r>
              <a:rPr lang="ko-KR" altLang="en-US" dirty="0"/>
              <a:t> 한글을 사용하지 않는 것이 관례</a:t>
            </a:r>
            <a:endParaRPr lang="en-US" altLang="ko-KR" dirty="0"/>
          </a:p>
          <a:p>
            <a:pPr lvl="2"/>
            <a:r>
              <a:rPr lang="ko-KR" altLang="en-US" dirty="0"/>
              <a:t>중괄호</a:t>
            </a:r>
            <a:r>
              <a:rPr lang="en-US" altLang="ko-KR" dirty="0"/>
              <a:t>({ })</a:t>
            </a:r>
            <a:r>
              <a:rPr lang="ko-KR" altLang="en-US" dirty="0"/>
              <a:t>로 객체 생성</a:t>
            </a:r>
            <a:endParaRPr lang="en-US" altLang="ko-KR" dirty="0"/>
          </a:p>
          <a:p>
            <a:pPr lvl="2"/>
            <a:r>
              <a:rPr lang="ko-KR" altLang="en-US" dirty="0"/>
              <a:t>접근 </a:t>
            </a:r>
            <a:r>
              <a:rPr lang="en-US" altLang="ko-KR" dirty="0"/>
              <a:t>– </a:t>
            </a:r>
            <a:r>
              <a:rPr lang="ko-KR" altLang="en-US" dirty="0"/>
              <a:t>객체이름</a:t>
            </a:r>
            <a:r>
              <a:rPr lang="en-US" altLang="ko-KR" dirty="0"/>
              <a:t>[‘</a:t>
            </a:r>
            <a:r>
              <a:rPr lang="ko-KR" altLang="en-US" dirty="0"/>
              <a:t>키</a:t>
            </a:r>
            <a:r>
              <a:rPr lang="en-US" altLang="ko-KR" dirty="0"/>
              <a:t>’] </a:t>
            </a:r>
            <a:r>
              <a:rPr lang="ko-KR" altLang="en-US" dirty="0"/>
              <a:t>또는 </a:t>
            </a:r>
            <a:r>
              <a:rPr lang="ko-KR" altLang="en-US" dirty="0" err="1"/>
              <a:t>객체이름</a:t>
            </a:r>
            <a:r>
              <a:rPr lang="en-US" altLang="ko-KR" dirty="0"/>
              <a:t>.</a:t>
            </a:r>
            <a:r>
              <a:rPr lang="ko-KR" altLang="en-US" dirty="0"/>
              <a:t>키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product[‘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제품명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’]</a:t>
            </a:r>
          </a:p>
          <a:p>
            <a:pPr lvl="3"/>
            <a:r>
              <a:rPr lang="en-US" altLang="ko-KR" dirty="0">
                <a:solidFill>
                  <a:srgbClr val="00B050"/>
                </a:solidFill>
              </a:rPr>
              <a:t>product.</a:t>
            </a:r>
            <a:r>
              <a:rPr lang="ko-KR" altLang="en-US" dirty="0">
                <a:solidFill>
                  <a:srgbClr val="00B050"/>
                </a:solidFill>
              </a:rPr>
              <a:t>제품명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410CF-D2FE-446B-87DB-2536A3049DBF}"/>
              </a:ext>
            </a:extLst>
          </p:cNvPr>
          <p:cNvSpPr/>
          <p:nvPr/>
        </p:nvSpPr>
        <p:spPr>
          <a:xfrm>
            <a:off x="4812189" y="2808039"/>
            <a:ext cx="4968552" cy="20882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{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제품명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'7D 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건조 망고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유형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당절임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성분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망고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설탕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메타중아황산나트륨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원산지 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필리핀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제품명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</a:t>
            </a:r>
            <a:endParaRPr lang="ko-KR" altLang="en-US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제품명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779" y="1422141"/>
            <a:ext cx="1581371" cy="666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14897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객체의 요소는 속성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2"/>
            <a:r>
              <a:rPr lang="ko-KR" altLang="en-US" dirty="0"/>
              <a:t>속성은 </a:t>
            </a:r>
            <a:r>
              <a:rPr lang="en-US" altLang="ko-KR" dirty="0"/>
              <a:t>‘</a:t>
            </a:r>
            <a:r>
              <a:rPr lang="ko-KR" altLang="en-US" dirty="0"/>
              <a:t>키</a:t>
            </a:r>
            <a:r>
              <a:rPr lang="en-US" altLang="ko-KR" dirty="0"/>
              <a:t>(key)’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값</a:t>
            </a:r>
            <a:r>
              <a:rPr lang="en-US" altLang="ko-KR" dirty="0"/>
              <a:t>(value)’ </a:t>
            </a:r>
            <a:r>
              <a:rPr lang="ko-KR" altLang="en-US" dirty="0"/>
              <a:t>쌍으로 표현</a:t>
            </a:r>
            <a:endParaRPr lang="en-US" altLang="ko-KR" dirty="0"/>
          </a:p>
          <a:p>
            <a:pPr lvl="3"/>
            <a:r>
              <a:rPr lang="ko-KR" altLang="en-US" dirty="0"/>
              <a:t>키는 속성 이름</a:t>
            </a:r>
            <a:endParaRPr lang="en-US" altLang="ko-KR" dirty="0"/>
          </a:p>
          <a:p>
            <a:pPr lvl="3"/>
            <a:r>
              <a:rPr lang="ko-KR" altLang="en-US" dirty="0"/>
              <a:t>키는 문자열 또는 </a:t>
            </a:r>
            <a:r>
              <a:rPr lang="ko-KR" altLang="en-US" dirty="0" err="1"/>
              <a:t>식별자를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4"/>
            <a:r>
              <a:rPr lang="ko-KR" altLang="en-US" dirty="0"/>
              <a:t>예</a:t>
            </a:r>
            <a:r>
              <a:rPr lang="en-US" altLang="ko-KR" dirty="0"/>
              <a:t>, key</a:t>
            </a:r>
            <a:r>
              <a:rPr lang="ko-KR" altLang="en-US" dirty="0"/>
              <a:t>는 </a:t>
            </a:r>
            <a:r>
              <a:rPr lang="en-US" altLang="ko-KR" dirty="0"/>
              <a:t>name</a:t>
            </a:r>
            <a:r>
              <a:rPr lang="ko-KR" altLang="en-US" dirty="0"/>
              <a:t>이고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/>
              <a:t>‘blackboard’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속성과 메서드 구분하기</a:t>
            </a:r>
            <a:endParaRPr lang="en-US" altLang="ko-KR" dirty="0"/>
          </a:p>
          <a:p>
            <a:pPr lvl="2"/>
            <a:r>
              <a:rPr lang="ko-KR" altLang="en-US" dirty="0"/>
              <a:t>속성의</a:t>
            </a:r>
            <a:r>
              <a:rPr lang="en-US" altLang="ko-KR" dirty="0"/>
              <a:t> </a:t>
            </a:r>
            <a:r>
              <a:rPr lang="ko-KR" altLang="en-US" dirty="0"/>
              <a:t>값이 함수 형인 속성을 메서드</a:t>
            </a:r>
            <a:r>
              <a:rPr lang="en-US" altLang="ko-KR" dirty="0"/>
              <a:t>(method)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410CF-D2FE-446B-87DB-2536A3049DBF}"/>
              </a:ext>
            </a:extLst>
          </p:cNvPr>
          <p:cNvSpPr/>
          <p:nvPr/>
        </p:nvSpPr>
        <p:spPr>
          <a:xfrm>
            <a:off x="5797901" y="1514440"/>
            <a:ext cx="4392488" cy="115627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product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 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'blackboard'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company: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Riatech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50F1D1-32A2-4A98-B211-2853E565DFD4}"/>
              </a:ext>
            </a:extLst>
          </p:cNvPr>
          <p:cNvSpPr/>
          <p:nvPr/>
        </p:nvSpPr>
        <p:spPr>
          <a:xfrm>
            <a:off x="5785697" y="3464934"/>
            <a:ext cx="4392488" cy="122601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메리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  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 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483519" y="3523316"/>
            <a:ext cx="806234" cy="7118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292089" y="4077939"/>
            <a:ext cx="573728" cy="3012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왼쪽 중괄호 12"/>
          <p:cNvSpPr/>
          <p:nvPr/>
        </p:nvSpPr>
        <p:spPr>
          <a:xfrm>
            <a:off x="2592685" y="3991525"/>
            <a:ext cx="360040" cy="13681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80803" y="380685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91718" y="517501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메서드</a:t>
            </a:r>
            <a:r>
              <a:rPr lang="en-US" altLang="ko-KR" b="1" dirty="0"/>
              <a:t>(method)</a:t>
            </a:r>
            <a:endParaRPr lang="ko-KR" alt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06173" y="448757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속성</a:t>
            </a:r>
            <a:r>
              <a:rPr lang="en-US" altLang="ko-KR" b="1" dirty="0"/>
              <a:t>(attribute)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570808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속성과 메서드</a:t>
            </a:r>
            <a:endParaRPr lang="en-US" altLang="ko-KR" dirty="0"/>
          </a:p>
          <a:p>
            <a:pPr lvl="1"/>
            <a:r>
              <a:rPr lang="ko-KR" altLang="en-US" dirty="0"/>
              <a:t>메서드 내부에서 </a:t>
            </a:r>
            <a:r>
              <a:rPr lang="en-US" altLang="ko-KR" dirty="0">
                <a:solidFill>
                  <a:srgbClr val="FF0000"/>
                </a:solidFill>
              </a:rPr>
              <a:t>this</a:t>
            </a:r>
            <a:r>
              <a:rPr lang="en-US" altLang="ko-KR" dirty="0"/>
              <a:t> </a:t>
            </a:r>
            <a:r>
              <a:rPr lang="ko-KR" altLang="en-US" dirty="0"/>
              <a:t>키워드 사용하기</a:t>
            </a:r>
            <a:endParaRPr lang="en-US" altLang="ko-KR" dirty="0"/>
          </a:p>
          <a:p>
            <a:pPr lvl="2"/>
            <a:r>
              <a:rPr lang="ko-KR" altLang="en-US" dirty="0"/>
              <a:t>메서드 내에서 자기 자신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이 가진 속성을 출력</a:t>
            </a:r>
            <a:r>
              <a:rPr lang="en-US" altLang="ko-KR" dirty="0"/>
              <a:t>(</a:t>
            </a:r>
            <a:r>
              <a:rPr lang="ko-KR" altLang="en-US" dirty="0"/>
              <a:t>속성에 접근</a:t>
            </a:r>
            <a:r>
              <a:rPr lang="en-US" altLang="ko-KR" dirty="0"/>
              <a:t>)</a:t>
            </a:r>
            <a:r>
              <a:rPr lang="ko-KR" altLang="en-US" dirty="0"/>
              <a:t>하고 싶을 때 자신이 가진 속성임을 분명하기 표시하기 위해 </a:t>
            </a:r>
            <a:r>
              <a:rPr lang="en-US" altLang="ko-KR" dirty="0"/>
              <a:t>‘</a:t>
            </a:r>
            <a:r>
              <a:rPr lang="ko-KR" altLang="en-US" dirty="0"/>
              <a:t>자기 자신</a:t>
            </a:r>
            <a:r>
              <a:rPr lang="en-US" altLang="ko-KR" dirty="0"/>
              <a:t>＇</a:t>
            </a:r>
            <a:r>
              <a:rPr lang="ko-KR" altLang="en-US" dirty="0"/>
              <a:t>의 의미로 사용됨</a:t>
            </a:r>
            <a:endParaRPr lang="en-US" altLang="ko-KR" dirty="0"/>
          </a:p>
          <a:p>
            <a:pPr lvl="3"/>
            <a:r>
              <a:rPr lang="en-US" altLang="ko-KR" dirty="0"/>
              <a:t>C++,</a:t>
            </a:r>
            <a:r>
              <a:rPr lang="ko-KR" altLang="en-US" dirty="0"/>
              <a:t> 자바</a:t>
            </a:r>
            <a:r>
              <a:rPr lang="en-US" altLang="ko-KR" dirty="0"/>
              <a:t>, C#</a:t>
            </a:r>
            <a:r>
              <a:rPr lang="ko-KR" altLang="en-US" dirty="0"/>
              <a:t>과 같은 프로그래밍 언어는 객체 내부에서 </a:t>
            </a:r>
            <a:r>
              <a:rPr lang="en-US" altLang="ko-KR" dirty="0"/>
              <a:t>this </a:t>
            </a:r>
            <a:r>
              <a:rPr lang="ko-KR" altLang="en-US" dirty="0"/>
              <a:t>키워드를 생략할 수 있으나</a:t>
            </a:r>
            <a:endParaRPr lang="en-US" altLang="ko-KR" dirty="0"/>
          </a:p>
          <a:p>
            <a:pPr lvl="3"/>
            <a:r>
              <a:rPr lang="ko-KR" altLang="en-US" dirty="0"/>
              <a:t>자바스크립트에서는 </a:t>
            </a:r>
            <a:r>
              <a:rPr lang="en-US" altLang="ko-KR" dirty="0"/>
              <a:t>this </a:t>
            </a:r>
            <a:r>
              <a:rPr lang="ko-KR" altLang="en-US" dirty="0"/>
              <a:t>키워드를 생략할 수 없음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1800597" y="2429979"/>
            <a:ext cx="8310956" cy="21062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메리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  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'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먹습니다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pet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밥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64947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동적으로 객체 속성 추가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  <a:endParaRPr lang="en-US" altLang="ko-KR" dirty="0"/>
          </a:p>
          <a:p>
            <a:pPr lvl="1"/>
            <a:r>
              <a:rPr lang="ko-KR" altLang="en-US" dirty="0"/>
              <a:t>동적으로 객체 속성 추가하기</a:t>
            </a:r>
            <a:endParaRPr lang="en-US" altLang="ko-KR" dirty="0"/>
          </a:p>
          <a:p>
            <a:pPr lvl="2"/>
            <a:r>
              <a:rPr lang="ko-KR" altLang="en-US" dirty="0"/>
              <a:t>객체를 생성한 후 속성을 추가하는 것을 </a:t>
            </a:r>
            <a:r>
              <a:rPr lang="en-US" altLang="ko-KR" dirty="0"/>
              <a:t>‘</a:t>
            </a:r>
            <a:r>
              <a:rPr lang="ko-KR" altLang="en-US" dirty="0"/>
              <a:t>동적으로 속성을 추가한다</a:t>
            </a:r>
            <a:r>
              <a:rPr lang="en-US" altLang="ko-KR" dirty="0"/>
              <a:t>'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동적으로 객체 속성을 제거하기</a:t>
            </a:r>
            <a:endParaRPr lang="en-US" altLang="ko-KR" dirty="0"/>
          </a:p>
          <a:p>
            <a:pPr lvl="2"/>
            <a:r>
              <a:rPr lang="ko-KR" altLang="en-US" dirty="0"/>
              <a:t>객체의 속성을 제거할 때는 </a:t>
            </a:r>
            <a:r>
              <a:rPr lang="en-US" altLang="ko-KR" dirty="0"/>
              <a:t>delete </a:t>
            </a:r>
            <a:r>
              <a:rPr lang="ko-KR" altLang="en-US" dirty="0"/>
              <a:t>키워드 사용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936501" y="1583903"/>
            <a:ext cx="6336704" cy="196933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={}</a:t>
            </a:r>
          </a:p>
          <a:p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윤인성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hobby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악기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future_dream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생명공학자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502" y="1915601"/>
            <a:ext cx="3781953" cy="1428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936628" y="4320207"/>
            <a:ext cx="6336704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delete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future_dream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student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694" y="4320207"/>
            <a:ext cx="2524477" cy="11622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17183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메서드 간단 선언 구문</a:t>
            </a:r>
            <a:endParaRPr lang="en-US" altLang="ko-KR" dirty="0"/>
          </a:p>
          <a:p>
            <a:pPr lvl="2"/>
            <a:r>
              <a:rPr lang="en-US" altLang="ko-KR" dirty="0"/>
              <a:t>function ( ) { } </a:t>
            </a:r>
            <a:r>
              <a:rPr lang="ko-KR" altLang="en-US" dirty="0"/>
              <a:t>형태로 메서드를 선언할 수 있음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최신 버전의 자바스크립트에서는 메서드를 조금 더 쉽게 선언할 수 있는 전용 구문이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1728589" y="1558785"/>
            <a:ext cx="8310956" cy="182531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메리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  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'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먹습니다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1731962" y="3582107"/>
            <a:ext cx="8310956" cy="189022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메리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'</a:t>
            </a:r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+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food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를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)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먹습니다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5944" y="4274326"/>
            <a:ext cx="7272808" cy="7920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2378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화살표 함수를 사용한 메서드</a:t>
            </a:r>
            <a:endParaRPr lang="en-US" altLang="ko-KR" dirty="0"/>
          </a:p>
          <a:p>
            <a:pPr lvl="2"/>
            <a:r>
              <a:rPr lang="en-US" altLang="ko-KR" dirty="0"/>
              <a:t>function(){} </a:t>
            </a:r>
            <a:r>
              <a:rPr lang="ko-KR" altLang="en-US" dirty="0"/>
              <a:t>형태로 선언하는 </a:t>
            </a:r>
            <a:r>
              <a:rPr lang="ko-KR" altLang="en-US" dirty="0" err="1"/>
              <a:t>익명함수와</a:t>
            </a:r>
            <a:r>
              <a:rPr lang="ko-KR" altLang="en-US" dirty="0"/>
              <a:t> </a:t>
            </a:r>
            <a:r>
              <a:rPr lang="en-US" altLang="ko-KR" dirty="0"/>
              <a:t>()=&gt;{} </a:t>
            </a:r>
            <a:r>
              <a:rPr lang="ko-KR" altLang="en-US" dirty="0"/>
              <a:t>형태로 선언하는 화살표 함수는 객체의 메서드로 사용될 때 </a:t>
            </a:r>
            <a:r>
              <a:rPr lang="en-US" altLang="ko-KR" dirty="0"/>
              <a:t>this </a:t>
            </a:r>
            <a:r>
              <a:rPr lang="ko-KR" altLang="en-US" dirty="0"/>
              <a:t>키워드를 다루는 방식이 다름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교재 </a:t>
            </a:r>
            <a:r>
              <a:rPr lang="en-US" altLang="ko-KR" dirty="0"/>
              <a:t>252 ~ 253 </a:t>
            </a:r>
            <a:r>
              <a:rPr lang="ko-KR" altLang="en-US" dirty="0"/>
              <a:t>페이지 참고</a:t>
            </a:r>
            <a:endParaRPr lang="en-US" altLang="ko-KR" dirty="0"/>
          </a:p>
          <a:p>
            <a:pPr lvl="3"/>
            <a:r>
              <a:rPr lang="ko-KR" altLang="en-US" dirty="0"/>
              <a:t>메서드 내부에서 </a:t>
            </a:r>
            <a:r>
              <a:rPr lang="en-US" altLang="ko-KR" dirty="0"/>
              <a:t>this </a:t>
            </a:r>
            <a:r>
              <a:rPr lang="ko-KR" altLang="en-US" dirty="0"/>
              <a:t>키워드의 의미가 다름</a:t>
            </a:r>
            <a:r>
              <a:rPr lang="en-US" altLang="ko-KR" dirty="0"/>
              <a:t>. </a:t>
            </a:r>
            <a:r>
              <a:rPr lang="ko-KR" altLang="en-US" dirty="0"/>
              <a:t>따라서 화살표 함수를 메서드로 사용하지 않는 편임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기본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2938438" y="1558785"/>
            <a:ext cx="4104456" cy="29054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},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()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err="1">
                <a:solidFill>
                  <a:srgbClr val="4FC1FF"/>
                </a:solidFill>
                <a:latin typeface="Consolas" panose="020B0609020204030204" pitchFamily="49" charset="0"/>
              </a:rPr>
              <a:t>test</a:t>
            </a:r>
            <a:r>
              <a:rPr lang="en-US" altLang="ko-K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42" y="3711643"/>
            <a:ext cx="1238423" cy="752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96422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ko-KR" altLang="en-US" dirty="0"/>
              <a:t>자바스크립트에서 사용하는 자료는 크게 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기본</a:t>
            </a:r>
            <a:r>
              <a:rPr lang="en-US" altLang="ko-KR" dirty="0"/>
              <a:t>(primitives)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’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‘</a:t>
            </a:r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'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이번 절의 목표</a:t>
            </a:r>
            <a:endParaRPr lang="en-US" altLang="ko-KR" dirty="0"/>
          </a:p>
          <a:p>
            <a:pPr lvl="2"/>
            <a:r>
              <a:rPr lang="ko-KR" altLang="en-US" dirty="0"/>
              <a:t>유연성이 높은 자바스크립트는 기본 </a:t>
            </a:r>
            <a:r>
              <a:rPr lang="ko-KR" altLang="en-US" dirty="0" err="1"/>
              <a:t>자료형이</a:t>
            </a:r>
            <a:r>
              <a:rPr lang="ko-KR" altLang="en-US" dirty="0"/>
              <a:t> 객체 </a:t>
            </a:r>
            <a:r>
              <a:rPr lang="ko-KR" altLang="en-US" dirty="0" err="1"/>
              <a:t>자료형이</a:t>
            </a:r>
            <a:r>
              <a:rPr lang="ko-KR" altLang="en-US" dirty="0"/>
              <a:t> 될 수도 있음</a:t>
            </a:r>
            <a:endParaRPr lang="en-US" altLang="ko-KR" dirty="0"/>
          </a:p>
          <a:p>
            <a:pPr lvl="3"/>
            <a:r>
              <a:rPr lang="ko-KR" altLang="en-US" dirty="0"/>
              <a:t>어떤 경우에 그렇게 되는지 알아보고 이를 활용하여 </a:t>
            </a:r>
            <a:r>
              <a:rPr lang="en-US" altLang="ko-KR" dirty="0"/>
              <a:t>prototype </a:t>
            </a:r>
            <a:r>
              <a:rPr lang="ko-KR" altLang="en-US" dirty="0"/>
              <a:t>객체를 알아 보자</a:t>
            </a:r>
            <a:endParaRPr lang="en-US" altLang="ko-KR" dirty="0"/>
          </a:p>
          <a:p>
            <a:pPr lvl="2"/>
            <a:r>
              <a:rPr lang="ko-KR" altLang="en-US" dirty="0"/>
              <a:t>자바스크립트의 기본적인 객체들이 갖고 있는 속성과 메서드에 대해 살펴봄</a:t>
            </a:r>
            <a:endParaRPr lang="en-US" altLang="ko-KR" dirty="0"/>
          </a:p>
          <a:p>
            <a:pPr lvl="2"/>
            <a:r>
              <a:rPr lang="ko-KR" altLang="en-US" dirty="0"/>
              <a:t>외부 자바스크립트을 </a:t>
            </a:r>
            <a:r>
              <a:rPr lang="ko-KR" altLang="en-US" dirty="0" err="1"/>
              <a:t>읽어들이고</a:t>
            </a:r>
            <a:r>
              <a:rPr lang="ko-KR" altLang="en-US" dirty="0"/>
              <a:t> 사용하는 방법을 알아봄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</p:spTree>
    <p:extLst>
      <p:ext uri="{BB962C8B-B14F-4D97-AF65-F5344CB8AC3E}">
        <p14:creationId xmlns:p14="http://schemas.microsoft.com/office/powerpoint/2010/main" val="328244965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757932" cy="1745730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속성과 메서드를 가질 수 있는 것은 모두 객체 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배열도 객체임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39" y="1852888"/>
            <a:ext cx="2248214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3944871" y="2762275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5673063" y="2906291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93085" y="2721625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a</a:t>
            </a:r>
            <a:r>
              <a:rPr lang="ko-KR" altLang="en-US" b="1" dirty="0"/>
              <a:t>에 </a:t>
            </a:r>
            <a:r>
              <a:rPr lang="en-US" altLang="ko-KR" b="1" dirty="0"/>
              <a:t>sample </a:t>
            </a:r>
            <a:r>
              <a:rPr lang="ko-KR" altLang="en-US" b="1" dirty="0"/>
              <a:t>속성 추가</a:t>
            </a:r>
          </a:p>
        </p:txBody>
      </p:sp>
    </p:spTree>
    <p:extLst>
      <p:ext uri="{BB962C8B-B14F-4D97-AF65-F5344CB8AC3E}">
        <p14:creationId xmlns:p14="http://schemas.microsoft.com/office/powerpoint/2010/main" val="108392457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209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566645" cy="1745730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속성과 메서드를 가질 수 있는 것은 모두 객체 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함수도 객체임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3085" y="2520007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b</a:t>
            </a:r>
            <a:r>
              <a:rPr lang="ko-KR" altLang="en-US" b="1" dirty="0"/>
              <a:t>에 </a:t>
            </a:r>
            <a:r>
              <a:rPr lang="en-US" altLang="ko-KR" b="1" dirty="0"/>
              <a:t>sample </a:t>
            </a:r>
            <a:r>
              <a:rPr lang="ko-KR" altLang="en-US" b="1" dirty="0"/>
              <a:t>속성 추가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05" y="1669969"/>
            <a:ext cx="2305372" cy="2438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3944871" y="2560657"/>
            <a:ext cx="174415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5689029" y="2704673"/>
            <a:ext cx="488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6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C9A8-602F-C028-1013-B1B608E6E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897D1-1F43-6492-DF76-0F7A5CB77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45" y="1727919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b="1" dirty="0"/>
              <a:t>Chapter 2 – </a:t>
            </a:r>
            <a:r>
              <a:rPr lang="ko-KR" altLang="en-US" b="1" dirty="0"/>
              <a:t>자료와 변수</a:t>
            </a:r>
          </a:p>
        </p:txBody>
      </p:sp>
    </p:spTree>
    <p:extLst>
      <p:ext uri="{BB962C8B-B14F-4D97-AF65-F5344CB8AC3E}">
        <p14:creationId xmlns:p14="http://schemas.microsoft.com/office/powerpoint/2010/main" val="60844599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535197" cy="1745730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속성과 메서드를 가질 수 있는 것은 모두 객체 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배열의 </a:t>
            </a:r>
            <a:r>
              <a:rPr lang="ko-KR" altLang="en-US" dirty="0" err="1"/>
              <a:t>자료형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7" y="2429979"/>
            <a:ext cx="2372056" cy="1571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597" y="2065427"/>
            <a:ext cx="2248214" cy="2467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직사각형 10"/>
          <p:cNvSpPr/>
          <p:nvPr/>
        </p:nvSpPr>
        <p:spPr>
          <a:xfrm>
            <a:off x="2088629" y="2974814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3"/>
          </p:cNvCxnSpPr>
          <p:nvPr/>
        </p:nvCxnSpPr>
        <p:spPr>
          <a:xfrm>
            <a:off x="3816821" y="311883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36843" y="2934164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a</a:t>
            </a:r>
            <a:r>
              <a:rPr lang="ko-KR" altLang="en-US" b="1" dirty="0"/>
              <a:t>에 </a:t>
            </a:r>
            <a:r>
              <a:rPr lang="en-US" altLang="ko-KR" b="1" dirty="0"/>
              <a:t>sample </a:t>
            </a:r>
            <a:r>
              <a:rPr lang="ko-KR" altLang="en-US" b="1" dirty="0"/>
              <a:t>속성 추가</a:t>
            </a:r>
          </a:p>
        </p:txBody>
      </p:sp>
    </p:spTree>
    <p:extLst>
      <p:ext uri="{BB962C8B-B14F-4D97-AF65-F5344CB8AC3E}">
        <p14:creationId xmlns:p14="http://schemas.microsoft.com/office/powerpoint/2010/main" val="151660917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535197" cy="1745730"/>
          </a:xfrm>
        </p:spPr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속성과 메서드를 가질 수 있는 것은 모두 객체 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함수도 객체임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6901" y="2782692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함수 </a:t>
            </a:r>
            <a:r>
              <a:rPr lang="en-US" altLang="ko-KR" b="1" dirty="0"/>
              <a:t>b</a:t>
            </a:r>
            <a:r>
              <a:rPr lang="ko-KR" altLang="en-US" b="1" dirty="0"/>
              <a:t>에 </a:t>
            </a:r>
            <a:r>
              <a:rPr lang="en-US" altLang="ko-KR" b="1" dirty="0"/>
              <a:t>sample </a:t>
            </a:r>
            <a:r>
              <a:rPr lang="ko-KR" altLang="en-US" b="1" dirty="0"/>
              <a:t>속성 추가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21" y="1932654"/>
            <a:ext cx="2305372" cy="2438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2288687" y="2823342"/>
            <a:ext cx="174415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4032845" y="2967358"/>
            <a:ext cx="488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269" y="2576778"/>
            <a:ext cx="1609950" cy="7811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57655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pPr lvl="1"/>
            <a:r>
              <a:rPr lang="ko-KR" altLang="en-US" dirty="0"/>
              <a:t>자바스크립트에서 실체가 있는 것</a:t>
            </a:r>
            <a:r>
              <a:rPr lang="en-US" altLang="ko-KR" dirty="0"/>
              <a:t>(undefined</a:t>
            </a:r>
            <a:r>
              <a:rPr lang="ko-KR" altLang="en-US" dirty="0"/>
              <a:t>와 </a:t>
            </a:r>
            <a:r>
              <a:rPr lang="en-US" altLang="ko-KR" dirty="0"/>
              <a:t>null </a:t>
            </a:r>
            <a:r>
              <a:rPr lang="ko-KR" altLang="en-US" dirty="0"/>
              <a:t>등이 아닌 것</a:t>
            </a:r>
            <a:r>
              <a:rPr lang="en-US" altLang="ko-KR" dirty="0"/>
              <a:t>) </a:t>
            </a:r>
            <a:r>
              <a:rPr lang="ko-KR" altLang="en-US" dirty="0"/>
              <a:t>중에 객체가 아닌 것을 기본 </a:t>
            </a:r>
            <a:r>
              <a:rPr lang="ko-KR" altLang="en-US" dirty="0" err="1"/>
              <a:t>자료형</a:t>
            </a:r>
            <a:r>
              <a:rPr lang="en-US" altLang="ko-KR" dirty="0"/>
              <a:t>(primitive type </a:t>
            </a:r>
            <a:r>
              <a:rPr lang="ko-KR" altLang="en-US" dirty="0"/>
              <a:t>또는 </a:t>
            </a:r>
            <a:r>
              <a:rPr lang="en-US" altLang="ko-KR" dirty="0"/>
              <a:t>primitives)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pPr lvl="2"/>
            <a:r>
              <a:rPr lang="ko-KR" altLang="en-US" dirty="0"/>
              <a:t>이러한 </a:t>
            </a:r>
            <a:r>
              <a:rPr lang="ko-KR" altLang="en-US" dirty="0" err="1"/>
              <a:t>자료형은</a:t>
            </a:r>
            <a:r>
              <a:rPr lang="ko-KR" altLang="en-US" dirty="0"/>
              <a:t> 객체가 아니므로 속성을 가질 수 없음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DE3F1A-CEC3-E1FB-BF2D-B7CE5575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37" y="2231975"/>
            <a:ext cx="1848108" cy="21053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04C96E-1804-D546-5A57-2DF3BB63DE64}"/>
              </a:ext>
            </a:extLst>
          </p:cNvPr>
          <p:cNvCxnSpPr/>
          <p:nvPr/>
        </p:nvCxnSpPr>
        <p:spPr>
          <a:xfrm>
            <a:off x="3600797" y="421952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7B2F0D-6A29-41E7-2EF1-D50DD27288F7}"/>
              </a:ext>
            </a:extLst>
          </p:cNvPr>
          <p:cNvSpPr txBox="1"/>
          <p:nvPr/>
        </p:nvSpPr>
        <p:spPr>
          <a:xfrm>
            <a:off x="4536901" y="4029517"/>
            <a:ext cx="6104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속성을 만들 수 있는 것처럼 보이지만 실제로는 속성이 만들어지지 않았음</a:t>
            </a:r>
          </a:p>
        </p:txBody>
      </p:sp>
    </p:spTree>
    <p:extLst>
      <p:ext uri="{BB962C8B-B14F-4D97-AF65-F5344CB8AC3E}">
        <p14:creationId xmlns:p14="http://schemas.microsoft.com/office/powerpoint/2010/main" val="194619716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CE86-C6D7-8432-C907-52EA8E23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6C2CC-7B94-8927-F1C3-B359B8016D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5B44C4-703C-DB0F-E3CA-3220D865B0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자료형을 객체로 선언하기</a:t>
            </a:r>
            <a:endParaRPr lang="en-US" altLang="ko-KR" dirty="0"/>
          </a:p>
          <a:p>
            <a:pPr lvl="1"/>
            <a:r>
              <a:rPr lang="ko-KR" altLang="en-US" dirty="0"/>
              <a:t>자바스크립트는 기본 자료형을 객체로 선언하는 방법을 제공</a:t>
            </a:r>
            <a:endParaRPr lang="en-US" altLang="ko-KR" dirty="0"/>
          </a:p>
          <a:p>
            <a:pPr lvl="2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불리언으로</a:t>
            </a:r>
            <a:r>
              <a:rPr lang="ko-KR" altLang="en-US" dirty="0"/>
              <a:t> 자료형을 변환하는 함수</a:t>
            </a:r>
            <a:r>
              <a:rPr lang="en-US" altLang="ko-KR" dirty="0"/>
              <a:t>(</a:t>
            </a:r>
            <a:r>
              <a:rPr lang="en-US" altLang="ko-KR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(), </a:t>
            </a:r>
            <a:r>
              <a:rPr lang="en-US" altLang="ko-KR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</a:t>
            </a:r>
            <a:r>
              <a:rPr lang="en-US" altLang="ko-KR" dirty="0"/>
              <a:t>)</a:t>
            </a:r>
            <a:r>
              <a:rPr lang="ko-KR" altLang="en-US" dirty="0"/>
              <a:t>는 아래와 같이 사용할 경우 숫자 객체</a:t>
            </a:r>
            <a:r>
              <a:rPr lang="en-US" altLang="ko-KR" dirty="0"/>
              <a:t>, </a:t>
            </a:r>
            <a:r>
              <a:rPr lang="ko-KR" altLang="en-US" dirty="0"/>
              <a:t>문자열 객체</a:t>
            </a:r>
            <a:r>
              <a:rPr lang="en-US" altLang="ko-KR" dirty="0"/>
              <a:t>, </a:t>
            </a:r>
            <a:r>
              <a:rPr lang="ko-KR" altLang="en-US" dirty="0"/>
              <a:t>불 객체를 생성함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new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키워드와 함께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Number(), String(), Boolean()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함수가 사용될 때 이 함수들은 형 변환 함수가 아니라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객체 생성 함수가 됨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7788DD-7EF1-22BC-3DE1-12829569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CA4F6B-931F-D4ED-6838-0E96FDC85333}"/>
              </a:ext>
            </a:extLst>
          </p:cNvPr>
          <p:cNvSpPr/>
          <p:nvPr/>
        </p:nvSpPr>
        <p:spPr>
          <a:xfrm>
            <a:off x="3384773" y="1886609"/>
            <a:ext cx="4550791" cy="43727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객체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자료형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ko-KR" altLang="en-US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54DA23-BF8D-945E-6ECE-66F08977B9B3}"/>
              </a:ext>
            </a:extLst>
          </p:cNvPr>
          <p:cNvSpPr/>
          <p:nvPr/>
        </p:nvSpPr>
        <p:spPr>
          <a:xfrm>
            <a:off x="3384774" y="2647433"/>
            <a:ext cx="4550791" cy="102613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920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7E7E-98AB-1B47-C581-F679BE7D5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ECD52-65E5-599F-773F-9E4B6C09BE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4F9058-DCD8-4B15-83A1-4FA438BC9F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자료형을 객체로 선언하기</a:t>
            </a:r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FF945A-D22E-D202-F02C-09ABB42D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D717A8-ADA2-5FC5-A2E3-97AF555C4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49" y="1245073"/>
            <a:ext cx="2880762" cy="45869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8A9A37-06D8-41B7-733F-971D78D3560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592685" y="3384103"/>
            <a:ext cx="2664296" cy="1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67006C-946D-A7B5-4729-6F691AD0AA73}"/>
              </a:ext>
            </a:extLst>
          </p:cNvPr>
          <p:cNvSpPr txBox="1"/>
          <p:nvPr/>
        </p:nvSpPr>
        <p:spPr>
          <a:xfrm>
            <a:off x="5256981" y="3245394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속성을 가질 수 있음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6DFE5B-906A-C253-4F6A-C0D066744874}"/>
              </a:ext>
            </a:extLst>
          </p:cNvPr>
          <p:cNvCxnSpPr>
            <a:cxnSpLocks/>
          </p:cNvCxnSpPr>
          <p:nvPr/>
        </p:nvCxnSpPr>
        <p:spPr>
          <a:xfrm>
            <a:off x="2592685" y="4069610"/>
            <a:ext cx="2664296" cy="1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2DBFD6-4C6E-3830-30A6-C08519A0F1F1}"/>
              </a:ext>
            </a:extLst>
          </p:cNvPr>
          <p:cNvSpPr txBox="1"/>
          <p:nvPr/>
        </p:nvSpPr>
        <p:spPr>
          <a:xfrm>
            <a:off x="5256981" y="3915312"/>
            <a:ext cx="3363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콘솔에서 </a:t>
            </a:r>
            <a:r>
              <a:rPr lang="en-US" altLang="ko-KR" sz="1400" b="1" dirty="0"/>
              <a:t>f</a:t>
            </a:r>
            <a:r>
              <a:rPr lang="ko-KR" altLang="en-US" sz="1400" b="1" dirty="0"/>
              <a:t>를 출력하면 객체 형태로 출력</a:t>
            </a: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776242BC-7D5A-076D-EDEA-E23DAF1A978D}"/>
              </a:ext>
            </a:extLst>
          </p:cNvPr>
          <p:cNvSpPr/>
          <p:nvPr/>
        </p:nvSpPr>
        <p:spPr>
          <a:xfrm>
            <a:off x="4249311" y="4680247"/>
            <a:ext cx="215582" cy="10081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07DEC2B-0EC7-2524-C829-8438F36A1205}"/>
              </a:ext>
            </a:extLst>
          </p:cNvPr>
          <p:cNvCxnSpPr>
            <a:cxnSpLocks/>
          </p:cNvCxnSpPr>
          <p:nvPr/>
        </p:nvCxnSpPr>
        <p:spPr>
          <a:xfrm>
            <a:off x="4465777" y="5182976"/>
            <a:ext cx="719196" cy="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DE4987-319B-54A9-90A1-859EB19F2BCC}"/>
              </a:ext>
            </a:extLst>
          </p:cNvPr>
          <p:cNvSpPr txBox="1"/>
          <p:nvPr/>
        </p:nvSpPr>
        <p:spPr>
          <a:xfrm>
            <a:off x="5256981" y="4936469"/>
            <a:ext cx="4177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숫자와 똑같이 활용할 수 있고 </a:t>
            </a:r>
            <a:r>
              <a:rPr lang="en-US" altLang="ko-KR" sz="1400" b="1" dirty="0" err="1"/>
              <a:t>valueOf</a:t>
            </a:r>
            <a:r>
              <a:rPr lang="en-US" altLang="ko-KR" sz="1400" b="1" dirty="0"/>
              <a:t>() </a:t>
            </a:r>
            <a:r>
              <a:rPr lang="ko-KR" altLang="en-US" sz="1400" b="1" dirty="0"/>
              <a:t>메서드를 </a:t>
            </a:r>
            <a:endParaRPr lang="en-US" altLang="ko-KR" sz="1400" b="1" dirty="0"/>
          </a:p>
          <a:p>
            <a:r>
              <a:rPr lang="ko-KR" altLang="en-US" sz="1400" b="1" dirty="0"/>
              <a:t>사용해서 값을 추출할 수도 있음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8503BC6-835C-34BA-E692-395E25F8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610" y="1245073"/>
            <a:ext cx="2683567" cy="2546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D68F9D-7554-B508-5420-12731682A547}"/>
              </a:ext>
            </a:extLst>
          </p:cNvPr>
          <p:cNvSpPr/>
          <p:nvPr/>
        </p:nvSpPr>
        <p:spPr>
          <a:xfrm>
            <a:off x="2561370" y="1289608"/>
            <a:ext cx="1512168" cy="23640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말풍선: 타원형 23">
            <a:extLst>
              <a:ext uri="{FF2B5EF4-FFF2-40B4-BE49-F238E27FC236}">
                <a16:creationId xmlns:a16="http://schemas.microsoft.com/office/drawing/2014/main" id="{45A2E3E7-21D5-8A6E-C0DF-CE2A04578AEE}"/>
              </a:ext>
            </a:extLst>
          </p:cNvPr>
          <p:cNvSpPr/>
          <p:nvPr/>
        </p:nvSpPr>
        <p:spPr>
          <a:xfrm>
            <a:off x="4073538" y="863823"/>
            <a:ext cx="2263563" cy="288032"/>
          </a:xfrm>
          <a:prstGeom prst="wedgeEllipseCallout">
            <a:avLst>
              <a:gd name="adj1" fmla="val -51262"/>
              <a:gd name="adj2" fmla="val 10163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객체 생성 함수로 동작</a:t>
            </a: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15C15F77-E578-4F94-F211-2678D54A5214}"/>
              </a:ext>
            </a:extLst>
          </p:cNvPr>
          <p:cNvSpPr/>
          <p:nvPr/>
        </p:nvSpPr>
        <p:spPr>
          <a:xfrm>
            <a:off x="5977061" y="732454"/>
            <a:ext cx="2263563" cy="288032"/>
          </a:xfrm>
          <a:prstGeom prst="wedgeEllipseCallout">
            <a:avLst>
              <a:gd name="adj1" fmla="val 80441"/>
              <a:gd name="adj2" fmla="val 1342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형변환</a:t>
            </a:r>
            <a:r>
              <a:rPr lang="ko-KR" altLang="en-US" sz="1100" b="1" dirty="0">
                <a:solidFill>
                  <a:schemeClr val="tx1"/>
                </a:solidFill>
              </a:rPr>
              <a:t> 함수로 동작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72547F-6E4A-ABEA-C1DE-8BD5EF885FFA}"/>
              </a:ext>
            </a:extLst>
          </p:cNvPr>
          <p:cNvSpPr/>
          <p:nvPr/>
        </p:nvSpPr>
        <p:spPr>
          <a:xfrm>
            <a:off x="8932169" y="1255916"/>
            <a:ext cx="1149348" cy="23640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793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F247F-41EB-3892-190F-06AD9E7D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AF903-993A-292C-D47E-A586880415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6BF67-D0D5-74D8-94E5-166FA474A9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기본 자료형의 일시적 승급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FE6CE6-E924-1FA6-2F9D-49E9FED6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</p:spTree>
    <p:extLst>
      <p:ext uri="{BB962C8B-B14F-4D97-AF65-F5344CB8AC3E}">
        <p14:creationId xmlns:p14="http://schemas.microsoft.com/office/powerpoint/2010/main" val="14241763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6743-E7C9-7283-472E-E2F1E7040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E46F9-E250-AF3B-0035-8AD6306447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C154D9-FF10-3D20-2549-B3211469AFB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프로토타입으로 메서드 추가하기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7CFC00-B521-FF5C-D76F-0BE710AF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</p:spTree>
    <p:extLst>
      <p:ext uri="{BB962C8B-B14F-4D97-AF65-F5344CB8AC3E}">
        <p14:creationId xmlns:p14="http://schemas.microsoft.com/office/powerpoint/2010/main" val="121725248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6B38A-7F46-6698-0320-E4A53FAD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0DC24-59BE-3CB1-3B8E-781B625CE5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F5B5E-F17E-2558-0AB1-13FEFEA062A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N</a:t>
            </a:r>
            <a:r>
              <a:rPr lang="ko-KR" altLang="en-US" dirty="0"/>
              <a:t>번째 자릿수까지 출력하기</a:t>
            </a:r>
            <a:r>
              <a:rPr lang="en-US" altLang="ko-KR" dirty="0"/>
              <a:t>: </a:t>
            </a:r>
            <a:r>
              <a:rPr lang="en-US" altLang="ko-KR" dirty="0" err="1"/>
              <a:t>toFixed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Number</a:t>
            </a:r>
            <a:r>
              <a:rPr lang="ko-KR" altLang="en-US" dirty="0"/>
              <a:t> 객체에서 자주 사용하는 메서드는 </a:t>
            </a:r>
            <a:r>
              <a:rPr lang="en-US" altLang="ko-KR" dirty="0" err="1"/>
              <a:t>toFixed</a:t>
            </a:r>
            <a:r>
              <a:rPr lang="en-US" altLang="ko-KR" dirty="0"/>
              <a:t>()</a:t>
            </a:r>
          </a:p>
          <a:p>
            <a:pPr lvl="3"/>
            <a:r>
              <a:rPr lang="ko-KR" altLang="en-US" dirty="0"/>
              <a:t>소수점 이하 </a:t>
            </a:r>
            <a:r>
              <a:rPr lang="en-US" altLang="ko-KR" dirty="0"/>
              <a:t>N</a:t>
            </a:r>
            <a:r>
              <a:rPr lang="ko-KR" altLang="en-US" dirty="0" err="1"/>
              <a:t>자리까지만</a:t>
            </a:r>
            <a:r>
              <a:rPr lang="ko-KR" altLang="en-US" dirty="0"/>
              <a:t> 출력하고 싶을 때 사용</a:t>
            </a:r>
            <a:r>
              <a:rPr lang="en-US" altLang="ko-KR" dirty="0"/>
              <a:t>: </a:t>
            </a:r>
            <a:r>
              <a:rPr lang="en-US" altLang="ko-KR" dirty="0" err="1"/>
              <a:t>toFixed</a:t>
            </a:r>
            <a:r>
              <a:rPr lang="en-US" altLang="ko-KR" dirty="0"/>
              <a:t>(N)</a:t>
            </a:r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FB29CE-9070-8ACA-0E5A-A049C916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 </a:t>
            </a:r>
            <a:r>
              <a:rPr lang="en-US" altLang="ko-KR" dirty="0"/>
              <a:t>/ </a:t>
            </a:r>
            <a:r>
              <a:rPr lang="ko-KR" altLang="en-US" dirty="0"/>
              <a:t>객체의 속성과 메서드 사용하기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20BE47-630A-7D2F-50EA-EF7FCB3B6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25" y="2077410"/>
            <a:ext cx="2543530" cy="13336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275518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4F8D-057B-8407-C64C-0055A6B23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B1422C-691F-FA8E-C934-9D1E19D13D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93601-544F-DB53-3EA7-D77C052DC3F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isNaN</a:t>
            </a:r>
            <a:r>
              <a:rPr lang="en-US" altLang="ko-KR" dirty="0"/>
              <a:t>()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4857F-B378-2BDF-9EAD-BDCBF975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9CD58-E378-11C3-AC1E-A23464DE4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1439887"/>
            <a:ext cx="4163006" cy="285789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66479F0-0523-374C-B878-98D10D12AA44}"/>
              </a:ext>
            </a:extLst>
          </p:cNvPr>
          <p:cNvCxnSpPr/>
          <p:nvPr/>
        </p:nvCxnSpPr>
        <p:spPr>
          <a:xfrm>
            <a:off x="4464893" y="2329001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9BC7C9-EE4F-A0F8-CDEA-A665DDA04BA5}"/>
              </a:ext>
            </a:extLst>
          </p:cNvPr>
          <p:cNvSpPr txBox="1"/>
          <p:nvPr/>
        </p:nvSpPr>
        <p:spPr>
          <a:xfrm>
            <a:off x="5977061" y="2072327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NaN</a:t>
            </a:r>
            <a:r>
              <a:rPr lang="ko-KR" altLang="en-US" dirty="0"/>
              <a:t>을 생성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320847-96BF-D8EF-3458-7CAB3ADDB21B}"/>
              </a:ext>
            </a:extLst>
          </p:cNvPr>
          <p:cNvCxnSpPr>
            <a:cxnSpLocks/>
          </p:cNvCxnSpPr>
          <p:nvPr/>
        </p:nvCxnSpPr>
        <p:spPr>
          <a:xfrm>
            <a:off x="5315531" y="1608921"/>
            <a:ext cx="58952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651AA0-DB2A-DBAA-B4B3-7646C99A58B6}"/>
              </a:ext>
            </a:extLst>
          </p:cNvPr>
          <p:cNvCxnSpPr/>
          <p:nvPr/>
        </p:nvCxnSpPr>
        <p:spPr>
          <a:xfrm>
            <a:off x="4464893" y="3049081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368089-21CE-9345-5290-6B163CB3A1A8}"/>
              </a:ext>
            </a:extLst>
          </p:cNvPr>
          <p:cNvSpPr txBox="1"/>
          <p:nvPr/>
        </p:nvSpPr>
        <p:spPr>
          <a:xfrm>
            <a:off x="5928936" y="2864415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NaN</a:t>
            </a:r>
            <a:r>
              <a:rPr lang="ko-KR" altLang="en-US" dirty="0"/>
              <a:t>과 </a:t>
            </a:r>
            <a:r>
              <a:rPr lang="en-US" altLang="ko-KR" dirty="0" err="1"/>
              <a:t>NaN</a:t>
            </a:r>
            <a:r>
              <a:rPr lang="ko-KR" altLang="en-US" dirty="0"/>
              <a:t>을 비교할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87475029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33BC-B5A5-136E-85AE-E58A89CEB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FA6DAC-2435-C10F-1208-B6A2A2867E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219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2AEE7-BD3F-ED33-5B93-94B55BC58C9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Infinity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isFinite</a:t>
            </a:r>
            <a:r>
              <a:rPr lang="en-US" altLang="ko-KR" dirty="0"/>
              <a:t>()</a:t>
            </a:r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C4C0D4-6A25-0CFC-116F-F18AC394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CDD5B-566E-FAE3-3431-391897D6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390" y="1223863"/>
            <a:ext cx="2305372" cy="4286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68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59C78-A3F9-68CA-85A6-98FC7032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9E31D3-D5EA-1CE9-6BDA-9616BCABD8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901092-17CB-8422-EA79-D7E80273EC2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 </a:t>
            </a:r>
            <a:endParaRPr lang="en-US" altLang="ko-KR" dirty="0"/>
          </a:p>
          <a:p>
            <a:pPr lvl="1"/>
            <a:r>
              <a:rPr lang="ko-KR" altLang="en-US" dirty="0"/>
              <a:t>자료</a:t>
            </a:r>
            <a:r>
              <a:rPr lang="en-US" altLang="ko-KR" dirty="0"/>
              <a:t>(data) – </a:t>
            </a:r>
            <a:r>
              <a:rPr lang="ko-KR" altLang="en-US" dirty="0"/>
              <a:t>프로그래밍에서 프로그램이 처리할 수 있는 모든 것을 자료</a:t>
            </a:r>
            <a:r>
              <a:rPr lang="en-US" altLang="ko-KR" dirty="0"/>
              <a:t>(data)</a:t>
            </a:r>
            <a:r>
              <a:rPr lang="ko-KR" altLang="en-US" dirty="0"/>
              <a:t>라고 부르자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자바스크립트에서 자료형은 크게</a:t>
            </a:r>
            <a:r>
              <a:rPr lang="en-US" altLang="ko-KR" dirty="0"/>
              <a:t> </a:t>
            </a:r>
            <a:r>
              <a:rPr lang="ko-KR" altLang="en-US" dirty="0"/>
              <a:t>분류했을 때</a:t>
            </a:r>
            <a:endParaRPr lang="en-US" altLang="ko-KR" dirty="0"/>
          </a:p>
          <a:p>
            <a:pPr lvl="2"/>
            <a:r>
              <a:rPr lang="ko-KR" altLang="en-US" dirty="0"/>
              <a:t>문자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dirty="0"/>
              <a:t>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en-US" altLang="ko-KR" dirty="0"/>
              <a:t>(string)</a:t>
            </a:r>
          </a:p>
          <a:p>
            <a:pPr lvl="2"/>
            <a:r>
              <a:rPr lang="ko-KR" altLang="en-US" dirty="0"/>
              <a:t>숫자</a:t>
            </a:r>
            <a:r>
              <a:rPr lang="en-US" altLang="ko-KR" dirty="0"/>
              <a:t>(number)</a:t>
            </a:r>
          </a:p>
          <a:p>
            <a:pPr lvl="2"/>
            <a:r>
              <a:rPr lang="ko-KR" altLang="en-US" dirty="0"/>
              <a:t>불</a:t>
            </a:r>
            <a:r>
              <a:rPr lang="en-US" altLang="ko-KR" dirty="0"/>
              <a:t>(Boolean)</a:t>
            </a: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자바스크립트에서 자료형을 조금 세분하여 분류하면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문자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)(string)</a:t>
            </a: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숫자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(number)</a:t>
            </a: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(Boolean)</a:t>
            </a: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널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(NULL)</a:t>
            </a:r>
          </a:p>
          <a:p>
            <a:pPr lvl="2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Undefined</a:t>
            </a: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등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804D8C-AB44-2C0B-3643-CE8BC7D0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</a:t>
            </a:r>
          </a:p>
        </p:txBody>
      </p:sp>
    </p:spTree>
    <p:extLst>
      <p:ext uri="{BB962C8B-B14F-4D97-AF65-F5344CB8AC3E}">
        <p14:creationId xmlns:p14="http://schemas.microsoft.com/office/powerpoint/2010/main" val="80156897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2D64A-74D5-3660-593E-BFC52416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EFB7CF-BE8D-6A33-31DE-7DFEFC2AA6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B7F23-4178-2D1B-CD81-1EF1B2060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문자열 양쪽 끝에 공백 없애기</a:t>
            </a:r>
            <a:r>
              <a:rPr lang="en-US" altLang="ko-KR" dirty="0"/>
              <a:t>: trim()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특정 기호로 자르기</a:t>
            </a:r>
            <a:r>
              <a:rPr lang="en-US" altLang="ko-KR" dirty="0"/>
              <a:t>: split()</a:t>
            </a:r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0324EF-FBB5-6E5A-CA4D-F7E553D8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353469-D8B0-B912-2EA4-924D11547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989" y="987946"/>
            <a:ext cx="3421858" cy="1135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E2CE47-8245-733E-09FF-B869B4B0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89" y="2389140"/>
            <a:ext cx="3520931" cy="294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08472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2D64A-74D5-3660-593E-BFC52416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EFB7CF-BE8D-6A33-31DE-7DFEFC2AA6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B7F23-4178-2D1B-CD81-1EF1B20602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아래 </a:t>
            </a:r>
            <a:r>
              <a:rPr lang="en-US" altLang="ko-KR" dirty="0"/>
              <a:t>	</a:t>
            </a:r>
            <a:r>
              <a:rPr lang="ko-KR" altLang="en-US" dirty="0"/>
              <a:t>보인 문자열 데이터의 각 줄을 배열로 만들어라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각 줄의 데이터는 쉼표</a:t>
            </a:r>
            <a:r>
              <a:rPr lang="en-US" altLang="ko-KR" dirty="0"/>
              <a:t>(,)</a:t>
            </a:r>
            <a:r>
              <a:rPr lang="ko-KR" altLang="en-US" dirty="0"/>
              <a:t>로 구분되어 있는데 쉼표로 구분된 각 요소를 해당 배열의 요소로 변환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0324EF-FBB5-6E5A-CA4D-F7E553D8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F46EA6-7590-CBA6-6611-EDD943909117}"/>
              </a:ext>
            </a:extLst>
          </p:cNvPr>
          <p:cNvSpPr/>
          <p:nvPr/>
        </p:nvSpPr>
        <p:spPr>
          <a:xfrm>
            <a:off x="2651724" y="1327574"/>
            <a:ext cx="5902302" cy="212853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일자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달러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엔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유로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02, 1141.8, 1097.46, 1262.37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03, 1148.7, 1111.36, 1274.65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04, 1140.6, 1107.81, 1266.58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4370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D628C-FBF2-0F6D-6331-2846FD888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E5AC7B-22F5-7AAE-9011-6C3C0BA2FB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01642-80C9-A3C2-C823-7EECD94784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pPr lvl="2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자료형과 관련된 객체 외 자바스크립트가 기본적으로 제공하는 내장 객체가 있음</a:t>
            </a:r>
            <a:endParaRPr lang="en-US" altLang="ko-KR" dirty="0"/>
          </a:p>
          <a:p>
            <a:r>
              <a:rPr lang="en-US" altLang="ko-KR" dirty="0"/>
              <a:t>JSON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2"/>
            <a:r>
              <a:rPr lang="ko-KR" altLang="en-US" dirty="0"/>
              <a:t>인터넷에서 문자열로 데이터를 주고 받을 때는 </a:t>
            </a:r>
            <a:r>
              <a:rPr lang="en-US" altLang="ko-KR" dirty="0"/>
              <a:t>CSV, XML, CSON</a:t>
            </a:r>
            <a:r>
              <a:rPr lang="ko-KR" altLang="en-US" dirty="0"/>
              <a:t> 등의 다양한 자료 표현 방식을 사용</a:t>
            </a:r>
            <a:endParaRPr lang="en-US" altLang="ko-KR" dirty="0"/>
          </a:p>
          <a:p>
            <a:pPr lvl="2"/>
            <a:r>
              <a:rPr lang="en-US" altLang="ko-KR" dirty="0"/>
              <a:t>JSON(</a:t>
            </a:r>
            <a:r>
              <a:rPr lang="en-US" altLang="ko-KR" dirty="0" err="1"/>
              <a:t>Javascript</a:t>
            </a:r>
            <a:r>
              <a:rPr lang="en-US" altLang="ko-KR" dirty="0"/>
              <a:t> Object Notation)</a:t>
            </a:r>
            <a:r>
              <a:rPr lang="ko-KR" altLang="en-US" dirty="0"/>
              <a:t>의 약자</a:t>
            </a:r>
            <a:endParaRPr lang="en-US" altLang="ko-KR" dirty="0"/>
          </a:p>
          <a:p>
            <a:pPr lvl="3"/>
            <a:r>
              <a:rPr lang="ko-KR" altLang="en-US" dirty="0"/>
              <a:t>자바스크립트의 객체처럼 표현하는 방식</a:t>
            </a:r>
            <a:r>
              <a:rPr lang="en-US" altLang="ko-KR" dirty="0"/>
              <a:t>(</a:t>
            </a:r>
            <a:r>
              <a:rPr lang="ko-KR" altLang="en-US" dirty="0"/>
              <a:t>자바스크립트의 객체와 배열 혼합 표기법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다음은 책을 </a:t>
            </a:r>
            <a:r>
              <a:rPr lang="en-US" altLang="ko-KR" dirty="0" err="1"/>
              <a:t>javascript</a:t>
            </a:r>
            <a:r>
              <a:rPr lang="ko-KR" altLang="en-US" dirty="0"/>
              <a:t>의 객체</a:t>
            </a:r>
            <a:r>
              <a:rPr lang="en-US" altLang="ko-KR" dirty="0"/>
              <a:t>(object) </a:t>
            </a:r>
            <a:r>
              <a:rPr lang="ko-KR" altLang="en-US" dirty="0"/>
              <a:t>표현 방식으로 표현한 것임 </a:t>
            </a:r>
            <a:r>
              <a:rPr lang="en-US" altLang="ko-KR" dirty="0">
                <a:sym typeface="Wingdings" panose="05000000000000000000" pitchFamily="2" charset="2"/>
              </a:rPr>
              <a:t> JSON </a:t>
            </a:r>
            <a:r>
              <a:rPr lang="ko-KR" altLang="en-US" dirty="0">
                <a:sym typeface="Wingdings" panose="05000000000000000000" pitchFamily="2" charset="2"/>
              </a:rPr>
              <a:t>형식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5D7C0A-105F-EAF7-58D7-A164ECF0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930489-C104-285D-DCE6-989C7B7E1874}"/>
              </a:ext>
            </a:extLst>
          </p:cNvPr>
          <p:cNvSpPr/>
          <p:nvPr/>
        </p:nvSpPr>
        <p:spPr>
          <a:xfrm>
            <a:off x="720477" y="2592015"/>
            <a:ext cx="4536503" cy="26642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3B15B3-E413-AACF-4831-E4728E7242FC}"/>
              </a:ext>
            </a:extLst>
          </p:cNvPr>
          <p:cNvSpPr/>
          <p:nvPr/>
        </p:nvSpPr>
        <p:spPr>
          <a:xfrm>
            <a:off x="880134" y="3384103"/>
            <a:ext cx="4176464" cy="136815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DDC75E0C-A617-1BC7-9A79-DD3C1B5AD888}"/>
              </a:ext>
            </a:extLst>
          </p:cNvPr>
          <p:cNvSpPr/>
          <p:nvPr/>
        </p:nvSpPr>
        <p:spPr>
          <a:xfrm>
            <a:off x="5416637" y="4221955"/>
            <a:ext cx="936104" cy="432048"/>
          </a:xfrm>
          <a:prstGeom prst="borderCallout1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JSON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9ED89F-85E5-81C1-A7E4-D40EADB90FD1}"/>
              </a:ext>
            </a:extLst>
          </p:cNvPr>
          <p:cNvSpPr/>
          <p:nvPr/>
        </p:nvSpPr>
        <p:spPr>
          <a:xfrm>
            <a:off x="6409110" y="2581773"/>
            <a:ext cx="4536503" cy="26745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D00ED6-CC39-5585-577B-00D632079363}"/>
              </a:ext>
            </a:extLst>
          </p:cNvPr>
          <p:cNvSpPr/>
          <p:nvPr/>
        </p:nvSpPr>
        <p:spPr>
          <a:xfrm>
            <a:off x="6465476" y="2916523"/>
            <a:ext cx="4336121" cy="226778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0111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522FC-FFFB-248F-629B-9B197882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8D723E-7047-45A4-D511-4615A149FF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FCCEC-3BE8-2F45-5AD9-34D5894292B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객체의 </a:t>
            </a:r>
            <a:r>
              <a:rPr lang="en-US" altLang="ko-KR" dirty="0"/>
              <a:t>stringify() </a:t>
            </a:r>
            <a:r>
              <a:rPr lang="ko-KR" altLang="en-US" dirty="0"/>
              <a:t>메서드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E5C40D-D667-6BE6-5059-6CECD19E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50B28-B223-B48C-BFFC-90268A321FDE}"/>
              </a:ext>
            </a:extLst>
          </p:cNvPr>
          <p:cNvSpPr/>
          <p:nvPr/>
        </p:nvSpPr>
        <p:spPr>
          <a:xfrm>
            <a:off x="631105" y="1092709"/>
            <a:ext cx="5129932" cy="32995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1891B0-3325-77FD-C022-8C31AA8E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69" y="1092710"/>
            <a:ext cx="4578386" cy="1236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735C21-91CB-7A30-97A7-A3457A091E9A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608909" y="1711028"/>
            <a:ext cx="1665260" cy="224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EB2C24-1C8D-89A1-2B7E-AF1662D64647}"/>
              </a:ext>
            </a:extLst>
          </p:cNvPr>
          <p:cNvSpPr/>
          <p:nvPr/>
        </p:nvSpPr>
        <p:spPr>
          <a:xfrm>
            <a:off x="6316052" y="2520007"/>
            <a:ext cx="4536503" cy="267453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7378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F8B23-5B28-F928-3909-738A5EE6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3F27A3-D888-19AF-EB9B-FB25AA197F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5806EE-3C8F-9233-A724-384D400EE2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객체의 </a:t>
            </a:r>
            <a:r>
              <a:rPr lang="en-US" altLang="ko-KR" dirty="0"/>
              <a:t>stringify() </a:t>
            </a:r>
            <a:r>
              <a:rPr lang="ko-KR" altLang="en-US" dirty="0"/>
              <a:t>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r>
              <a:rPr lang="en-US" altLang="ko-KR" dirty="0" err="1"/>
              <a:t>JSON.stringify</a:t>
            </a:r>
            <a:r>
              <a:rPr lang="en-US" altLang="ko-KR" dirty="0"/>
              <a:t>()</a:t>
            </a:r>
            <a:r>
              <a:rPr lang="ko-KR" altLang="en-US" dirty="0"/>
              <a:t>의 두번째 매개변수에 대해서는 교재 </a:t>
            </a:r>
            <a:r>
              <a:rPr lang="en-US" altLang="ko-KR" dirty="0"/>
              <a:t>274 </a:t>
            </a:r>
            <a:r>
              <a:rPr lang="ko-KR" altLang="en-US" dirty="0"/>
              <a:t>페이지 참고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DD16C3-5338-168F-8A95-3A535595B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D06ADA-685C-DCEE-2203-0AB609102559}"/>
              </a:ext>
            </a:extLst>
          </p:cNvPr>
          <p:cNvSpPr/>
          <p:nvPr/>
        </p:nvSpPr>
        <p:spPr>
          <a:xfrm>
            <a:off x="631105" y="1092709"/>
            <a:ext cx="5129932" cy="329950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CCE2F1-1181-081F-4B2E-67F7E6140307}"/>
              </a:ext>
            </a:extLst>
          </p:cNvPr>
          <p:cNvSpPr/>
          <p:nvPr/>
        </p:nvSpPr>
        <p:spPr>
          <a:xfrm>
            <a:off x="6318593" y="3744142"/>
            <a:ext cx="4536503" cy="214136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</a:t>
            </a:r>
            <a:r>
              <a:rPr lang="en-US" altLang="ko-K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8BD6E-0393-9607-DA38-95B3C0C1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68" y="668523"/>
            <a:ext cx="4536503" cy="2975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18EDE3-8194-4D8C-1938-44436E1ACE1B}"/>
              </a:ext>
            </a:extLst>
          </p:cNvPr>
          <p:cNvCxnSpPr>
            <a:endCxn id="6" idx="1"/>
          </p:cNvCxnSpPr>
          <p:nvPr/>
        </p:nvCxnSpPr>
        <p:spPr>
          <a:xfrm flipV="1">
            <a:off x="5602875" y="2156457"/>
            <a:ext cx="671293" cy="2091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2CBFF932-0F20-306E-4E1C-73CFD6E99630}"/>
              </a:ext>
            </a:extLst>
          </p:cNvPr>
          <p:cNvSpPr/>
          <p:nvPr/>
        </p:nvSpPr>
        <p:spPr>
          <a:xfrm>
            <a:off x="5115276" y="4121398"/>
            <a:ext cx="216024" cy="216024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0CAB7E-3F07-A140-C75B-7BEC4774F0A0}"/>
              </a:ext>
            </a:extLst>
          </p:cNvPr>
          <p:cNvCxnSpPr>
            <a:cxnSpLocks/>
          </p:cNvCxnSpPr>
          <p:nvPr/>
        </p:nvCxnSpPr>
        <p:spPr>
          <a:xfrm>
            <a:off x="6318593" y="3384103"/>
            <a:ext cx="1901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9B7D8C-2390-6B80-612E-3B9A5F44FD33}"/>
              </a:ext>
            </a:extLst>
          </p:cNvPr>
          <p:cNvSpPr txBox="1"/>
          <p:nvPr/>
        </p:nvSpPr>
        <p:spPr>
          <a:xfrm>
            <a:off x="6697141" y="3374601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들여쓰기 두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</a:rPr>
              <a:t>(2) </a:t>
            </a:r>
            <a:r>
              <a:rPr lang="ko-KR" altLang="en-US" sz="1200" b="1" dirty="0">
                <a:solidFill>
                  <a:schemeClr val="accent5">
                    <a:lumMod val="50000"/>
                  </a:schemeClr>
                </a:solidFill>
              </a:rPr>
              <a:t>칸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8C0B26A-CA48-7784-6052-597A56FD442D}"/>
              </a:ext>
            </a:extLst>
          </p:cNvPr>
          <p:cNvCxnSpPr/>
          <p:nvPr/>
        </p:nvCxnSpPr>
        <p:spPr>
          <a:xfrm rot="10800000">
            <a:off x="6508701" y="3384103"/>
            <a:ext cx="188441" cy="17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8222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A8B6-F4B0-4F1C-79A6-5FC9B1CF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B8B3F-BB86-A039-A6C4-4A615AAE94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889AC-5DBA-88BB-15F9-22CF3947D6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객체의 </a:t>
            </a:r>
            <a:r>
              <a:rPr lang="en-US" altLang="ko-KR" dirty="0"/>
              <a:t>stringify()</a:t>
            </a:r>
            <a:r>
              <a:rPr lang="ko-KR" altLang="en-US" dirty="0"/>
              <a:t>와 </a:t>
            </a:r>
            <a:r>
              <a:rPr lang="en-US" altLang="ko-KR" dirty="0"/>
              <a:t>parse() </a:t>
            </a:r>
            <a:r>
              <a:rPr lang="ko-KR" altLang="en-US" dirty="0"/>
              <a:t>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05C33F-C600-EA96-5E13-0A3205F0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객체의 속성과 메서드 사용하기 </a:t>
            </a:r>
            <a:r>
              <a:rPr lang="en-US" altLang="ko-KR" dirty="0"/>
              <a:t>/ </a:t>
            </a:r>
            <a:r>
              <a:rPr lang="ko-KR" altLang="en-US" dirty="0"/>
              <a:t>객체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0FBEA4-3454-C5B5-E1C4-5BD032778824}"/>
              </a:ext>
            </a:extLst>
          </p:cNvPr>
          <p:cNvCxnSpPr>
            <a:cxnSpLocks/>
          </p:cNvCxnSpPr>
          <p:nvPr/>
        </p:nvCxnSpPr>
        <p:spPr>
          <a:xfrm>
            <a:off x="2916720" y="2100120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F348933-0FC7-E478-69BD-91F9A2ECADC3}"/>
              </a:ext>
            </a:extLst>
          </p:cNvPr>
          <p:cNvCxnSpPr>
            <a:cxnSpLocks/>
          </p:cNvCxnSpPr>
          <p:nvPr/>
        </p:nvCxnSpPr>
        <p:spPr>
          <a:xfrm>
            <a:off x="5227945" y="2100120"/>
            <a:ext cx="252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234B334-BC87-3913-E40A-DD9415F2C637}"/>
              </a:ext>
            </a:extLst>
          </p:cNvPr>
          <p:cNvCxnSpPr/>
          <p:nvPr/>
        </p:nvCxnSpPr>
        <p:spPr>
          <a:xfrm>
            <a:off x="4644912" y="2028112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891541D-2DE3-764B-0C3A-74C108D0676B}"/>
              </a:ext>
            </a:extLst>
          </p:cNvPr>
          <p:cNvCxnSpPr/>
          <p:nvPr/>
        </p:nvCxnSpPr>
        <p:spPr>
          <a:xfrm flipH="1">
            <a:off x="5220976" y="2028112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5504FCF-D9CC-846C-8703-D8CF99AEF341}"/>
              </a:ext>
            </a:extLst>
          </p:cNvPr>
          <p:cNvCxnSpPr>
            <a:cxnSpLocks/>
          </p:cNvCxnSpPr>
          <p:nvPr/>
        </p:nvCxnSpPr>
        <p:spPr>
          <a:xfrm>
            <a:off x="2916720" y="2100120"/>
            <a:ext cx="0" cy="55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8026A94-4074-81E3-394B-08A1B16DF3EE}"/>
              </a:ext>
            </a:extLst>
          </p:cNvPr>
          <p:cNvCxnSpPr>
            <a:cxnSpLocks/>
          </p:cNvCxnSpPr>
          <p:nvPr/>
        </p:nvCxnSpPr>
        <p:spPr>
          <a:xfrm>
            <a:off x="5480715" y="2100120"/>
            <a:ext cx="0" cy="5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53AFB8D-7E65-3D8E-FF4A-A455CAB82017}"/>
              </a:ext>
            </a:extLst>
          </p:cNvPr>
          <p:cNvCxnSpPr>
            <a:cxnSpLocks/>
          </p:cNvCxnSpPr>
          <p:nvPr/>
        </p:nvCxnSpPr>
        <p:spPr>
          <a:xfrm>
            <a:off x="2916720" y="2656653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115CC2B-7404-9D98-576F-BE2418B864BB}"/>
              </a:ext>
            </a:extLst>
          </p:cNvPr>
          <p:cNvCxnSpPr>
            <a:cxnSpLocks/>
          </p:cNvCxnSpPr>
          <p:nvPr/>
        </p:nvCxnSpPr>
        <p:spPr>
          <a:xfrm>
            <a:off x="3348768" y="2658155"/>
            <a:ext cx="2131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CF9FF9A-5B72-A519-AC9A-97150510F350}"/>
              </a:ext>
            </a:extLst>
          </p:cNvPr>
          <p:cNvCxnSpPr/>
          <p:nvPr/>
        </p:nvCxnSpPr>
        <p:spPr>
          <a:xfrm>
            <a:off x="3348768" y="2658155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34D165F-C2AD-C8EA-8224-4BA9D459749A}"/>
              </a:ext>
            </a:extLst>
          </p:cNvPr>
          <p:cNvCxnSpPr/>
          <p:nvPr/>
        </p:nvCxnSpPr>
        <p:spPr>
          <a:xfrm flipH="1">
            <a:off x="2988728" y="2661677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F11A35-68F6-8654-F01A-D74FAAE9D53C}"/>
              </a:ext>
            </a:extLst>
          </p:cNvPr>
          <p:cNvSpPr txBox="1"/>
          <p:nvPr/>
        </p:nvSpPr>
        <p:spPr>
          <a:xfrm>
            <a:off x="2984283" y="2162820"/>
            <a:ext cx="2428870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JSON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.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stringify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(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 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8A7D09-4EFF-06CB-14C2-8B811537C401}"/>
              </a:ext>
            </a:extLst>
          </p:cNvPr>
          <p:cNvSpPr txBox="1"/>
          <p:nvPr/>
        </p:nvSpPr>
        <p:spPr>
          <a:xfrm>
            <a:off x="4068848" y="151626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0C884332-02D6-F29A-28CB-C90C5E501ADF}"/>
              </a:ext>
            </a:extLst>
          </p:cNvPr>
          <p:cNvSpPr/>
          <p:nvPr/>
        </p:nvSpPr>
        <p:spPr>
          <a:xfrm>
            <a:off x="4889229" y="1903737"/>
            <a:ext cx="144016" cy="17535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178D21-50FE-D985-56E4-FD57D3E5C019}"/>
              </a:ext>
            </a:extLst>
          </p:cNvPr>
          <p:cNvSpPr txBox="1"/>
          <p:nvPr/>
        </p:nvSpPr>
        <p:spPr>
          <a:xfrm>
            <a:off x="2844712" y="277433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JSON</a:t>
            </a:r>
            <a:endParaRPr lang="ko-KR" altLang="en-US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B8BF7900-5118-677A-6F1C-BBFAADAE442C}"/>
              </a:ext>
            </a:extLst>
          </p:cNvPr>
          <p:cNvSpPr/>
          <p:nvPr/>
        </p:nvSpPr>
        <p:spPr>
          <a:xfrm>
            <a:off x="3151540" y="2663904"/>
            <a:ext cx="144016" cy="17535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A21EEB2-4C8D-86B6-245E-31F1526F8DF6}"/>
              </a:ext>
            </a:extLst>
          </p:cNvPr>
          <p:cNvCxnSpPr>
            <a:cxnSpLocks/>
          </p:cNvCxnSpPr>
          <p:nvPr/>
        </p:nvCxnSpPr>
        <p:spPr>
          <a:xfrm>
            <a:off x="1188528" y="330519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C21C94B-5463-DD49-B82A-D22A654AB064}"/>
              </a:ext>
            </a:extLst>
          </p:cNvPr>
          <p:cNvCxnSpPr>
            <a:cxnSpLocks/>
          </p:cNvCxnSpPr>
          <p:nvPr/>
        </p:nvCxnSpPr>
        <p:spPr>
          <a:xfrm>
            <a:off x="3499753" y="3305194"/>
            <a:ext cx="252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ADDA1D7-E816-3EF0-F26C-1ED312EF91FB}"/>
              </a:ext>
            </a:extLst>
          </p:cNvPr>
          <p:cNvCxnSpPr/>
          <p:nvPr/>
        </p:nvCxnSpPr>
        <p:spPr>
          <a:xfrm>
            <a:off x="2916720" y="3233186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A95D6B4-7078-F8D9-A609-720163AF3380}"/>
              </a:ext>
            </a:extLst>
          </p:cNvPr>
          <p:cNvCxnSpPr/>
          <p:nvPr/>
        </p:nvCxnSpPr>
        <p:spPr>
          <a:xfrm flipH="1">
            <a:off x="3492784" y="3233186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DE0AA4A-1A15-7EEC-7D81-9ABDE903B5FE}"/>
              </a:ext>
            </a:extLst>
          </p:cNvPr>
          <p:cNvCxnSpPr>
            <a:cxnSpLocks/>
          </p:cNvCxnSpPr>
          <p:nvPr/>
        </p:nvCxnSpPr>
        <p:spPr>
          <a:xfrm>
            <a:off x="1188528" y="3305194"/>
            <a:ext cx="0" cy="55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ADADA13-69D3-6928-3829-80DC537BE364}"/>
              </a:ext>
            </a:extLst>
          </p:cNvPr>
          <p:cNvCxnSpPr>
            <a:cxnSpLocks/>
          </p:cNvCxnSpPr>
          <p:nvPr/>
        </p:nvCxnSpPr>
        <p:spPr>
          <a:xfrm>
            <a:off x="3752523" y="3305194"/>
            <a:ext cx="0" cy="563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4410810-F01E-A42A-7599-AC2A4CF835EF}"/>
              </a:ext>
            </a:extLst>
          </p:cNvPr>
          <p:cNvCxnSpPr>
            <a:cxnSpLocks/>
          </p:cNvCxnSpPr>
          <p:nvPr/>
        </p:nvCxnSpPr>
        <p:spPr>
          <a:xfrm>
            <a:off x="1188528" y="3861727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285D1A7-5ED3-3CB1-860D-CFE93A1C0E01}"/>
              </a:ext>
            </a:extLst>
          </p:cNvPr>
          <p:cNvCxnSpPr>
            <a:cxnSpLocks/>
          </p:cNvCxnSpPr>
          <p:nvPr/>
        </p:nvCxnSpPr>
        <p:spPr>
          <a:xfrm>
            <a:off x="1620576" y="3863229"/>
            <a:ext cx="2131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3F96FE5-1D88-CFBD-FB09-05B5CC135D09}"/>
              </a:ext>
            </a:extLst>
          </p:cNvPr>
          <p:cNvCxnSpPr/>
          <p:nvPr/>
        </p:nvCxnSpPr>
        <p:spPr>
          <a:xfrm>
            <a:off x="1620576" y="3863229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CE0B691-287E-5B5E-FC70-9879BAEF90DB}"/>
              </a:ext>
            </a:extLst>
          </p:cNvPr>
          <p:cNvCxnSpPr/>
          <p:nvPr/>
        </p:nvCxnSpPr>
        <p:spPr>
          <a:xfrm flipH="1">
            <a:off x="1260536" y="3866751"/>
            <a:ext cx="720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F49C029-F55F-8647-D4C4-4CF21C6CF964}"/>
              </a:ext>
            </a:extLst>
          </p:cNvPr>
          <p:cNvSpPr txBox="1"/>
          <p:nvPr/>
        </p:nvSpPr>
        <p:spPr>
          <a:xfrm>
            <a:off x="1256091" y="3367894"/>
            <a:ext cx="1980029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JSON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.</a:t>
            </a:r>
            <a:r>
              <a:rPr kumimoji="1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parse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(</a:t>
            </a:r>
            <a:r>
              <a:rPr lang="en-US" altLang="ko-KR" sz="1600" b="1" dirty="0">
                <a:solidFill>
                  <a:srgbClr val="4FC1FF"/>
                </a:solidFill>
                <a:latin typeface="Consolas" panose="020B0609020204030204" pitchFamily="49" charset="0"/>
                <a:ea typeface="돋움"/>
              </a:rPr>
              <a:t>    </a:t>
            </a: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돋움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AA0BF850-87D2-2ACF-989C-F11D13605F94}"/>
              </a:ext>
            </a:extLst>
          </p:cNvPr>
          <p:cNvSpPr/>
          <p:nvPr/>
        </p:nvSpPr>
        <p:spPr>
          <a:xfrm>
            <a:off x="1423348" y="3868978"/>
            <a:ext cx="144016" cy="17535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A543B635-EDEC-C875-A188-B076541AB35C}"/>
              </a:ext>
            </a:extLst>
          </p:cNvPr>
          <p:cNvSpPr/>
          <p:nvPr/>
        </p:nvSpPr>
        <p:spPr>
          <a:xfrm>
            <a:off x="3161037" y="3114146"/>
            <a:ext cx="144016" cy="17535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9DE1A5-CF59-8947-4339-BCC0CBEB5207}"/>
              </a:ext>
            </a:extLst>
          </p:cNvPr>
          <p:cNvSpPr txBox="1"/>
          <p:nvPr/>
        </p:nvSpPr>
        <p:spPr>
          <a:xfrm>
            <a:off x="589499" y="4061227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CD22B16-88A2-39EF-93D7-54D9A2EF70C5}"/>
              </a:ext>
            </a:extLst>
          </p:cNvPr>
          <p:cNvSpPr/>
          <p:nvPr/>
        </p:nvSpPr>
        <p:spPr>
          <a:xfrm>
            <a:off x="6128786" y="2626052"/>
            <a:ext cx="4536503" cy="114794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"publisher"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6A242A-166C-A9FA-1C99-678BFE80EF8F}"/>
              </a:ext>
            </a:extLst>
          </p:cNvPr>
          <p:cNvSpPr/>
          <p:nvPr/>
        </p:nvSpPr>
        <p:spPr>
          <a:xfrm>
            <a:off x="6167157" y="1230436"/>
            <a:ext cx="4536503" cy="114794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6E0F76-B55D-6BE1-242A-422CD88E1564}"/>
              </a:ext>
            </a:extLst>
          </p:cNvPr>
          <p:cNvSpPr/>
          <p:nvPr/>
        </p:nvSpPr>
        <p:spPr>
          <a:xfrm>
            <a:off x="6128786" y="4036650"/>
            <a:ext cx="4536503" cy="114794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08B2DD7D-E339-20C4-2AD5-9544AE3D9FD8}"/>
              </a:ext>
            </a:extLst>
          </p:cNvPr>
          <p:cNvCxnSpPr>
            <a:cxnSpLocks/>
            <a:stCxn id="60" idx="1"/>
            <a:endCxn id="40" idx="3"/>
          </p:cNvCxnSpPr>
          <p:nvPr/>
        </p:nvCxnSpPr>
        <p:spPr>
          <a:xfrm rot="10800000">
            <a:off x="5880563" y="1700927"/>
            <a:ext cx="286595" cy="103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854AA01E-E1A7-C34F-B5E9-EED51F656978}"/>
              </a:ext>
            </a:extLst>
          </p:cNvPr>
          <p:cNvCxnSpPr>
            <a:stCxn id="59" idx="1"/>
            <a:endCxn id="42" idx="3"/>
          </p:cNvCxnSpPr>
          <p:nvPr/>
        </p:nvCxnSpPr>
        <p:spPr>
          <a:xfrm rot="10800000">
            <a:off x="3630506" y="2959000"/>
            <a:ext cx="2498281" cy="2410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F71A499B-24DE-8586-5043-006E26BA83BC}"/>
              </a:ext>
            </a:extLst>
          </p:cNvPr>
          <p:cNvCxnSpPr>
            <a:stCxn id="61" idx="1"/>
            <a:endCxn id="58" idx="3"/>
          </p:cNvCxnSpPr>
          <p:nvPr/>
        </p:nvCxnSpPr>
        <p:spPr>
          <a:xfrm rot="10800000">
            <a:off x="2401214" y="4245893"/>
            <a:ext cx="3727573" cy="3647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0485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lvl="2"/>
            <a:r>
              <a:rPr lang="ko-KR" altLang="en-US" dirty="0"/>
              <a:t>배열은 단순 </a:t>
            </a:r>
            <a:r>
              <a:rPr lang="en-US" altLang="ko-KR" dirty="0"/>
              <a:t>for </a:t>
            </a:r>
            <a:r>
              <a:rPr lang="ko-KR" altLang="en-US" dirty="0"/>
              <a:t>문과 </a:t>
            </a:r>
            <a:r>
              <a:rPr lang="en-US" altLang="ko-KR" dirty="0"/>
              <a:t>for in </a:t>
            </a:r>
            <a:r>
              <a:rPr lang="ko-KR" altLang="en-US" dirty="0"/>
              <a:t>문으로 요소에 쉽게 접근 가능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객체는 단순 </a:t>
            </a:r>
            <a:r>
              <a:rPr lang="en-US" altLang="ko-KR" dirty="0"/>
              <a:t>for </a:t>
            </a:r>
            <a:r>
              <a:rPr lang="ko-KR" altLang="en-US" dirty="0"/>
              <a:t>문으로 객체의 속성을 살펴 보는 것은 불가능하여 </a:t>
            </a:r>
            <a:r>
              <a:rPr lang="en-US" altLang="ko-KR" dirty="0"/>
              <a:t>for in </a:t>
            </a:r>
            <a:r>
              <a:rPr lang="ko-KR" altLang="en-US" dirty="0"/>
              <a:t>문을 사용 함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1008509" y="1655911"/>
            <a:ext cx="6048672" cy="334837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Visual Studio 2015 Ultimate'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'1,500,000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한국어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supportOS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'Win32/64'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E60C31-4ABC-EF5C-178E-FE1A7E86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05" y="2346113"/>
            <a:ext cx="3644254" cy="20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334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관련 키워드</a:t>
            </a:r>
            <a:endParaRPr lang="en-US" altLang="ko-KR" dirty="0"/>
          </a:p>
          <a:p>
            <a:pPr lvl="2"/>
            <a:r>
              <a:rPr lang="ko-KR" altLang="en-US" dirty="0"/>
              <a:t>객체 관련 </a:t>
            </a:r>
            <a:r>
              <a:rPr lang="en-US" altLang="ko-KR" dirty="0"/>
              <a:t>in </a:t>
            </a:r>
            <a:r>
              <a:rPr lang="ko-KR" altLang="en-US" dirty="0"/>
              <a:t>키워드와 </a:t>
            </a:r>
            <a:r>
              <a:rPr lang="en-US" altLang="ko-KR" dirty="0"/>
              <a:t>with </a:t>
            </a:r>
            <a:r>
              <a:rPr lang="ko-KR" altLang="en-US" dirty="0"/>
              <a:t>키워드에 대해 살펴 봄</a:t>
            </a:r>
            <a:endParaRPr lang="en-US" altLang="ko-KR" dirty="0"/>
          </a:p>
          <a:p>
            <a:pPr lvl="1"/>
            <a:r>
              <a:rPr lang="en-US" altLang="ko-KR" dirty="0"/>
              <a:t>in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2"/>
            <a:r>
              <a:rPr lang="ko-KR" altLang="en-US" dirty="0"/>
              <a:t>객체 내에 해당 속성이 있는지 확인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객체 관련 키워드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F13D5-16B3-4D9D-9084-9B558E5AAAA5}"/>
              </a:ext>
            </a:extLst>
          </p:cNvPr>
          <p:cNvSpPr/>
          <p:nvPr/>
        </p:nvSpPr>
        <p:spPr>
          <a:xfrm>
            <a:off x="1800597" y="1943943"/>
            <a:ext cx="8241782" cy="30963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Visual Studio 2015 Ultimate'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'1,500,000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원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한국어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supportOS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'Win32/64'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"'name' in object(product) : 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"'company' in object(product) : 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'company'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18FA1F-D6A8-16CC-0591-55AAECE4C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47" y="5112295"/>
            <a:ext cx="4001058" cy="485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08555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관련 키워드</a:t>
            </a:r>
            <a:endParaRPr lang="en-US" altLang="ko-KR" dirty="0"/>
          </a:p>
          <a:p>
            <a:pPr lvl="1"/>
            <a:r>
              <a:rPr lang="en-US" altLang="ko-KR" dirty="0"/>
              <a:t>with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2"/>
            <a:r>
              <a:rPr lang="ko-KR" altLang="en-US" dirty="0"/>
              <a:t>객체의 속성을 출력할 때 식별자</a:t>
            </a:r>
            <a:r>
              <a:rPr lang="en-US" altLang="ko-KR" dirty="0"/>
              <a:t>(student)</a:t>
            </a:r>
            <a:r>
              <a:rPr lang="ko-KR" altLang="en-US" dirty="0"/>
              <a:t>를 여러 번 사용하니 번거로움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객체 관련 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12F43-711D-4DBF-892B-B00FFA25238A}"/>
              </a:ext>
            </a:extLst>
          </p:cNvPr>
          <p:cNvSpPr/>
          <p:nvPr/>
        </p:nvSpPr>
        <p:spPr>
          <a:xfrm>
            <a:off x="1152526" y="1583903"/>
            <a:ext cx="8136904" cy="352839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김성필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297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229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관련 키워드</a:t>
            </a:r>
            <a:endParaRPr lang="en-US" altLang="ko-KR" dirty="0"/>
          </a:p>
          <a:p>
            <a:pPr lvl="1"/>
            <a:r>
              <a:rPr lang="en-US" altLang="ko-KR" dirty="0"/>
              <a:t>with</a:t>
            </a:r>
            <a:r>
              <a:rPr lang="ko-KR" altLang="en-US" dirty="0"/>
              <a:t> 키워드</a:t>
            </a:r>
            <a:endParaRPr lang="en-US" altLang="ko-KR" dirty="0"/>
          </a:p>
          <a:p>
            <a:pPr lvl="2"/>
            <a:r>
              <a:rPr lang="ko-KR" altLang="en-US" dirty="0"/>
              <a:t>객체의 속성 값을 읽을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with( </a:t>
            </a:r>
            <a:r>
              <a:rPr lang="ko-KR" altLang="en-US" dirty="0"/>
              <a:t>객체 </a:t>
            </a:r>
            <a:r>
              <a:rPr lang="en-US" altLang="ko-KR" dirty="0"/>
              <a:t>) { &lt;</a:t>
            </a:r>
            <a:r>
              <a:rPr lang="ko-KR" altLang="en-US" dirty="0"/>
              <a:t>코드</a:t>
            </a:r>
            <a:r>
              <a:rPr lang="en-US" altLang="ko-KR" dirty="0"/>
              <a:t>&gt; } </a:t>
            </a:r>
          </a:p>
          <a:p>
            <a:pPr lvl="3"/>
            <a:r>
              <a:rPr lang="ko-KR" altLang="en-US" dirty="0"/>
              <a:t>객체를 지정하면 일일이 객체 명을 지정하지 않고 속성 이름만 가지고 접근 가능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객체 관련 키워드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12F43-711D-4DBF-892B-B00FFA25238A}"/>
              </a:ext>
            </a:extLst>
          </p:cNvPr>
          <p:cNvSpPr/>
          <p:nvPr/>
        </p:nvSpPr>
        <p:spPr>
          <a:xfrm>
            <a:off x="1152526" y="1583903"/>
            <a:ext cx="8136904" cy="352839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김성필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 :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97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이름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국어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수학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영어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과학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총점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korean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mathematics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science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98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37FD8-BF30-CEB4-7E42-D1B4C4BB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BAD03-C253-0AB7-A7EA-8F08759B1E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5EFDC-9C1F-E206-70CD-55F382129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 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코드를 제시할 때 </a:t>
            </a:r>
            <a:r>
              <a:rPr lang="en-US" altLang="ko-KR" dirty="0"/>
              <a:t>PPT </a:t>
            </a:r>
            <a:r>
              <a:rPr lang="ko-KR" altLang="en-US" dirty="0"/>
              <a:t>화면의 공간 절약을 위해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코드 전체 </a:t>
            </a:r>
            <a:r>
              <a:rPr lang="en-US" altLang="ko-KR" dirty="0">
                <a:sym typeface="Wingdings" panose="05000000000000000000" pitchFamily="2" charset="2"/>
              </a:rPr>
              <a:t> &lt;script&gt; &lt;/script&gt; </a:t>
            </a:r>
            <a:r>
              <a:rPr lang="ko-KR" altLang="en-US" dirty="0">
                <a:sym typeface="Wingdings" panose="05000000000000000000" pitchFamily="2" charset="2"/>
              </a:rPr>
              <a:t>부분만 표시 또는 </a:t>
            </a:r>
            <a:r>
              <a:rPr lang="en-US" altLang="ko-KR" dirty="0" err="1">
                <a:sym typeface="Wingdings" panose="05000000000000000000" pitchFamily="2" charset="2"/>
              </a:rPr>
              <a:t>javascript</a:t>
            </a:r>
            <a:r>
              <a:rPr lang="ko-KR" altLang="en-US" dirty="0">
                <a:sym typeface="Wingdings" panose="05000000000000000000" pitchFamily="2" charset="2"/>
              </a:rPr>
              <a:t>만 표시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83C4E5-D67A-98B5-9BED-0643FD9D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53ED6F-893D-B3BA-A4D4-8FD93CBEB144}"/>
              </a:ext>
            </a:extLst>
          </p:cNvPr>
          <p:cNvSpPr/>
          <p:nvPr/>
        </p:nvSpPr>
        <p:spPr>
          <a:xfrm>
            <a:off x="1032429" y="1757290"/>
            <a:ext cx="4656600" cy="3282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&lt;html&gt;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&lt;title&gt;Document&lt;/title&gt;</a:t>
            </a:r>
          </a:p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b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CECCB5-190D-637D-1653-17C0990FA7EF}"/>
              </a:ext>
            </a:extLst>
          </p:cNvPr>
          <p:cNvSpPr/>
          <p:nvPr/>
        </p:nvSpPr>
        <p:spPr>
          <a:xfrm>
            <a:off x="6238039" y="1757289"/>
            <a:ext cx="4104456" cy="14827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C6086A1-DC95-1EB3-C89D-8E25D6582C49}"/>
              </a:ext>
            </a:extLst>
          </p:cNvPr>
          <p:cNvSpPr/>
          <p:nvPr/>
        </p:nvSpPr>
        <p:spPr>
          <a:xfrm>
            <a:off x="5748293" y="3250035"/>
            <a:ext cx="430481" cy="28803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169E0-027E-866B-3E23-739FAD76D812}"/>
              </a:ext>
            </a:extLst>
          </p:cNvPr>
          <p:cNvSpPr/>
          <p:nvPr/>
        </p:nvSpPr>
        <p:spPr>
          <a:xfrm>
            <a:off x="1614539" y="2909323"/>
            <a:ext cx="3930473" cy="76281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CECCB5-190D-637D-1653-17C0990FA7EF}"/>
              </a:ext>
            </a:extLst>
          </p:cNvPr>
          <p:cNvSpPr/>
          <p:nvPr/>
        </p:nvSpPr>
        <p:spPr>
          <a:xfrm>
            <a:off x="6259343" y="3423432"/>
            <a:ext cx="4104456" cy="16168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9078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Number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NaN</a:t>
            </a:r>
            <a:r>
              <a:rPr lang="ko-KR" altLang="en-US" dirty="0"/>
              <a:t>과 </a:t>
            </a:r>
            <a:r>
              <a:rPr lang="en-US" altLang="ko-KR" dirty="0"/>
              <a:t>Infinity </a:t>
            </a:r>
            <a:r>
              <a:rPr lang="ko-KR" altLang="en-US" dirty="0"/>
              <a:t>확인하기 </a:t>
            </a:r>
            <a:r>
              <a:rPr lang="en-US" altLang="ko-KR" dirty="0"/>
              <a:t>: </a:t>
            </a:r>
            <a:r>
              <a:rPr lang="en-US" altLang="ko-KR" dirty="0" err="1"/>
              <a:t>isNaN</a:t>
            </a:r>
            <a:r>
              <a:rPr lang="en-US" altLang="ko-KR" dirty="0"/>
              <a:t>( ), </a:t>
            </a:r>
            <a:r>
              <a:rPr lang="en-US" altLang="ko-KR" dirty="0" err="1"/>
              <a:t>isFinity</a:t>
            </a:r>
            <a:r>
              <a:rPr lang="en-US" altLang="ko-KR" dirty="0"/>
              <a:t>( )</a:t>
            </a:r>
          </a:p>
          <a:p>
            <a:pPr lvl="2"/>
            <a:r>
              <a:rPr lang="en-US" altLang="ko-KR" dirty="0" err="1"/>
              <a:t>Number.isNaN</a:t>
            </a:r>
            <a:r>
              <a:rPr lang="en-US" altLang="ko-KR" dirty="0"/>
              <a:t>( ), </a:t>
            </a:r>
            <a:r>
              <a:rPr lang="en-US" altLang="ko-KR" dirty="0" err="1"/>
              <a:t>Number.isFinity</a:t>
            </a:r>
            <a:r>
              <a:rPr lang="en-US" altLang="ko-KR" dirty="0"/>
              <a:t>( 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Ch. 06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E222A0-325F-4A27-8BD7-ACA04072D0AD}"/>
              </a:ext>
            </a:extLst>
          </p:cNvPr>
          <p:cNvSpPr/>
          <p:nvPr/>
        </p:nvSpPr>
        <p:spPr>
          <a:xfrm>
            <a:off x="2736701" y="1656286"/>
            <a:ext cx="6134826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숫자로 변환 불가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0DC346-762A-C428-E5F4-3729E58A2D82}"/>
              </a:ext>
            </a:extLst>
          </p:cNvPr>
          <p:cNvSpPr/>
          <p:nvPr/>
        </p:nvSpPr>
        <p:spPr>
          <a:xfrm>
            <a:off x="2736701" y="3240087"/>
            <a:ext cx="6134826" cy="24148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isFinite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isFinite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Infinity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Infinity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8364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문자열 양쪽 끝의 공백 없애기 </a:t>
            </a:r>
            <a:r>
              <a:rPr lang="en-US" altLang="ko-KR" dirty="0"/>
              <a:t>: trim( 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Ch. 06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0DC346-762A-C428-E5F4-3729E58A2D82}"/>
              </a:ext>
            </a:extLst>
          </p:cNvPr>
          <p:cNvSpPr/>
          <p:nvPr/>
        </p:nvSpPr>
        <p:spPr>
          <a:xfrm>
            <a:off x="2275673" y="1367879"/>
            <a:ext cx="6960806" cy="241482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메시지를 입력하다 보니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'lee'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'trim()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적용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0624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문자열을 특정 기호로 자르기</a:t>
            </a:r>
            <a:r>
              <a:rPr lang="en-US" altLang="ko-KR" dirty="0"/>
              <a:t>: split( 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Ch. 06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0DC346-762A-C428-E5F4-3729E58A2D82}"/>
              </a:ext>
            </a:extLst>
          </p:cNvPr>
          <p:cNvSpPr/>
          <p:nvPr/>
        </p:nvSpPr>
        <p:spPr>
          <a:xfrm>
            <a:off x="864493" y="1451014"/>
            <a:ext cx="6624736" cy="13681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복숭아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참외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6B7B8B-2A4B-B903-DACB-656B5590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878" y="1573115"/>
            <a:ext cx="1809750" cy="1123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EE07A3-A2D8-5160-DF39-BA839A87FEF3}"/>
              </a:ext>
            </a:extLst>
          </p:cNvPr>
          <p:cNvSpPr/>
          <p:nvPr/>
        </p:nvSpPr>
        <p:spPr>
          <a:xfrm>
            <a:off x="857969" y="3007955"/>
            <a:ext cx="6624736" cy="160028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복숭아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참외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15B00F-CCDF-A954-F5FE-E36E62EAA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78" y="3225897"/>
            <a:ext cx="17716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2447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JSON.stringify</a:t>
            </a:r>
            <a:r>
              <a:rPr lang="en-US" altLang="ko-KR" dirty="0"/>
              <a:t>( )</a:t>
            </a:r>
          </a:p>
          <a:p>
            <a:pPr lvl="2"/>
            <a:r>
              <a:rPr lang="ko-KR" altLang="en-US" dirty="0"/>
              <a:t>자바스크립트 객체를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Ch. 06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46EA6-7590-CBA6-6611-EDD943909117}"/>
              </a:ext>
            </a:extLst>
          </p:cNvPr>
          <p:cNvSpPr/>
          <p:nvPr/>
        </p:nvSpPr>
        <p:spPr>
          <a:xfrm>
            <a:off x="936501" y="1655911"/>
            <a:ext cx="5472608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자바스크립트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'HTML5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웹 프로그래밍 입문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BE7D6C-9D07-1B03-CC99-EBB7BADC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07" y="2307778"/>
            <a:ext cx="43910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22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 err="1"/>
              <a:t>JSON.parse</a:t>
            </a:r>
            <a:r>
              <a:rPr lang="en-US" altLang="ko-KR" dirty="0"/>
              <a:t>( )</a:t>
            </a:r>
          </a:p>
          <a:p>
            <a:pPr lvl="2"/>
            <a:r>
              <a:rPr lang="en-US" altLang="ko-KR" dirty="0"/>
              <a:t>JSON </a:t>
            </a:r>
            <a:r>
              <a:rPr lang="ko-KR" altLang="en-US" dirty="0"/>
              <a:t>문자열을 자바스크립트 자료형으로 변환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복습 </a:t>
            </a:r>
            <a:r>
              <a:rPr lang="en-US" altLang="ko-KR" dirty="0"/>
              <a:t>- Ch. 06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46EA6-7590-CBA6-6611-EDD943909117}"/>
              </a:ext>
            </a:extLst>
          </p:cNvPr>
          <p:cNvSpPr/>
          <p:nvPr/>
        </p:nvSpPr>
        <p:spPr>
          <a:xfrm>
            <a:off x="665163" y="1655911"/>
            <a:ext cx="5095875" cy="40324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자바스크립트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},{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'HTML5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웹 프로그래밍 입문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 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}]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B351B0-C81B-722F-1356-2D3C44E77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166" y="2967285"/>
            <a:ext cx="5095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03270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외부 스크립트 파일 읽어 들이기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F46EA6-7590-CBA6-6611-EDD943909117}"/>
              </a:ext>
            </a:extLst>
          </p:cNvPr>
          <p:cNvSpPr/>
          <p:nvPr/>
        </p:nvSpPr>
        <p:spPr>
          <a:xfrm>
            <a:off x="792485" y="1059952"/>
            <a:ext cx="6103986" cy="30963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main.html --&gt;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"test.js"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main.html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태그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값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43B91D-0347-9F25-9179-9268B164C443}"/>
              </a:ext>
            </a:extLst>
          </p:cNvPr>
          <p:cNvSpPr/>
          <p:nvPr/>
        </p:nvSpPr>
        <p:spPr>
          <a:xfrm>
            <a:off x="792485" y="4317652"/>
            <a:ext cx="6103986" cy="109746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test.js 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 test.js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파일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CDBC19-93DA-3947-0CE0-BFC6F6D2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35" y="2323879"/>
            <a:ext cx="2047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6622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속성 존재 여부 확인</a:t>
            </a:r>
            <a:endParaRPr lang="en-US" altLang="ko-KR" dirty="0"/>
          </a:p>
          <a:p>
            <a:pPr lvl="1"/>
            <a:r>
              <a:rPr lang="ko-KR" altLang="en-US" dirty="0"/>
              <a:t>객체에 없는 속성에 접근하면 </a:t>
            </a:r>
            <a:r>
              <a:rPr lang="en-US" altLang="ko-KR" dirty="0"/>
              <a:t>undefined </a:t>
            </a:r>
            <a:r>
              <a:rPr lang="ko-KR" altLang="en-US" dirty="0"/>
              <a:t>자료형이 나옴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따라서 조건문으로 접근하려는 속성이 </a:t>
            </a:r>
            <a:r>
              <a:rPr lang="en-US" altLang="ko-KR" dirty="0"/>
              <a:t>undefined</a:t>
            </a:r>
            <a:r>
              <a:rPr lang="ko-KR" altLang="en-US" dirty="0"/>
              <a:t>인지 아닌지 확인하면 속성 존재 여부를 확인할 수 있음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교재 </a:t>
            </a:r>
            <a:r>
              <a:rPr lang="en-US" altLang="ko-KR" dirty="0">
                <a:solidFill>
                  <a:srgbClr val="FF0000"/>
                </a:solidFill>
              </a:rPr>
              <a:t>292 ~ 293 </a:t>
            </a:r>
            <a:r>
              <a:rPr lang="ko-KR" altLang="en-US" dirty="0">
                <a:solidFill>
                  <a:srgbClr val="FF0000"/>
                </a:solidFill>
              </a:rPr>
              <a:t>페이지 확일 할 것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2550882" y="1691915"/>
            <a:ext cx="6103986" cy="309634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18000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publisher: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한빛미디어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속성이 있음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4074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 기반의 다중 할당</a:t>
            </a:r>
            <a:endParaRPr lang="en-US" altLang="ko-KR" dirty="0"/>
          </a:p>
          <a:p>
            <a:pPr lvl="1"/>
            <a:r>
              <a:rPr lang="ko-KR" altLang="en-US" dirty="0"/>
              <a:t>최신 자바스크립트는 배열과 비슷한 작성 방법으로 한 번에 여러 개의 변수에 값을 할당하는 </a:t>
            </a:r>
            <a:r>
              <a:rPr lang="en-US" altLang="ko-KR" dirty="0"/>
              <a:t>‘</a:t>
            </a:r>
            <a:r>
              <a:rPr lang="ko-KR" altLang="en-US" dirty="0"/>
              <a:t>다중 할당</a:t>
            </a:r>
            <a:r>
              <a:rPr lang="en-US" altLang="ko-KR" dirty="0"/>
              <a:t>’ </a:t>
            </a:r>
            <a:r>
              <a:rPr lang="ko-KR" altLang="en-US" dirty="0"/>
              <a:t>기능이 추가 되었음</a:t>
            </a:r>
            <a:endParaRPr lang="en-US" altLang="ko-KR" dirty="0"/>
          </a:p>
          <a:p>
            <a:pPr lvl="1"/>
            <a:r>
              <a:rPr lang="ko-KR" altLang="en-US" dirty="0"/>
              <a:t>형식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let [a, b]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변수 선언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3574934" y="1758057"/>
            <a:ext cx="4362283" cy="4680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배열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2669508"/>
            <a:ext cx="2695951" cy="2019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893" y="2687200"/>
            <a:ext cx="2505425" cy="201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>
            <a:off x="6769149" y="2880047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8472" y="26695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</a:t>
            </a:r>
            <a:r>
              <a:rPr lang="ko-KR" altLang="en-US" b="1" dirty="0"/>
              <a:t>에 </a:t>
            </a:r>
            <a:r>
              <a:rPr lang="en-US" altLang="ko-KR" b="1" dirty="0"/>
              <a:t>b</a:t>
            </a:r>
            <a:r>
              <a:rPr lang="ko-KR" altLang="en-US" b="1" dirty="0"/>
              <a:t>가 할당되고 </a:t>
            </a:r>
            <a:r>
              <a:rPr lang="en-US" altLang="ko-KR" b="1" dirty="0"/>
              <a:t>b</a:t>
            </a:r>
            <a:r>
              <a:rPr lang="ko-KR" altLang="en-US" b="1" dirty="0"/>
              <a:t>에 </a:t>
            </a:r>
            <a:r>
              <a:rPr lang="en-US" altLang="ko-KR" b="1" dirty="0"/>
              <a:t>a</a:t>
            </a:r>
            <a:r>
              <a:rPr lang="ko-KR" altLang="en-US" b="1" dirty="0"/>
              <a:t>가 할당</a:t>
            </a:r>
          </a:p>
        </p:txBody>
      </p:sp>
    </p:spTree>
    <p:extLst>
      <p:ext uri="{BB962C8B-B14F-4D97-AF65-F5344CB8AC3E}">
        <p14:creationId xmlns:p14="http://schemas.microsoft.com/office/powerpoint/2010/main" val="8024056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 기반의 다중 할당</a:t>
            </a:r>
            <a:endParaRPr lang="en-US" altLang="ko-KR" dirty="0"/>
          </a:p>
          <a:p>
            <a:pPr lvl="1"/>
            <a:r>
              <a:rPr lang="ko-KR" altLang="en-US" dirty="0"/>
              <a:t>최신 자바스크립트는 배열과 비슷한 작성 방법으로 한 번에 여러 개의 변수에 값을 할당하는 </a:t>
            </a:r>
            <a:r>
              <a:rPr lang="en-US" altLang="ko-KR" dirty="0"/>
              <a:t>‘</a:t>
            </a:r>
            <a:r>
              <a:rPr lang="ko-KR" altLang="en-US" dirty="0"/>
              <a:t>다중 할당</a:t>
            </a:r>
            <a:r>
              <a:rPr lang="en-US" altLang="ko-KR" dirty="0"/>
              <a:t>’ </a:t>
            </a:r>
            <a:r>
              <a:rPr lang="ko-KR" altLang="en-US" dirty="0"/>
              <a:t>기능이 추가 되었음</a:t>
            </a:r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29" y="1943943"/>
            <a:ext cx="3791479" cy="2886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직선 화살표 연결선 11"/>
          <p:cNvCxnSpPr/>
          <p:nvPr/>
        </p:nvCxnSpPr>
        <p:spPr>
          <a:xfrm>
            <a:off x="5761037" y="4248199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57653" y="4086757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배열</a:t>
            </a:r>
            <a:r>
              <a:rPr lang="en-US" altLang="ko-KR" b="1" dirty="0"/>
              <a:t>(array)</a:t>
            </a:r>
            <a:r>
              <a:rPr lang="ko-KR" altLang="en-US" b="1" dirty="0"/>
              <a:t>의 앞쪽 요소부터 세</a:t>
            </a:r>
            <a:r>
              <a:rPr lang="en-US" altLang="ko-KR" b="1" dirty="0"/>
              <a:t>(3) </a:t>
            </a:r>
            <a:r>
              <a:rPr lang="ko-KR" altLang="en-US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04379773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239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기반의 다중 할당</a:t>
            </a:r>
            <a:endParaRPr lang="en-US" altLang="ko-KR" dirty="0"/>
          </a:p>
          <a:p>
            <a:pPr lvl="1"/>
            <a:r>
              <a:rPr lang="ko-KR" altLang="en-US" dirty="0"/>
              <a:t>객체 내부에 있는 속성을 꺼내서 변수에 할당할 때 아래와 같은 코드를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교재 설명 이상</a:t>
            </a:r>
            <a:r>
              <a:rPr lang="en-US" altLang="ko-KR" dirty="0"/>
              <a:t>(?)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2550882" y="1371143"/>
            <a:ext cx="6103986" cy="70445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ko-KR" alt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속성이름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속성이름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= </a:t>
            </a:r>
            <a:r>
              <a:rPr lang="ko-KR" alt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객체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1=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속성이름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1, 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식별자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2=</a:t>
            </a:r>
            <a:r>
              <a:rPr lang="ko-KR" altLang="en-US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속성이름</a:t>
            </a:r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2} = 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객체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864493" y="2664023"/>
            <a:ext cx="6103986" cy="230425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        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혼자 공부하는 </a:t>
            </a:r>
            <a:r>
              <a:rPr lang="ko-KR" alt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파이썬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price       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18000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publisher   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한빛미디어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 =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object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'# 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속성 이름 그대로 꺼내서 출력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55" y="4243959"/>
            <a:ext cx="3639058" cy="7335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91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문자열 자료형 </a:t>
            </a:r>
            <a:r>
              <a:rPr lang="en-US" altLang="ko-KR" dirty="0"/>
              <a:t>/ </a:t>
            </a: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작은 따옴표</a:t>
            </a:r>
            <a:r>
              <a:rPr lang="en-US" altLang="ko-KR" dirty="0"/>
              <a:t>(‘ ‘) </a:t>
            </a:r>
            <a:r>
              <a:rPr lang="ko-KR" altLang="en-US" dirty="0"/>
              <a:t>또는 큰 따옴표</a:t>
            </a:r>
            <a:r>
              <a:rPr lang="en-US" altLang="ko-KR" dirty="0"/>
              <a:t>(“ “)</a:t>
            </a:r>
            <a:r>
              <a:rPr lang="ko-KR" altLang="en-US" dirty="0"/>
              <a:t>로 문자열을 표시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과 동일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문자열 내부에 작은 따옴표를 표시하고 싶을 때 </a:t>
            </a:r>
            <a:endParaRPr lang="en-US" altLang="ko-KR" dirty="0"/>
          </a:p>
          <a:p>
            <a:pPr marL="542925" lvl="2" indent="0" algn="ctr">
              <a:buNone/>
            </a:pPr>
            <a:r>
              <a:rPr lang="en-US" altLang="ko-KR" sz="2000" dirty="0"/>
              <a:t>“Hello World!” </a:t>
            </a:r>
            <a:r>
              <a:rPr lang="en-US" altLang="ko-KR" sz="2000" dirty="0">
                <a:sym typeface="Wingdings" panose="05000000000000000000" pitchFamily="2" charset="2"/>
              </a:rPr>
              <a:t> “Hello ‘World!’”</a:t>
            </a:r>
          </a:p>
          <a:p>
            <a:pPr lvl="1"/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 내부에 큰 따옴표를 표시하고 싶을 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42925" lvl="2" indent="0" algn="ctr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‘Hello World!’  ‘Hello “World!”’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6F4D3-DE55-4916-BB6C-0A702D0FBDF4}"/>
              </a:ext>
            </a:extLst>
          </p:cNvPr>
          <p:cNvSpPr/>
          <p:nvPr/>
        </p:nvSpPr>
        <p:spPr>
          <a:xfrm>
            <a:off x="1080517" y="1426385"/>
            <a:ext cx="4320000" cy="8974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C6573-A618-5F28-218D-6D55AD23C948}"/>
              </a:ext>
            </a:extLst>
          </p:cNvPr>
          <p:cNvSpPr/>
          <p:nvPr/>
        </p:nvSpPr>
        <p:spPr>
          <a:xfrm>
            <a:off x="5833045" y="1435645"/>
            <a:ext cx="4320000" cy="888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84781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 전개 연산자</a:t>
            </a:r>
            <a:endParaRPr lang="en-US" altLang="ko-KR" dirty="0"/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얕은 복사</a:t>
            </a:r>
            <a:r>
              <a:rPr lang="en-US" altLang="ko-KR" dirty="0"/>
              <a:t>(shallow copy)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결과 </a:t>
            </a:r>
            <a:r>
              <a:rPr lang="en-US" altLang="ko-KR" dirty="0"/>
              <a:t>: array1</a:t>
            </a:r>
            <a:r>
              <a:rPr lang="ko-KR" altLang="en-US" dirty="0"/>
              <a:t>과 </a:t>
            </a:r>
            <a:r>
              <a:rPr lang="en-US" altLang="ko-KR" dirty="0"/>
              <a:t>array2</a:t>
            </a:r>
            <a:r>
              <a:rPr lang="ko-KR" altLang="en-US" dirty="0"/>
              <a:t>가 같은 값을 가지고 있음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/>
              <a:t>두 변수가 이름만 다르지 실제로는 하나</a:t>
            </a:r>
            <a:endParaRPr lang="en-US" altLang="ko-KR" dirty="0"/>
          </a:p>
          <a:p>
            <a:pPr lvl="4"/>
            <a:r>
              <a:rPr lang="ko-KR" altLang="en-US" dirty="0"/>
              <a:t>이런 복사를 얕은 복사 또는 참조 </a:t>
            </a:r>
            <a:r>
              <a:rPr lang="ko-KR" altLang="en-US" dirty="0" err="1"/>
              <a:t>복사라고</a:t>
            </a:r>
            <a:r>
              <a:rPr lang="ko-KR" altLang="en-US" dirty="0"/>
              <a:t> 함 </a:t>
            </a:r>
            <a:endParaRPr lang="en-US" altLang="ko-KR" dirty="0"/>
          </a:p>
          <a:p>
            <a:pPr lvl="4"/>
            <a:r>
              <a:rPr lang="ko-KR" altLang="en-US" dirty="0"/>
              <a:t>얕은 복사의 반대 </a:t>
            </a:r>
            <a:r>
              <a:rPr lang="en-US" altLang="ko-KR" dirty="0"/>
              <a:t>"</a:t>
            </a:r>
            <a:r>
              <a:rPr lang="ko-KR" altLang="en-US" dirty="0"/>
              <a:t>깊은 복사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1080517" y="1583903"/>
            <a:ext cx="4320480" cy="23762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우유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식빵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</a:p>
          <a:p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고구마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598" y="1151855"/>
            <a:ext cx="3439005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0040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 전개 연산자</a:t>
            </a:r>
            <a:endParaRPr lang="en-US" altLang="ko-KR" dirty="0"/>
          </a:p>
          <a:p>
            <a:pPr lvl="1"/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깊은 복사</a:t>
            </a:r>
            <a:r>
              <a:rPr lang="en-US" altLang="ko-KR" dirty="0"/>
              <a:t>(deep copy)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결과 </a:t>
            </a:r>
            <a:r>
              <a:rPr lang="en-US" altLang="ko-KR" dirty="0"/>
              <a:t>: array1</a:t>
            </a:r>
            <a:r>
              <a:rPr lang="ko-KR" altLang="en-US" dirty="0"/>
              <a:t>과 </a:t>
            </a:r>
            <a:r>
              <a:rPr lang="en-US" altLang="ko-KR" dirty="0"/>
              <a:t>array2</a:t>
            </a:r>
            <a:r>
              <a:rPr lang="ko-KR" altLang="en-US" dirty="0"/>
              <a:t>가 다른 값을 가지고 있음</a:t>
            </a:r>
            <a:endParaRPr lang="en-US" altLang="ko-KR" dirty="0"/>
          </a:p>
          <a:p>
            <a:pPr lvl="3"/>
            <a:r>
              <a:rPr lang="ko-KR" altLang="en-US" dirty="0"/>
              <a:t>분석 </a:t>
            </a:r>
            <a:r>
              <a:rPr lang="en-US" altLang="ko-KR" dirty="0"/>
              <a:t>: </a:t>
            </a:r>
            <a:r>
              <a:rPr lang="ko-KR" altLang="en-US" dirty="0"/>
              <a:t>두 변수는 서로 독립적</a:t>
            </a:r>
            <a:endParaRPr lang="en-US" altLang="ko-KR" dirty="0"/>
          </a:p>
          <a:p>
            <a:pPr lvl="4"/>
            <a:r>
              <a:rPr lang="ko-KR" altLang="en-US" dirty="0"/>
              <a:t>이런 복사를 깊은 </a:t>
            </a:r>
            <a:r>
              <a:rPr lang="ko-KR" altLang="en-US" dirty="0" err="1"/>
              <a:t>복사라</a:t>
            </a:r>
            <a:r>
              <a:rPr lang="ko-KR" altLang="en-US" dirty="0"/>
              <a:t> 함</a:t>
            </a:r>
            <a:r>
              <a:rPr lang="en-US" altLang="ko-KR" dirty="0"/>
              <a:t>. </a:t>
            </a:r>
            <a:r>
              <a:rPr lang="ko-KR" altLang="en-US" dirty="0"/>
              <a:t>깊은 복사의 반대 </a:t>
            </a:r>
            <a:r>
              <a:rPr lang="en-US" altLang="ko-KR" dirty="0"/>
              <a:t>＂</a:t>
            </a:r>
            <a:r>
              <a:rPr lang="ko-KR" altLang="en-US" dirty="0"/>
              <a:t>얕은 복사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전개 연산자를 사용한 배열의 </a:t>
            </a:r>
            <a:r>
              <a:rPr lang="en-US" altLang="ko-KR" dirty="0"/>
              <a:t>“</a:t>
            </a:r>
            <a:r>
              <a:rPr lang="ko-KR" altLang="en-US" dirty="0"/>
              <a:t>깊은 복사</a:t>
            </a:r>
            <a:r>
              <a:rPr lang="en-US" altLang="ko-KR" dirty="0"/>
              <a:t>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1080517" y="1583903"/>
            <a:ext cx="4320480" cy="23762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우유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식빵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고구마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altLang="ko-KR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17" y="1597140"/>
            <a:ext cx="311511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809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배열 전개 연산자</a:t>
            </a:r>
            <a:endParaRPr lang="en-US" altLang="ko-KR" dirty="0"/>
          </a:p>
          <a:p>
            <a:pPr lvl="1"/>
            <a:r>
              <a:rPr lang="ko-KR" altLang="en-US" dirty="0"/>
              <a:t>전개 연산자를 사용한 배열에 요소 추가</a:t>
            </a:r>
            <a:endParaRPr lang="en-US" altLang="ko-KR" dirty="0"/>
          </a:p>
          <a:p>
            <a:pPr lvl="2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1080517" y="1583903"/>
            <a:ext cx="5976664" cy="230425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우유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식빵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[...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고구마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고구마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array4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고구마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...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토마토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array3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array4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245" y="863823"/>
            <a:ext cx="2072930" cy="43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614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전개 연산자</a:t>
            </a:r>
            <a:endParaRPr lang="en-US" altLang="ko-KR" dirty="0"/>
          </a:p>
          <a:p>
            <a:pPr lvl="1"/>
            <a:r>
              <a:rPr lang="ko-KR" altLang="en-US" dirty="0"/>
              <a:t>객체도 깊은 복사를 할 때 전개 연산자를 사용할 수 있음</a:t>
            </a:r>
            <a:endParaRPr lang="en-US" altLang="ko-KR" dirty="0"/>
          </a:p>
          <a:p>
            <a:pPr lvl="2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474924" y="1580973"/>
            <a:ext cx="2621818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class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강아지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741" y="3202218"/>
            <a:ext cx="2220587" cy="2203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9D388FC-C2A5-912F-0F3A-B96319F54676}"/>
              </a:ext>
            </a:extLst>
          </p:cNvPr>
          <p:cNvSpPr/>
          <p:nvPr/>
        </p:nvSpPr>
        <p:spPr>
          <a:xfrm>
            <a:off x="5473005" y="1510030"/>
            <a:ext cx="3024336" cy="33843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구름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age: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class :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강아지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ko-KR" altLang="en-US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{...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별</a:t>
            </a:r>
            <a:r>
              <a:rPr lang="en-US" altLang="ko-KR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latin typeface="Consolas" panose="020B0609020204030204" pitchFamily="49" charset="0"/>
              </a:rPr>
              <a:t>pet2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342" y="3202218"/>
            <a:ext cx="2186293" cy="21691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018616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5634-B8F4-32E7-5EF2-A16A578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2F9CAD-1254-EABE-D871-35946176DA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244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A74B7-BCE4-42D8-F261-A2F5CADCB9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객체 전개 연산자</a:t>
            </a:r>
            <a:endParaRPr lang="en-US" altLang="ko-KR" dirty="0"/>
          </a:p>
          <a:p>
            <a:pPr lvl="1"/>
            <a:r>
              <a:rPr lang="ko-KR" altLang="en-US" dirty="0"/>
              <a:t>전개 연산자를 사용한 객체 속성 추가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EC57D-F07B-ACB2-A0DC-C678F66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06 </a:t>
            </a:r>
            <a:r>
              <a:rPr lang="ko-KR" altLang="en-US" dirty="0"/>
              <a:t>객체와 배열 고급</a:t>
            </a:r>
          </a:p>
        </p:txBody>
      </p:sp>
    </p:spTree>
    <p:extLst>
      <p:ext uri="{BB962C8B-B14F-4D97-AF65-F5344CB8AC3E}">
        <p14:creationId xmlns:p14="http://schemas.microsoft.com/office/powerpoint/2010/main" val="88568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문자열 자료형 </a:t>
            </a:r>
            <a:r>
              <a:rPr lang="en-US" altLang="ko-KR" dirty="0"/>
              <a:t>/ </a:t>
            </a:r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이스케이프 문자</a:t>
            </a:r>
            <a:endParaRPr lang="en-US" altLang="ko-KR" dirty="0"/>
          </a:p>
          <a:p>
            <a:pPr lvl="2"/>
            <a:r>
              <a:rPr lang="ko-KR" altLang="en-US" dirty="0"/>
              <a:t>단일 인용 부호로 단어 강조 하기 </a:t>
            </a:r>
            <a:endParaRPr lang="en-US" altLang="ko-KR" dirty="0"/>
          </a:p>
          <a:p>
            <a:pPr marL="542925" lvl="2" indent="0" algn="ctr">
              <a:buNone/>
            </a:pPr>
            <a:r>
              <a:rPr lang="en-US" altLang="ko-KR" sz="2000" dirty="0"/>
              <a:t>“Hello</a:t>
            </a:r>
            <a:r>
              <a:rPr lang="ko-KR" altLang="en-US" sz="2000" dirty="0"/>
              <a:t> </a:t>
            </a:r>
            <a:r>
              <a:rPr lang="en-US" altLang="ko-KR" sz="2000" dirty="0"/>
              <a:t>‘World!’”  --  </a:t>
            </a:r>
            <a:r>
              <a:rPr lang="en-US" altLang="ko-KR" sz="2000" dirty="0">
                <a:sym typeface="Wingdings" panose="05000000000000000000" pitchFamily="2" charset="2"/>
              </a:rPr>
              <a:t>“Hello \’World!\’”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이중 인용 부호로 단어 강조 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42925" lvl="2" indent="0" algn="ctr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‘Hello “World!”’  --  ‘Hello \”World!\”’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단어 강조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42925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			</a:t>
            </a:r>
            <a:r>
              <a:rPr lang="en-US" altLang="ko-KR" sz="2000" dirty="0">
                <a:sym typeface="Wingdings" panose="05000000000000000000" pitchFamily="2" charset="2"/>
              </a:rPr>
              <a:t>‘Hello \’World!\’’</a:t>
            </a:r>
          </a:p>
          <a:p>
            <a:pPr marL="542925" lvl="2" indent="0" algn="ctr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“Hello \”World!\””</a:t>
            </a:r>
          </a:p>
          <a:p>
            <a:pPr lvl="2"/>
            <a:r>
              <a:rPr lang="ko-KR" altLang="en-US" dirty="0"/>
              <a:t>기타 이스케이프 문자</a:t>
            </a:r>
            <a:endParaRPr lang="en-US" altLang="ko-KR" dirty="0"/>
          </a:p>
          <a:p>
            <a:pPr lvl="3"/>
            <a:r>
              <a:rPr lang="en-US" altLang="ko-KR" dirty="0"/>
              <a:t>\n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줄바꿈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\t 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\\  </a:t>
            </a:r>
            <a:r>
              <a:rPr lang="ko-KR" altLang="en-US" dirty="0">
                <a:sym typeface="Wingdings" panose="05000000000000000000" pitchFamily="2" charset="2"/>
              </a:rPr>
              <a:t>백슬래시</a:t>
            </a:r>
            <a:r>
              <a:rPr lang="en-US" altLang="ko-KR" dirty="0">
                <a:sym typeface="Wingdings" panose="05000000000000000000" pitchFamily="2" charset="2"/>
              </a:rPr>
              <a:t>(\)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참고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'This is '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''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3"/>
            <a:r>
              <a:rPr lang="en-US" altLang="ko-KR" dirty="0"/>
              <a:t>Uncaught </a:t>
            </a:r>
            <a:r>
              <a:rPr lang="en-US" altLang="ko-KR" dirty="0" err="1"/>
              <a:t>SyntaxError</a:t>
            </a:r>
            <a:r>
              <a:rPr lang="en-US" altLang="ko-KR" dirty="0"/>
              <a:t>: Unexpected identifier </a:t>
            </a:r>
            <a:r>
              <a:rPr lang="ko-KR" altLang="en-US" dirty="0"/>
              <a:t>오류 발생</a:t>
            </a:r>
            <a:r>
              <a:rPr lang="en-US" altLang="ko-KR" dirty="0"/>
              <a:t> – ‘This</a:t>
            </a:r>
            <a:r>
              <a:rPr lang="ko-KR" altLang="en-US" dirty="0"/>
              <a:t> </a:t>
            </a:r>
            <a:r>
              <a:rPr lang="en-US" altLang="ko-KR" dirty="0"/>
              <a:t>is ’</a:t>
            </a:r>
            <a:r>
              <a:rPr lang="ko-KR" altLang="en-US" dirty="0"/>
              <a:t>와 </a:t>
            </a:r>
            <a:r>
              <a:rPr lang="en-US" altLang="ko-KR" dirty="0"/>
              <a:t>string</a:t>
            </a:r>
            <a:r>
              <a:rPr lang="ko-KR" altLang="en-US" dirty="0"/>
              <a:t>과</a:t>
            </a:r>
            <a:r>
              <a:rPr lang="en-US" altLang="ko-KR" dirty="0"/>
              <a:t> ‘’</a:t>
            </a:r>
            <a:r>
              <a:rPr lang="ko-KR" altLang="en-US" dirty="0"/>
              <a:t>로 해석</a:t>
            </a:r>
            <a:r>
              <a:rPr lang="en-US" altLang="ko-KR" dirty="0"/>
              <a:t>, ‘This is ’</a:t>
            </a:r>
            <a:r>
              <a:rPr lang="ko-KR" altLang="en-US" dirty="0"/>
              <a:t>는 문자열이고 </a:t>
            </a:r>
            <a:r>
              <a:rPr lang="en-US" altLang="ko-KR" dirty="0"/>
              <a:t>‘’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빈 문자열로 해석하고 </a:t>
            </a:r>
            <a:r>
              <a:rPr lang="en-US" altLang="ko-KR" dirty="0" err="1"/>
              <a:t>strin</a:t>
            </a:r>
            <a:r>
              <a:rPr lang="ko-KR" altLang="en-US" dirty="0"/>
              <a:t>는 식별자로 인식한다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Unexpected</a:t>
            </a:r>
            <a:r>
              <a:rPr lang="ko-KR" altLang="en-US" dirty="0"/>
              <a:t> </a:t>
            </a:r>
            <a:r>
              <a:rPr lang="en-US" altLang="ko-KR" dirty="0"/>
              <a:t>identifier(</a:t>
            </a:r>
            <a:r>
              <a:rPr lang="ko-KR" altLang="en-US" dirty="0"/>
              <a:t>예상하지 못한 식별자</a:t>
            </a:r>
            <a:r>
              <a:rPr lang="en-US" altLang="ko-KR" dirty="0"/>
              <a:t>) </a:t>
            </a:r>
            <a:r>
              <a:rPr lang="ko-KR" altLang="en-US" dirty="0"/>
              <a:t>에러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2933364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A9A8-3069-7A61-E1A4-657B7996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9A900B-5BEF-73C2-494E-741931521A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0C2DF-0CD5-F5A5-CE3D-699E9564BAE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9311061" cy="1745730"/>
          </a:xfrm>
        </p:spPr>
        <p:txBody>
          <a:bodyPr/>
          <a:lstStyle/>
          <a:p>
            <a:r>
              <a:rPr lang="ko-KR" altLang="en-US" dirty="0"/>
              <a:t>문자열 자료형 </a:t>
            </a:r>
            <a:r>
              <a:rPr lang="en-US" altLang="ko-KR" dirty="0"/>
              <a:t>/ </a:t>
            </a:r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dirty="0"/>
              <a:t>문자열 연결 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문자열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‘+’ </a:t>
            </a:r>
            <a:r>
              <a:rPr lang="ko-KR" altLang="en-US" dirty="0">
                <a:sym typeface="Wingdings" panose="05000000000000000000" pitchFamily="2" charset="2"/>
              </a:rPr>
              <a:t>연산자의 앞뒤가 문자열인 경우 두  문자열 결합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/>
              <a:t>문자열 인덱싱 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  <a:r>
              <a:rPr lang="en-US" altLang="ko-KR" dirty="0"/>
              <a:t>[</a:t>
            </a:r>
            <a:r>
              <a:rPr lang="ko-KR" altLang="en-US" dirty="0"/>
              <a:t>숫자</a:t>
            </a:r>
            <a:r>
              <a:rPr lang="en-US" altLang="ko-KR" dirty="0"/>
              <a:t>]</a:t>
            </a:r>
          </a:p>
          <a:p>
            <a:pPr marL="506850" lvl="2" indent="0" algn="ctr">
              <a:buNone/>
            </a:pPr>
            <a:r>
              <a:rPr lang="en-US" altLang="ko-KR" sz="2000" dirty="0"/>
              <a:t>‘</a:t>
            </a:r>
            <a:r>
              <a:rPr lang="ko-KR" altLang="en-US" sz="2000" dirty="0"/>
              <a:t>대학교</a:t>
            </a:r>
            <a:r>
              <a:rPr lang="en-US" altLang="ko-KR" sz="2000" dirty="0"/>
              <a:t>’[0] </a:t>
            </a:r>
            <a:r>
              <a:rPr lang="en-US" altLang="ko-KR" sz="2000" dirty="0">
                <a:sym typeface="Wingdings" panose="05000000000000000000" pitchFamily="2" charset="2"/>
              </a:rPr>
              <a:t> ‘</a:t>
            </a:r>
            <a:r>
              <a:rPr lang="ko-KR" altLang="en-US" sz="2000" dirty="0">
                <a:sym typeface="Wingdings" panose="05000000000000000000" pitchFamily="2" charset="2"/>
              </a:rPr>
              <a:t>대</a:t>
            </a:r>
            <a:r>
              <a:rPr lang="en-US" altLang="ko-KR" sz="2000" dirty="0">
                <a:sym typeface="Wingdings" panose="05000000000000000000" pitchFamily="2" charset="2"/>
              </a:rPr>
              <a:t>’</a:t>
            </a:r>
          </a:p>
          <a:p>
            <a:pPr marL="506850" lvl="2" indent="0" algn="ctr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sym typeface="Wingdings" panose="05000000000000000000" pitchFamily="2" charset="2"/>
              </a:rPr>
              <a:t>대학교</a:t>
            </a:r>
            <a:r>
              <a:rPr lang="en-US" altLang="ko-KR" sz="2000" dirty="0">
                <a:sym typeface="Wingdings" panose="05000000000000000000" pitchFamily="2" charset="2"/>
              </a:rPr>
              <a:t>’[1]  ‘</a:t>
            </a:r>
            <a:r>
              <a:rPr lang="ko-KR" altLang="en-US" sz="2000" dirty="0">
                <a:sym typeface="Wingdings" panose="05000000000000000000" pitchFamily="2" charset="2"/>
              </a:rPr>
              <a:t>학</a:t>
            </a:r>
            <a:r>
              <a:rPr lang="en-US" altLang="ko-KR" sz="2000" dirty="0">
                <a:sym typeface="Wingdings" panose="05000000000000000000" pitchFamily="2" charset="2"/>
              </a:rPr>
              <a:t>’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문자열 길이 </a:t>
            </a:r>
            <a:r>
              <a:rPr lang="en-US" altLang="ko-KR" dirty="0">
                <a:sym typeface="Wingdings" panose="05000000000000000000" pitchFamily="2" charset="2"/>
              </a:rPr>
              <a:t>: 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.length</a:t>
            </a:r>
          </a:p>
          <a:p>
            <a:pPr marL="702000" lvl="3" indent="0" algn="ctr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sym typeface="Wingdings" panose="05000000000000000000" pitchFamily="2" charset="2"/>
              </a:rPr>
              <a:t>대학교</a:t>
            </a:r>
            <a:r>
              <a:rPr lang="en-US" altLang="ko-KR" sz="2000" dirty="0">
                <a:sym typeface="Wingdings" panose="05000000000000000000" pitchFamily="2" charset="2"/>
              </a:rPr>
              <a:t>’.length  3</a:t>
            </a:r>
          </a:p>
          <a:p>
            <a:pPr marL="702000" lvl="3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0169964-E5F8-AE93-1193-6D8D4915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</p:spTree>
    <p:extLst>
      <p:ext uri="{BB962C8B-B14F-4D97-AF65-F5344CB8AC3E}">
        <p14:creationId xmlns:p14="http://schemas.microsoft.com/office/powerpoint/2010/main" val="254471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 </a:t>
            </a:r>
            <a:r>
              <a:rPr lang="en-US" altLang="ko-KR" dirty="0"/>
              <a:t>/ </a:t>
            </a:r>
            <a:r>
              <a:rPr lang="ko-KR" altLang="en-US" dirty="0"/>
              <a:t>숫자 연산자</a:t>
            </a:r>
            <a:endParaRPr lang="en-US" altLang="ko-KR" dirty="0"/>
          </a:p>
          <a:p>
            <a:pPr lvl="1"/>
            <a:r>
              <a:rPr lang="ko-KR" altLang="en-US" dirty="0"/>
              <a:t>소수점이 있는 숫자와 없는 숫자를 모두 같은 자료형으로 인식</a:t>
            </a:r>
            <a:endParaRPr lang="en-US" altLang="ko-KR" dirty="0"/>
          </a:p>
          <a:p>
            <a:pPr lvl="1"/>
            <a:r>
              <a:rPr lang="ko-KR" altLang="en-US" dirty="0"/>
              <a:t>숫자 연산자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D08BC7-F4AF-9971-AE08-0D79F880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867" y="1677422"/>
            <a:ext cx="6822015" cy="1097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92AAE8-E6E1-D91A-4AF1-27181A4F7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45" y="3311291"/>
            <a:ext cx="3755461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7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106E3-4F0A-ECC2-DE0C-EBEB0C53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83194-62BD-5396-418D-55D79CA925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F34A5-EA83-BE85-528A-FCE72C745B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998693" cy="1745730"/>
          </a:xfrm>
        </p:spPr>
        <p:txBody>
          <a:bodyPr/>
          <a:lstStyle/>
          <a:p>
            <a:r>
              <a:rPr lang="ko-KR" altLang="en-US" dirty="0"/>
              <a:t>불 자료형 </a:t>
            </a:r>
            <a:r>
              <a:rPr lang="en-US" altLang="ko-KR" dirty="0"/>
              <a:t>/ </a:t>
            </a:r>
            <a:r>
              <a:rPr lang="ko-KR" altLang="en-US" dirty="0"/>
              <a:t>불 만들기</a:t>
            </a:r>
            <a:r>
              <a:rPr lang="en-US" altLang="ko-KR" dirty="0"/>
              <a:t> / </a:t>
            </a:r>
            <a:r>
              <a:rPr lang="ko-KR" altLang="en-US" dirty="0"/>
              <a:t>불 연산자</a:t>
            </a:r>
            <a:endParaRPr lang="en-US" altLang="ko-KR" dirty="0"/>
          </a:p>
          <a:p>
            <a:pPr lvl="1"/>
            <a:r>
              <a:rPr lang="ko-KR" altLang="en-US" dirty="0"/>
              <a:t>두 값 중 하나</a:t>
            </a:r>
            <a:endParaRPr lang="en-US" altLang="ko-KR" dirty="0"/>
          </a:p>
          <a:p>
            <a:pPr lvl="2"/>
            <a:r>
              <a:rPr lang="en-US" altLang="ko-KR" dirty="0"/>
              <a:t>true / false</a:t>
            </a:r>
          </a:p>
          <a:p>
            <a:pPr lvl="1"/>
            <a:r>
              <a:rPr lang="ko-KR" altLang="en-US" dirty="0"/>
              <a:t>비교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lvl="2"/>
            <a:r>
              <a:rPr lang="ko-KR" altLang="en-US" dirty="0"/>
              <a:t>자바스크립트의 비교 연산자는 숫자는 물론이고 문자열 자료형도 비교할 수 있음</a:t>
            </a:r>
            <a:endParaRPr lang="en-US" altLang="ko-KR" dirty="0"/>
          </a:p>
          <a:p>
            <a:pPr lvl="2"/>
            <a:r>
              <a:rPr lang="ko-KR" altLang="en-US" dirty="0"/>
              <a:t>문자열 자료형의 크기 비교는 </a:t>
            </a:r>
            <a:r>
              <a:rPr lang="en-US" altLang="ko-KR" dirty="0"/>
              <a:t>‘</a:t>
            </a:r>
            <a:r>
              <a:rPr lang="ko-KR" altLang="en-US" dirty="0"/>
              <a:t>내림차순</a:t>
            </a:r>
            <a:r>
              <a:rPr lang="en-US" altLang="ko-KR" dirty="0"/>
              <a:t>’ </a:t>
            </a:r>
            <a:r>
              <a:rPr lang="ko-KR" altLang="en-US" dirty="0"/>
              <a:t>정렬에서 뒤에 오는 문자가 더 큰 것으로 판단</a:t>
            </a:r>
            <a:endParaRPr lang="en-US" altLang="ko-KR" dirty="0"/>
          </a:p>
          <a:p>
            <a:pPr lvl="3"/>
            <a:r>
              <a:rPr lang="ko-KR" altLang="en-US" dirty="0"/>
              <a:t>사전 순으로 배열했을 때 뒤에 오는 문자가 더 큰 문자로 판단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가구</a:t>
            </a:r>
            <a:r>
              <a:rPr lang="en-US" altLang="ko-KR" dirty="0"/>
              <a:t>’ &lt; ‘</a:t>
            </a:r>
            <a:r>
              <a:rPr lang="ko-KR" altLang="en-US" dirty="0"/>
              <a:t>나라</a:t>
            </a:r>
            <a:r>
              <a:rPr lang="en-US" altLang="ko-KR" dirty="0"/>
              <a:t>‘ : true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나라</a:t>
            </a:r>
            <a:r>
              <a:rPr lang="en-US" altLang="ko-KR" dirty="0"/>
              <a:t>‘ &lt; ‘</a:t>
            </a:r>
            <a:r>
              <a:rPr lang="ko-KR" altLang="en-US" dirty="0"/>
              <a:t>우리</a:t>
            </a:r>
            <a:r>
              <a:rPr lang="en-US" altLang="ko-KR" dirty="0"/>
              <a:t>’ : true</a:t>
            </a:r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가방</a:t>
            </a:r>
            <a:r>
              <a:rPr lang="en-US" altLang="ko-KR" dirty="0"/>
              <a:t>’ &gt; ‘</a:t>
            </a:r>
            <a:r>
              <a:rPr lang="ko-KR" altLang="en-US" dirty="0"/>
              <a:t>하마</a:t>
            </a:r>
            <a:r>
              <a:rPr lang="en-US" altLang="ko-KR" dirty="0"/>
              <a:t>’ : false</a:t>
            </a:r>
          </a:p>
          <a:p>
            <a:pPr lvl="2"/>
            <a:r>
              <a:rPr lang="ko-KR" altLang="en-US" dirty="0"/>
              <a:t>불 부정 연산자</a:t>
            </a:r>
            <a:r>
              <a:rPr lang="en-US" altLang="ko-KR" dirty="0"/>
              <a:t>(!)</a:t>
            </a:r>
          </a:p>
          <a:p>
            <a:pPr lvl="3"/>
            <a:r>
              <a:rPr lang="en-US" altLang="ko-KR" dirty="0"/>
              <a:t>!true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</a:p>
          <a:p>
            <a:pPr lvl="3"/>
            <a:r>
              <a:rPr lang="en-US" altLang="ko-KR" dirty="0"/>
              <a:t>!false : true</a:t>
            </a:r>
          </a:p>
          <a:p>
            <a:pPr lvl="2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여기서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잠깐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미리 맛보기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(expression) ? expr1 : expr2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true ? 10: 20</a:t>
            </a:r>
          </a:p>
          <a:p>
            <a:pPr lvl="4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B54BF4-F9EA-F926-A91E-6E782459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E03C733-9EDA-E5C6-494D-047A39128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590369"/>
              </p:ext>
            </p:extLst>
          </p:nvPr>
        </p:nvGraphicFramePr>
        <p:xfrm>
          <a:off x="6769149" y="1871935"/>
          <a:ext cx="3384376" cy="2333625"/>
        </p:xfrm>
        <a:graphic>
          <a:graphicData uri="http://schemas.openxmlformats.org/drawingml/2006/table">
            <a:tbl>
              <a:tblPr/>
              <a:tblGrid>
                <a:gridCol w="1047283">
                  <a:extLst>
                    <a:ext uri="{9D8B030D-6E8A-4147-A177-3AD203B41FA5}">
                      <a16:colId xmlns:a16="http://schemas.microsoft.com/office/drawing/2014/main" val="2470706541"/>
                    </a:ext>
                  </a:extLst>
                </a:gridCol>
                <a:gridCol w="2337093">
                  <a:extLst>
                    <a:ext uri="{9D8B030D-6E8A-4147-A177-3AD203B41FA5}">
                      <a16:colId xmlns:a16="http://schemas.microsoft.com/office/drawing/2014/main" val="236340110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8925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9792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!==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양쪽이 다르다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989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3438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7144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왼쪽이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0628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오른쪽이 더 크거나 같다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841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4F8F5C9-4AD2-3C4A-A1E1-DA9F6E177D93}"/>
              </a:ext>
            </a:extLst>
          </p:cNvPr>
          <p:cNvSpPr/>
          <p:nvPr/>
        </p:nvSpPr>
        <p:spPr>
          <a:xfrm>
            <a:off x="6769149" y="2231975"/>
            <a:ext cx="3384376" cy="61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" name="그래픽 7" descr="생각 윤곽선">
            <a:extLst>
              <a:ext uri="{FF2B5EF4-FFF2-40B4-BE49-F238E27FC236}">
                <a16:creationId xmlns:a16="http://schemas.microsoft.com/office/drawing/2014/main" id="{A83A7B3E-C98B-EFB7-EB43-5A20FFD65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5413" y="1067119"/>
            <a:ext cx="1775048" cy="17750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EACD80-7850-B400-7EF2-4F14692F8940}"/>
              </a:ext>
            </a:extLst>
          </p:cNvPr>
          <p:cNvSpPr txBox="1"/>
          <p:nvPr/>
        </p:nvSpPr>
        <p:spPr>
          <a:xfrm>
            <a:off x="9649469" y="1195016"/>
            <a:ext cx="55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맑은고딕"/>
              </a:rPr>
              <a:t>==</a:t>
            </a:r>
          </a:p>
          <a:p>
            <a:r>
              <a:rPr lang="en-US" altLang="ko-KR" sz="2000" b="1" dirty="0">
                <a:solidFill>
                  <a:srgbClr val="FF0000"/>
                </a:solidFill>
                <a:latin typeface="맑은고딕"/>
              </a:rPr>
              <a:t>!=</a:t>
            </a:r>
            <a:endParaRPr lang="ko-KR" altLang="en-US" sz="2000" b="1" dirty="0">
              <a:solidFill>
                <a:srgbClr val="FF0000"/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00026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D7920-0600-77C7-7866-93030023B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13165E-7441-BD46-8B09-ADACF02C56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29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16C899-39E9-C029-2879-77B1A20BE1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불 자료형 </a:t>
            </a:r>
            <a:r>
              <a:rPr lang="en-US" altLang="ko-KR" dirty="0"/>
              <a:t>/ </a:t>
            </a:r>
            <a:r>
              <a:rPr lang="ko-KR" altLang="en-US" dirty="0"/>
              <a:t>불 연산자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일치 연산자 </a:t>
            </a:r>
            <a:r>
              <a:rPr lang="en-US" altLang="ko-KR" dirty="0">
                <a:sym typeface="Wingdings" panose="05000000000000000000" pitchFamily="2" charset="2"/>
              </a:rPr>
              <a:t>vs.</a:t>
            </a:r>
            <a:r>
              <a:rPr lang="ko-KR" altLang="en-US" dirty="0">
                <a:sym typeface="Wingdings" panose="05000000000000000000" pitchFamily="2" charset="2"/>
              </a:rPr>
              <a:t> 동등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 === ‘1’ 	  false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 == ‘1’	  true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0 === 0	  true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 === true 	  false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1 == true	  true</a:t>
            </a:r>
          </a:p>
          <a:p>
            <a:pPr marL="542925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undefined === undefined	  true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undefined === null		  false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undefined == null		  true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BC809C-6CD5-4EF1-7353-0C8DB247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71F6A53D-F75D-F1B6-74D7-F24375224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59707"/>
              </p:ext>
            </p:extLst>
          </p:nvPr>
        </p:nvGraphicFramePr>
        <p:xfrm>
          <a:off x="5473005" y="1151855"/>
          <a:ext cx="490939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495">
                  <a:extLst>
                    <a:ext uri="{9D8B030D-6E8A-4147-A177-3AD203B41FA5}">
                      <a16:colId xmlns:a16="http://schemas.microsoft.com/office/drawing/2014/main" val="1692046981"/>
                    </a:ext>
                  </a:extLst>
                </a:gridCol>
                <a:gridCol w="2395849">
                  <a:extLst>
                    <a:ext uri="{9D8B030D-6E8A-4147-A177-3AD203B41FA5}">
                      <a16:colId xmlns:a16="http://schemas.microsoft.com/office/drawing/2014/main" val="3608797098"/>
                    </a:ext>
                  </a:extLst>
                </a:gridCol>
                <a:gridCol w="1813052">
                  <a:extLst>
                    <a:ext uri="{9D8B030D-6E8A-4147-A177-3AD203B41FA5}">
                      <a16:colId xmlns:a16="http://schemas.microsoft.com/office/drawing/2014/main" val="243942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연산자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6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===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양쪽의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값과 자료형이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같다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Identity operator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일치 연산자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3409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!==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양쪽이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값 또는 자료형이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다르다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086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왼쪽이 더 크다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225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오른쪽이 더 크다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752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왼쪽이 크거나 같다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6717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오른쪽이 크거나 같다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985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==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양쪽의 값은 같다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b="1" dirty="0"/>
                        <a:t>값만 비교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Equality operator</a:t>
                      </a:r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동등 연산자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9154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!=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양쪽의 값은 같지 않다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값만 비교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82454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39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</a:t>
            </a:r>
            <a:r>
              <a:rPr lang="en-US" altLang="ko-KR" dirty="0"/>
              <a:t>(JavaScript)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웹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브라우저에서 많이 사용되는 프로그래밍 언어</a:t>
            </a:r>
            <a:r>
              <a:rPr lang="ko-KR" altLang="en-US" dirty="0"/>
              <a:t>로</a:t>
            </a:r>
            <a:endParaRPr lang="en-US" altLang="ko-KR" dirty="0"/>
          </a:p>
          <a:p>
            <a:pPr lvl="1"/>
            <a:r>
              <a:rPr lang="ko-KR" altLang="en-US" dirty="0"/>
              <a:t>썬 </a:t>
            </a:r>
            <a:r>
              <a:rPr lang="ko-KR" altLang="en-US" dirty="0" err="1"/>
              <a:t>마이크로시스템에서</a:t>
            </a:r>
            <a:r>
              <a:rPr lang="ko-KR" altLang="en-US" dirty="0"/>
              <a:t> 개발한 자바</a:t>
            </a:r>
            <a:r>
              <a:rPr lang="en-US" altLang="ko-KR" dirty="0"/>
              <a:t>(Java)</a:t>
            </a:r>
            <a:r>
              <a:rPr lang="ko-KR" altLang="en-US" dirty="0"/>
              <a:t>와 이름은 비슷하지만 완전히 다른 프로그래밍 언어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자사스크립트의 역사</a:t>
            </a:r>
            <a:endParaRPr lang="en-US" altLang="ko-KR" dirty="0"/>
          </a:p>
          <a:p>
            <a:pPr lvl="2"/>
            <a:r>
              <a:rPr lang="ko-KR" altLang="en-US" dirty="0" err="1"/>
              <a:t>넷스케이프의</a:t>
            </a:r>
            <a:r>
              <a:rPr lang="ko-KR" altLang="en-US" dirty="0"/>
              <a:t> 브랜든 </a:t>
            </a:r>
            <a:r>
              <a:rPr lang="ko-KR" altLang="en-US" dirty="0" err="1"/>
              <a:t>아이크</a:t>
            </a:r>
            <a:r>
              <a:rPr lang="en-US" altLang="ko-KR" dirty="0"/>
              <a:t>(Brendan </a:t>
            </a:r>
            <a:r>
              <a:rPr lang="en-US" altLang="ko-KR" dirty="0" err="1"/>
              <a:t>Eich</a:t>
            </a:r>
            <a:r>
              <a:rPr lang="en-US" altLang="ko-KR" dirty="0"/>
              <a:t>)</a:t>
            </a:r>
            <a:r>
              <a:rPr lang="ko-KR" altLang="en-US" dirty="0"/>
              <a:t>에 의에 </a:t>
            </a:r>
            <a:r>
              <a:rPr lang="ko-KR" altLang="en-US" dirty="0" err="1"/>
              <a:t>모카라는</a:t>
            </a:r>
            <a:r>
              <a:rPr lang="ko-KR" altLang="en-US" dirty="0"/>
              <a:t> 이름으로 </a:t>
            </a:r>
            <a:r>
              <a:rPr lang="ko-KR" altLang="en-US" dirty="0" err="1"/>
              <a:t>만들어졌음</a:t>
            </a:r>
            <a:endParaRPr lang="en-US" altLang="ko-KR" dirty="0"/>
          </a:p>
          <a:p>
            <a:pPr lvl="2"/>
            <a:r>
              <a:rPr lang="ko-KR" altLang="en-US" dirty="0" err="1"/>
              <a:t>모카는</a:t>
            </a:r>
            <a:r>
              <a:rPr lang="ko-KR" altLang="en-US" dirty="0"/>
              <a:t> 라이브 스크립트라는 이름으로 개발 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ko-KR" altLang="en-US" dirty="0" err="1"/>
              <a:t>넷스케이프가</a:t>
            </a:r>
            <a:r>
              <a:rPr lang="ko-KR" altLang="en-US" dirty="0"/>
              <a:t> 썬 </a:t>
            </a:r>
            <a:r>
              <a:rPr lang="ko-KR" altLang="en-US" dirty="0" err="1"/>
              <a:t>마이크로시스템과</a:t>
            </a:r>
            <a:r>
              <a:rPr lang="ko-KR" altLang="en-US" dirty="0"/>
              <a:t> 함께 라이브 스크립트에 자바스크립트라는 이름을 붙이고 본격적으로 발전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참고</a:t>
            </a:r>
            <a:endParaRPr lang="en-US" altLang="ko-KR" dirty="0"/>
          </a:p>
          <a:p>
            <a:pPr lvl="4"/>
            <a:r>
              <a:rPr lang="ko-KR" altLang="en-US" dirty="0"/>
              <a:t>썬 마이크로시스템에서 개발한 자바 프로그래밍 언어와 이름을 같게 하는 마케팅 조약을 체결</a:t>
            </a:r>
            <a:r>
              <a:rPr lang="en-US" altLang="ko-KR" dirty="0"/>
              <a:t>. </a:t>
            </a:r>
            <a:r>
              <a:rPr lang="ko-KR" altLang="en-US" dirty="0"/>
              <a:t>이름은 비슷하지만 완전히 다른 프로그래밍 언어</a:t>
            </a:r>
            <a:r>
              <a:rPr lang="en-US" altLang="ko-KR" dirty="0"/>
              <a:t>.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</p:spTree>
    <p:extLst>
      <p:ext uri="{BB962C8B-B14F-4D97-AF65-F5344CB8AC3E}">
        <p14:creationId xmlns:p14="http://schemas.microsoft.com/office/powerpoint/2010/main" val="958790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8FB0E-0B1C-5F44-1843-F9C3A4D5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7714C0-975D-20B9-3C2E-B0CCE564DF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AC21C9-0A24-6577-4EB2-2423A9C878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불 자료형 </a:t>
            </a:r>
            <a:r>
              <a:rPr lang="en-US" altLang="ko-KR" dirty="0"/>
              <a:t>/ </a:t>
            </a:r>
            <a:r>
              <a:rPr lang="ko-KR" altLang="en-US" dirty="0"/>
              <a:t>불 연산자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일치 연산자 </a:t>
            </a:r>
            <a:r>
              <a:rPr lang="en-US" altLang="ko-KR" dirty="0">
                <a:sym typeface="Wingdings" panose="05000000000000000000" pitchFamily="2" charset="2"/>
              </a:rPr>
              <a:t>vs.</a:t>
            </a:r>
            <a:r>
              <a:rPr lang="ko-KR" altLang="en-US" dirty="0">
                <a:sym typeface="Wingdings" panose="05000000000000000000" pitchFamily="2" charset="2"/>
              </a:rPr>
              <a:t> 동등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동등 연산자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2DC265-337B-86C4-AF91-EBF8885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EB69795-913B-A4BA-3180-418AB969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70028"/>
              </p:ext>
            </p:extLst>
          </p:nvPr>
        </p:nvGraphicFramePr>
        <p:xfrm>
          <a:off x="1308708" y="1655911"/>
          <a:ext cx="1694072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7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1 == "1"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false == "0"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""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0 ==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true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FA30F-9F8A-B139-5946-EAB11F0A26F7}"/>
              </a:ext>
            </a:extLst>
          </p:cNvPr>
          <p:cNvSpPr txBox="1"/>
          <p:nvPr/>
        </p:nvSpPr>
        <p:spPr>
          <a:xfrm>
            <a:off x="4167080" y="1904945"/>
            <a:ext cx="6719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코드는 자료형이 달라도 어떻게든 변환을 하고 나면 값이 같아지므로 </a:t>
            </a:r>
            <a:r>
              <a:rPr lang="en-US" altLang="ko-KR" sz="14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F19C-3ACE-2A05-53E7-623590AAE8E0}"/>
              </a:ext>
            </a:extLst>
          </p:cNvPr>
          <p:cNvSpPr txBox="1"/>
          <p:nvPr/>
        </p:nvSpPr>
        <p:spPr>
          <a:xfrm>
            <a:off x="4210256" y="2393581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가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</a:t>
            </a:r>
            <a:r>
              <a:rPr lang="en-US" altLang="ko-KR" sz="1400" b="0" dirty="0">
                <a:solidFill>
                  <a:srgbClr val="FF0000"/>
                </a:solidFill>
              </a:rPr>
              <a:t>, “0”</a:t>
            </a:r>
            <a:r>
              <a:rPr lang="ko-KR" altLang="en-US" sz="1400" b="0" dirty="0">
                <a:solidFill>
                  <a:srgbClr val="FF0000"/>
                </a:solidFill>
              </a:rPr>
              <a:t>이 </a:t>
            </a:r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으로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E90CF-8931-451A-D3F8-B72B5AE28261}"/>
              </a:ext>
            </a:extLst>
          </p:cNvPr>
          <p:cNvSpPr txBox="1"/>
          <p:nvPr/>
        </p:nvSpPr>
        <p:spPr>
          <a:xfrm>
            <a:off x="4210256" y="2901658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빈 문자열은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00671-BC4A-5E0C-840C-C363DFFD9D15}"/>
              </a:ext>
            </a:extLst>
          </p:cNvPr>
          <p:cNvSpPr txBox="1"/>
          <p:nvPr/>
        </p:nvSpPr>
        <p:spPr>
          <a:xfrm>
            <a:off x="4210256" y="3390294"/>
            <a:ext cx="6828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0</a:t>
            </a:r>
            <a:r>
              <a:rPr lang="ko-KR" altLang="en-US" sz="1400" b="0" dirty="0">
                <a:solidFill>
                  <a:srgbClr val="FF0000"/>
                </a:solidFill>
              </a:rPr>
              <a:t>은 </a:t>
            </a:r>
            <a:r>
              <a:rPr lang="en-US" altLang="ko-KR" sz="1400" b="0" dirty="0">
                <a:solidFill>
                  <a:srgbClr val="FF0000"/>
                </a:solidFill>
              </a:rPr>
              <a:t>false, </a:t>
            </a:r>
            <a:r>
              <a:rPr lang="ko-KR" altLang="en-US" sz="1400" b="0" dirty="0">
                <a:solidFill>
                  <a:srgbClr val="FF0000"/>
                </a:solidFill>
              </a:rPr>
              <a:t>비어있는 배열 </a:t>
            </a:r>
            <a:r>
              <a:rPr lang="en-US" altLang="ko-KR" sz="1400" b="0" dirty="0">
                <a:solidFill>
                  <a:srgbClr val="FF0000"/>
                </a:solidFill>
              </a:rPr>
              <a:t>[]</a:t>
            </a:r>
            <a:r>
              <a:rPr lang="ko-KR" altLang="en-US" sz="1400" b="0" dirty="0">
                <a:solidFill>
                  <a:srgbClr val="FF0000"/>
                </a:solidFill>
              </a:rPr>
              <a:t>는 </a:t>
            </a:r>
            <a:r>
              <a:rPr lang="en-US" altLang="ko-KR" sz="1400" b="0" dirty="0">
                <a:solidFill>
                  <a:srgbClr val="FF0000"/>
                </a:solidFill>
              </a:rPr>
              <a:t>false</a:t>
            </a:r>
            <a:r>
              <a:rPr lang="ko-KR" altLang="en-US" sz="1400" b="0" dirty="0">
                <a:solidFill>
                  <a:srgbClr val="FF0000"/>
                </a:solidFill>
              </a:rPr>
              <a:t>로 변환된 뒤에 비교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22">
            <a:extLst>
              <a:ext uri="{FF2B5EF4-FFF2-40B4-BE49-F238E27FC236}">
                <a16:creationId xmlns:a16="http://schemas.microsoft.com/office/drawing/2014/main" id="{2D582E25-87B9-6D68-E618-1BBA482ECDB7}"/>
              </a:ext>
            </a:extLst>
          </p:cNvPr>
          <p:cNvCxnSpPr>
            <a:cxnSpLocks/>
          </p:cNvCxnSpPr>
          <p:nvPr/>
        </p:nvCxnSpPr>
        <p:spPr>
          <a:xfrm flipH="1">
            <a:off x="2488474" y="2060913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4">
            <a:extLst>
              <a:ext uri="{FF2B5EF4-FFF2-40B4-BE49-F238E27FC236}">
                <a16:creationId xmlns:a16="http://schemas.microsoft.com/office/drawing/2014/main" id="{37411AE8-1F10-3838-E7CC-31195CA234A5}"/>
              </a:ext>
            </a:extLst>
          </p:cNvPr>
          <p:cNvCxnSpPr>
            <a:cxnSpLocks/>
          </p:cNvCxnSpPr>
          <p:nvPr/>
        </p:nvCxnSpPr>
        <p:spPr>
          <a:xfrm flipH="1">
            <a:off x="2488474" y="2553283"/>
            <a:ext cx="1440428" cy="1172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5">
            <a:extLst>
              <a:ext uri="{FF2B5EF4-FFF2-40B4-BE49-F238E27FC236}">
                <a16:creationId xmlns:a16="http://schemas.microsoft.com/office/drawing/2014/main" id="{45729468-2070-9FCC-B126-30B2A9EE7209}"/>
              </a:ext>
            </a:extLst>
          </p:cNvPr>
          <p:cNvCxnSpPr>
            <a:cxnSpLocks/>
          </p:cNvCxnSpPr>
          <p:nvPr/>
        </p:nvCxnSpPr>
        <p:spPr>
          <a:xfrm flipH="1">
            <a:off x="2488474" y="3057375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6">
            <a:extLst>
              <a:ext uri="{FF2B5EF4-FFF2-40B4-BE49-F238E27FC236}">
                <a16:creationId xmlns:a16="http://schemas.microsoft.com/office/drawing/2014/main" id="{CF31EF24-01A5-9B6A-F64B-5C94D0A5D532}"/>
              </a:ext>
            </a:extLst>
          </p:cNvPr>
          <p:cNvCxnSpPr>
            <a:cxnSpLocks/>
          </p:cNvCxnSpPr>
          <p:nvPr/>
        </p:nvCxnSpPr>
        <p:spPr>
          <a:xfrm flipH="1">
            <a:off x="2488474" y="3538021"/>
            <a:ext cx="1463874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2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불 자료형 </a:t>
            </a:r>
            <a:r>
              <a:rPr lang="en-US" altLang="ko-KR" dirty="0"/>
              <a:t>/ </a:t>
            </a:r>
            <a:r>
              <a:rPr lang="ko-KR" altLang="en-US" dirty="0"/>
              <a:t>불 연산자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논리합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논리곱 연산자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논리곱 연산자 </a:t>
            </a:r>
            <a:r>
              <a:rPr lang="en-US" altLang="ko-KR" dirty="0">
                <a:sym typeface="Wingdings" panose="05000000000000000000" pitchFamily="2" charset="2"/>
              </a:rPr>
              <a:t>: &amp;&amp;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조건 </a:t>
            </a:r>
            <a:r>
              <a:rPr lang="en-US" altLang="ko-KR" dirty="0">
                <a:sym typeface="Wingdings" panose="05000000000000000000" pitchFamily="2" charset="2"/>
              </a:rPr>
              <a:t>: “</a:t>
            </a:r>
            <a:r>
              <a:rPr lang="ko-KR" altLang="en-US" dirty="0">
                <a:sym typeface="Wingdings" panose="05000000000000000000" pitchFamily="2" charset="2"/>
              </a:rPr>
              <a:t>티켓은 오후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시 이후부터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인당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장만 구입할 수 있습니다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티켓 구매 조건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장만 구매 그리고</a:t>
            </a:r>
            <a:r>
              <a:rPr lang="en-US" altLang="ko-KR" dirty="0">
                <a:sym typeface="Wingdings" panose="05000000000000000000" pitchFamily="2" charset="2"/>
              </a:rPr>
              <a:t>(&amp;&amp;) </a:t>
            </a:r>
            <a:r>
              <a:rPr lang="ko-KR" altLang="en-US" dirty="0">
                <a:sym typeface="Wingdings" panose="05000000000000000000" pitchFamily="2" charset="2"/>
              </a:rPr>
              <a:t>시간은 오후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시 이후이어야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논리합 연산자 </a:t>
            </a:r>
            <a:r>
              <a:rPr lang="en-US" altLang="ko-KR" dirty="0">
                <a:sym typeface="Wingdings" panose="05000000000000000000" pitchFamily="2" charset="2"/>
              </a:rPr>
              <a:t>: ||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조건 </a:t>
            </a:r>
            <a:r>
              <a:rPr lang="en-US" altLang="ko-KR" dirty="0">
                <a:sym typeface="Wingdings" panose="05000000000000000000" pitchFamily="2" charset="2"/>
              </a:rPr>
              <a:t>: “</a:t>
            </a:r>
            <a:r>
              <a:rPr lang="ko-KR" altLang="en-US" dirty="0" err="1">
                <a:sym typeface="Wingdings" panose="05000000000000000000" pitchFamily="2" charset="2"/>
              </a:rPr>
              <a:t>우리은행나</a:t>
            </a:r>
            <a:r>
              <a:rPr lang="ko-KR" altLang="en-US" dirty="0">
                <a:sym typeface="Wingdings" panose="05000000000000000000" pitchFamily="2" charset="2"/>
              </a:rPr>
              <a:t> 신한카드로 결제하면 </a:t>
            </a:r>
            <a:r>
              <a:rPr lang="en-US" altLang="ko-KR" dirty="0">
                <a:sym typeface="Wingdings" panose="05000000000000000000" pitchFamily="2" charset="2"/>
              </a:rPr>
              <a:t>10% </a:t>
            </a:r>
            <a:r>
              <a:rPr lang="ko-KR" altLang="en-US" dirty="0">
                <a:sym typeface="Wingdings" panose="05000000000000000000" pitchFamily="2" charset="2"/>
              </a:rPr>
              <a:t>할인해줍니다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할인 조건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우리은행 카드 또는</a:t>
            </a:r>
            <a:r>
              <a:rPr lang="en-US" altLang="ko-KR" dirty="0">
                <a:sym typeface="Wingdings" panose="05000000000000000000" pitchFamily="2" charset="2"/>
              </a:rPr>
              <a:t>(||) </a:t>
            </a:r>
            <a:r>
              <a:rPr lang="ko-KR" altLang="en-US" dirty="0">
                <a:sym typeface="Wingdings" panose="05000000000000000000" pitchFamily="2" charset="2"/>
              </a:rPr>
              <a:t>신한 카드로  결제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897E8016-70D0-A25A-9C45-AE8B8A5D2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05"/>
          <a:stretch/>
        </p:blipFill>
        <p:spPr>
          <a:xfrm>
            <a:off x="3106615" y="2159967"/>
            <a:ext cx="5174702" cy="124694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D25BAE10-DB82-48A1-6FCB-957A6F23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615" y="4404830"/>
            <a:ext cx="5371715" cy="12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07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자료형 검사</a:t>
            </a:r>
            <a:endParaRPr lang="en-US" altLang="ko-KR" dirty="0"/>
          </a:p>
          <a:p>
            <a:pPr lvl="1"/>
            <a:r>
              <a:rPr lang="ko-KR" altLang="en-US" dirty="0"/>
              <a:t>자바스크립트는 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불 같은 자료형을 확인할 때 </a:t>
            </a:r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연산자를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&gt; </a:t>
            </a:r>
            <a:r>
              <a:rPr lang="en-US" altLang="ko-KR" dirty="0" err="1"/>
              <a:t>typeof</a:t>
            </a:r>
            <a:r>
              <a:rPr lang="en-US" altLang="ko-KR" dirty="0"/>
              <a:t>(‘</a:t>
            </a:r>
            <a:r>
              <a:rPr lang="ko-KR" altLang="en-US" dirty="0"/>
              <a:t>문자열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dirty="0"/>
              <a:t>&gt; </a:t>
            </a:r>
            <a:r>
              <a:rPr lang="en-US" altLang="ko-KR" dirty="0" err="1"/>
              <a:t>typeof</a:t>
            </a:r>
            <a:r>
              <a:rPr lang="en-US" altLang="ko-KR" dirty="0"/>
              <a:t>(123)</a:t>
            </a:r>
          </a:p>
          <a:p>
            <a:pPr lvl="2"/>
            <a:r>
              <a:rPr lang="en-US" altLang="ko-KR" dirty="0"/>
              <a:t>&gt; </a:t>
            </a:r>
            <a:r>
              <a:rPr lang="en-US" altLang="ko-KR" dirty="0" err="1"/>
              <a:t>typeof</a:t>
            </a:r>
            <a:r>
              <a:rPr lang="en-US" altLang="ko-KR" dirty="0"/>
              <a:t>(true)</a:t>
            </a:r>
          </a:p>
          <a:p>
            <a:pPr lvl="2"/>
            <a:r>
              <a:rPr lang="en-US" altLang="ko-KR" dirty="0"/>
              <a:t>&gt; </a:t>
            </a:r>
            <a:r>
              <a:rPr lang="en-US" altLang="ko-KR" dirty="0" err="1"/>
              <a:t>typeof</a:t>
            </a:r>
            <a:r>
              <a:rPr lang="en-US" altLang="ko-KR" dirty="0"/>
              <a:t> 10 === ‘number’</a:t>
            </a:r>
          </a:p>
          <a:p>
            <a:pPr lvl="3"/>
            <a:r>
              <a:rPr lang="en-US" altLang="ko-KR" dirty="0" err="1"/>
              <a:t>typeof</a:t>
            </a:r>
            <a:r>
              <a:rPr lang="en-US" altLang="ko-KR" dirty="0"/>
              <a:t> </a:t>
            </a:r>
            <a:r>
              <a:rPr lang="ko-KR" altLang="en-US" dirty="0"/>
              <a:t>연산자 뒤에 소괄호 생략 가능</a:t>
            </a:r>
            <a:endParaRPr lang="en-US" altLang="ko-KR" dirty="0"/>
          </a:p>
          <a:p>
            <a:pPr lvl="3"/>
            <a:r>
              <a:rPr lang="en-US" altLang="ko-KR" dirty="0" err="1"/>
              <a:t>typeof</a:t>
            </a:r>
            <a:r>
              <a:rPr lang="en-US" altLang="ko-KR" dirty="0"/>
              <a:t>(10) === ‘number’</a:t>
            </a:r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1DE80EC-A24D-93BF-0BCB-B9D0FEE3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853" y="1451014"/>
            <a:ext cx="7058176" cy="266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E5EBE9-9A84-4DBB-6FCB-697DD563B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91" y="2066205"/>
            <a:ext cx="5276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4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템플릿 문자열</a:t>
            </a:r>
            <a:endParaRPr lang="en-US" altLang="ko-KR" dirty="0"/>
          </a:p>
          <a:p>
            <a:pPr lvl="1"/>
            <a:r>
              <a:rPr lang="en-US" altLang="ko-KR" dirty="0"/>
              <a:t>&gt; console.log(‘123 + 52</a:t>
            </a:r>
            <a:r>
              <a:rPr lang="ko-KR" altLang="en-US" dirty="0"/>
              <a:t>의 값은 </a:t>
            </a:r>
            <a:r>
              <a:rPr lang="en-US" altLang="ko-KR" dirty="0"/>
              <a:t>‘+(123+52) + ‘</a:t>
            </a:r>
            <a:r>
              <a:rPr lang="ko-KR" altLang="en-US" dirty="0"/>
              <a:t>입니다</a:t>
            </a:r>
            <a:r>
              <a:rPr lang="en-US" altLang="ko-KR" dirty="0"/>
              <a:t>!’)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표현식을 여러 개 결합하면 코드가 복잡해지는 경향이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템플릿 문자열</a:t>
            </a:r>
            <a:endParaRPr lang="en-US" altLang="ko-KR" dirty="0"/>
          </a:p>
          <a:p>
            <a:pPr lvl="2"/>
            <a:r>
              <a:rPr lang="ko-KR" altLang="en-US" dirty="0"/>
              <a:t>템플릿 문자열은 문자열을 </a:t>
            </a:r>
            <a:r>
              <a:rPr lang="ko-KR" altLang="en-US" dirty="0" err="1">
                <a:solidFill>
                  <a:srgbClr val="00B050"/>
                </a:solidFill>
              </a:rPr>
              <a:t>백틱</a:t>
            </a:r>
            <a:r>
              <a:rPr lang="en-US" altLang="ko-KR" dirty="0">
                <a:solidFill>
                  <a:srgbClr val="00B050"/>
                </a:solidFill>
              </a:rPr>
              <a:t>( ` )</a:t>
            </a:r>
            <a:r>
              <a:rPr lang="ko-KR" altLang="en-US" dirty="0"/>
              <a:t>으로 감싸서 </a:t>
            </a:r>
            <a:r>
              <a:rPr lang="ko-KR" altLang="en-US" dirty="0" err="1"/>
              <a:t>만듬</a:t>
            </a:r>
            <a:r>
              <a:rPr lang="en-US" altLang="ko-KR" dirty="0"/>
              <a:t>, </a:t>
            </a:r>
            <a:r>
              <a:rPr lang="ko-KR" altLang="en-US" dirty="0"/>
              <a:t>문자열 내부에 </a:t>
            </a:r>
            <a:r>
              <a:rPr lang="en-US" altLang="ko-KR" dirty="0">
                <a:solidFill>
                  <a:srgbClr val="00B050"/>
                </a:solidFill>
              </a:rPr>
              <a:t>`${}`</a:t>
            </a:r>
            <a:r>
              <a:rPr lang="en-US" altLang="ko-KR" dirty="0"/>
              <a:t> </a:t>
            </a:r>
            <a:r>
              <a:rPr lang="ko-KR" altLang="en-US" dirty="0"/>
              <a:t>기호를 사용하여 중괄호</a:t>
            </a:r>
            <a:r>
              <a:rPr lang="en-US" altLang="ko-KR" dirty="0"/>
              <a:t>({}) </a:t>
            </a:r>
            <a:r>
              <a:rPr lang="ko-KR" altLang="en-US" dirty="0"/>
              <a:t>사이에 표현식을 넣음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 `123+52</a:t>
            </a:r>
            <a:r>
              <a:rPr lang="ko-KR" altLang="en-US" dirty="0"/>
              <a:t>의 값은 </a:t>
            </a:r>
            <a:r>
              <a:rPr lang="en-US" altLang="ko-KR" dirty="0"/>
              <a:t>${123+52}</a:t>
            </a:r>
            <a:r>
              <a:rPr lang="ko-KR" altLang="en-US" dirty="0"/>
              <a:t>입니다</a:t>
            </a:r>
            <a:r>
              <a:rPr lang="en-US" altLang="ko-KR" dirty="0"/>
              <a:t>!`</a:t>
            </a:r>
          </a:p>
          <a:p>
            <a:pPr lvl="2"/>
            <a:r>
              <a:rPr lang="en-US" altLang="ko-KR" dirty="0"/>
              <a:t>&gt; console.log(`123+52</a:t>
            </a:r>
            <a:r>
              <a:rPr lang="ko-KR" altLang="en-US" dirty="0"/>
              <a:t>의 값은 </a:t>
            </a:r>
            <a:r>
              <a:rPr lang="en-US" altLang="ko-KR" dirty="0"/>
              <a:t>${123+52}</a:t>
            </a:r>
            <a:r>
              <a:rPr lang="ko-KR" altLang="en-US" dirty="0"/>
              <a:t>입니다</a:t>
            </a:r>
            <a:r>
              <a:rPr lang="en-US" altLang="ko-KR" dirty="0"/>
              <a:t>!`)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기본 자료형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BD1E0E-1B3B-AFE6-A473-7DBEE964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50" y="1451014"/>
            <a:ext cx="5276850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B6B2F7-41ED-FC63-1724-4752623FB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875" y="3941983"/>
            <a:ext cx="53054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95130-4210-5D54-2DAD-B5385CEC6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548A80-139A-23D6-1038-F510404C8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8F60A39-56CE-1296-DB08-6487A220BFB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</p:spPr>
            <p:txBody>
              <a:bodyPr/>
              <a:lstStyle/>
              <a:p>
                <a:r>
                  <a:rPr lang="ko-KR" altLang="en-US" dirty="0"/>
                  <a:t>상수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한번 선언하면 변경 불가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const </a:t>
                </a:r>
                <a:r>
                  <a:rPr lang="ko-KR" altLang="en-US" dirty="0"/>
                  <a:t>이름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값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원주율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변하지 않는 값</a:t>
                </a:r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48F60A39-56CE-1296-DB08-6487A220B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  <a:blipFill>
                <a:blip r:embed="rId3"/>
                <a:stretch>
                  <a:fillRect l="-278" t="-2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4F48073A-C3BF-CE0E-D9EF-B311D053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CE0C2B-B46E-9FDE-D33F-ABBDBDEE7581}"/>
              </a:ext>
            </a:extLst>
          </p:cNvPr>
          <p:cNvSpPr/>
          <p:nvPr/>
        </p:nvSpPr>
        <p:spPr>
          <a:xfrm>
            <a:off x="4099892" y="1311971"/>
            <a:ext cx="3312368" cy="278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8A1D700-A3A1-6E60-9888-1E0EA416B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4728"/>
              </p:ext>
            </p:extLst>
          </p:nvPr>
        </p:nvGraphicFramePr>
        <p:xfrm>
          <a:off x="1080517" y="1975167"/>
          <a:ext cx="431641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641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pi = 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3.141592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r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2 * pi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62.83184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pi * r * r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314.1592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C36496-4584-E409-2CB6-2DCBEFD7D565}"/>
              </a:ext>
            </a:extLst>
          </p:cNvPr>
          <p:cNvSpPr txBox="1"/>
          <p:nvPr/>
        </p:nvSpPr>
        <p:spPr>
          <a:xfrm>
            <a:off x="4866652" y="1999748"/>
            <a:ext cx="61077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pi</a:t>
            </a:r>
            <a:r>
              <a:rPr lang="ko-KR" altLang="en-US" sz="1400" b="0" dirty="0">
                <a:solidFill>
                  <a:srgbClr val="FF0000"/>
                </a:solidFill>
              </a:rPr>
              <a:t>라는 이름의 상수를 선언하고</a:t>
            </a:r>
            <a:r>
              <a:rPr lang="en-US" altLang="ko-KR" sz="1400" b="0" dirty="0">
                <a:solidFill>
                  <a:srgbClr val="FF0000"/>
                </a:solidFill>
              </a:rPr>
              <a:t>, 3.141592</a:t>
            </a:r>
            <a:r>
              <a:rPr lang="ko-KR" altLang="en-US" sz="1400" b="0" dirty="0">
                <a:solidFill>
                  <a:srgbClr val="FF0000"/>
                </a:solidFill>
              </a:rPr>
              <a:t>라는 값을 할당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9EB4E-7128-9AB5-7B7D-BCA1731A70D7}"/>
              </a:ext>
            </a:extLst>
          </p:cNvPr>
          <p:cNvSpPr txBox="1"/>
          <p:nvPr/>
        </p:nvSpPr>
        <p:spPr>
          <a:xfrm>
            <a:off x="4896941" y="2611507"/>
            <a:ext cx="4630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앞서 선언한 상수 이름을 입력하면 해당 값을 사용 가능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20394-DDA7-31D0-9744-D770A07119A3}"/>
              </a:ext>
            </a:extLst>
          </p:cNvPr>
          <p:cNvSpPr txBox="1"/>
          <p:nvPr/>
        </p:nvSpPr>
        <p:spPr>
          <a:xfrm>
            <a:off x="4896941" y="2970737"/>
            <a:ext cx="2614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반지름이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인 상수를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C7C41-3D88-C2E3-4841-0C6283699574}"/>
              </a:ext>
            </a:extLst>
          </p:cNvPr>
          <p:cNvSpPr txBox="1"/>
          <p:nvPr/>
        </p:nvSpPr>
        <p:spPr>
          <a:xfrm>
            <a:off x="2506466" y="3475518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둘레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470A5-2E42-C259-3C64-5D6BA811B56D}"/>
              </a:ext>
            </a:extLst>
          </p:cNvPr>
          <p:cNvSpPr txBox="1"/>
          <p:nvPr/>
        </p:nvSpPr>
        <p:spPr>
          <a:xfrm>
            <a:off x="2506466" y="3990523"/>
            <a:ext cx="27299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// </a:t>
            </a:r>
            <a:r>
              <a:rPr lang="ko-KR" altLang="en-US" sz="1400" b="0" dirty="0">
                <a:solidFill>
                  <a:srgbClr val="FF0000"/>
                </a:solidFill>
              </a:rPr>
              <a:t>반지름으로 원의 넓이 구하기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B529E-3F6B-5354-D063-A72EC215CC16}"/>
              </a:ext>
            </a:extLst>
          </p:cNvPr>
          <p:cNvSpPr txBox="1"/>
          <p:nvPr/>
        </p:nvSpPr>
        <p:spPr>
          <a:xfrm>
            <a:off x="5863113" y="3721479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두 상수를 활용해 원의 둘레와 넓이를 구하기</a:t>
            </a:r>
          </a:p>
        </p:txBody>
      </p:sp>
      <p:cxnSp>
        <p:nvCxnSpPr>
          <p:cNvPr id="13" name="Straight Arrow Connector 26">
            <a:extLst>
              <a:ext uri="{FF2B5EF4-FFF2-40B4-BE49-F238E27FC236}">
                <a16:creationId xmlns:a16="http://schemas.microsoft.com/office/drawing/2014/main" id="{AFD97DC4-0C05-1335-4FBA-511F88087FDF}"/>
              </a:ext>
            </a:extLst>
          </p:cNvPr>
          <p:cNvCxnSpPr>
            <a:cxnSpLocks/>
          </p:cNvCxnSpPr>
          <p:nvPr/>
        </p:nvCxnSpPr>
        <p:spPr>
          <a:xfrm>
            <a:off x="3372466" y="2153636"/>
            <a:ext cx="149418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ket 27">
            <a:extLst>
              <a:ext uri="{FF2B5EF4-FFF2-40B4-BE49-F238E27FC236}">
                <a16:creationId xmlns:a16="http://schemas.microsoft.com/office/drawing/2014/main" id="{43ED8E29-51B5-54E8-F8F7-9AC132A7DA2A}"/>
              </a:ext>
            </a:extLst>
          </p:cNvPr>
          <p:cNvSpPr/>
          <p:nvPr/>
        </p:nvSpPr>
        <p:spPr>
          <a:xfrm>
            <a:off x="2211881" y="2616698"/>
            <a:ext cx="175846" cy="27410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Straight Arrow Connector 28">
            <a:extLst>
              <a:ext uri="{FF2B5EF4-FFF2-40B4-BE49-F238E27FC236}">
                <a16:creationId xmlns:a16="http://schemas.microsoft.com/office/drawing/2014/main" id="{49801A61-A4BB-EBE6-90E4-D017C954F915}"/>
              </a:ext>
            </a:extLst>
          </p:cNvPr>
          <p:cNvCxnSpPr>
            <a:cxnSpLocks/>
          </p:cNvCxnSpPr>
          <p:nvPr/>
        </p:nvCxnSpPr>
        <p:spPr>
          <a:xfrm>
            <a:off x="2387727" y="2772603"/>
            <a:ext cx="247892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D41370F9-CA7D-C72A-5166-6B1CFEC4C040}"/>
              </a:ext>
            </a:extLst>
          </p:cNvPr>
          <p:cNvCxnSpPr>
            <a:cxnSpLocks/>
          </p:cNvCxnSpPr>
          <p:nvPr/>
        </p:nvCxnSpPr>
        <p:spPr>
          <a:xfrm>
            <a:off x="2506466" y="3118198"/>
            <a:ext cx="2360186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ket 34">
            <a:extLst>
              <a:ext uri="{FF2B5EF4-FFF2-40B4-BE49-F238E27FC236}">
                <a16:creationId xmlns:a16="http://schemas.microsoft.com/office/drawing/2014/main" id="{670C7F17-80B2-54E4-3D01-F5BA59DBDCFF}"/>
              </a:ext>
            </a:extLst>
          </p:cNvPr>
          <p:cNvSpPr/>
          <p:nvPr/>
        </p:nvSpPr>
        <p:spPr>
          <a:xfrm>
            <a:off x="5140837" y="3610409"/>
            <a:ext cx="175846" cy="583273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Straight Arrow Connector 35">
            <a:extLst>
              <a:ext uri="{FF2B5EF4-FFF2-40B4-BE49-F238E27FC236}">
                <a16:creationId xmlns:a16="http://schemas.microsoft.com/office/drawing/2014/main" id="{2B528E8A-4486-4229-DD4A-96C39FAA61CB}"/>
              </a:ext>
            </a:extLst>
          </p:cNvPr>
          <p:cNvCxnSpPr>
            <a:cxnSpLocks/>
          </p:cNvCxnSpPr>
          <p:nvPr/>
        </p:nvCxnSpPr>
        <p:spPr>
          <a:xfrm>
            <a:off x="5316683" y="3888159"/>
            <a:ext cx="38867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2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B91D-72C6-42E4-A3D8-ECC91CB5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86E561-2E80-2C41-E5F0-299382ABE7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96063-600C-FD72-A022-328231947AA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한번 선언했는데 다시 선언하면</a:t>
            </a:r>
            <a:endParaRPr lang="en-US" altLang="ko-KR" dirty="0"/>
          </a:p>
          <a:p>
            <a:pPr lvl="2"/>
            <a:r>
              <a:rPr lang="en-US" altLang="ko-KR" dirty="0"/>
              <a:t>Identifier has already declared – </a:t>
            </a:r>
            <a:r>
              <a:rPr lang="ko-KR" altLang="en-US" dirty="0"/>
              <a:t>에러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오류 해결 방법</a:t>
            </a:r>
            <a:endParaRPr lang="en-US" altLang="ko-KR" dirty="0"/>
          </a:p>
          <a:p>
            <a:pPr lvl="3"/>
            <a:r>
              <a:rPr lang="en-US" altLang="ko-KR" dirty="0"/>
              <a:t>1) </a:t>
            </a:r>
            <a:r>
              <a:rPr lang="ko-KR" altLang="en-US" dirty="0"/>
              <a:t>해당 브라우저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)</a:t>
            </a:r>
            <a:r>
              <a:rPr lang="ko-KR" altLang="en-US" dirty="0"/>
              <a:t>를 새로 고침</a:t>
            </a:r>
            <a:r>
              <a:rPr lang="en-US" altLang="ko-KR" dirty="0"/>
              <a:t>(F5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누름</a:t>
            </a:r>
            <a:r>
              <a:rPr lang="en-US" altLang="ko-KR" dirty="0"/>
              <a:t>)</a:t>
            </a:r>
            <a:r>
              <a:rPr lang="ko-KR" altLang="en-US" dirty="0"/>
              <a:t>해서 초기화 한 후 다시 </a:t>
            </a:r>
            <a:r>
              <a:rPr lang="en-US" altLang="ko-KR" dirty="0"/>
              <a:t>‘</a:t>
            </a:r>
            <a:r>
              <a:rPr lang="ko-KR" altLang="en-US" dirty="0"/>
              <a:t>상수 선언</a:t>
            </a:r>
            <a:r>
              <a:rPr lang="en-US" altLang="ko-KR" dirty="0"/>
              <a:t>‘ </a:t>
            </a:r>
            <a:r>
              <a:rPr lang="ko-KR" altLang="en-US" dirty="0"/>
              <a:t>코드 입력</a:t>
            </a:r>
            <a:endParaRPr lang="en-US" altLang="ko-KR" dirty="0"/>
          </a:p>
          <a:p>
            <a:pPr lvl="3"/>
            <a:r>
              <a:rPr lang="en-US" altLang="ko-KR" dirty="0"/>
              <a:t>2) </a:t>
            </a:r>
            <a:r>
              <a:rPr lang="ko-KR" altLang="en-US" dirty="0"/>
              <a:t>다른 이름의 식별자 사용해서 상수 선언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289AB1-42BC-2435-F4AF-1ABFE476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E514AD8-2B3F-4CF7-DEE3-29E5A7CDE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89056"/>
              </p:ext>
            </p:extLst>
          </p:nvPr>
        </p:nvGraphicFramePr>
        <p:xfrm>
          <a:off x="1080517" y="1711804"/>
          <a:ext cx="6107722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190571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  <a:endParaRPr lang="fr-FR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한 번 더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Uncaught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: Identifier '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' has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already</a:t>
                      </a:r>
                      <a:r>
                        <a:rPr lang="fr-FR" altLang="ko-KR" sz="1600" b="0" dirty="0">
                          <a:solidFill>
                            <a:sysClr val="windowText" lastClr="000000"/>
                          </a:solidFill>
                        </a:rPr>
                        <a:t> been </a:t>
                      </a:r>
                      <a:r>
                        <a:rPr lang="fr-FR" altLang="ko-KR" sz="1600" b="0" dirty="0" err="1">
                          <a:solidFill>
                            <a:sysClr val="windowText" lastClr="000000"/>
                          </a:solidFill>
                        </a:rPr>
                        <a:t>declared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3A8472E-C590-08EE-9665-14EDCC588C68}"/>
              </a:ext>
            </a:extLst>
          </p:cNvPr>
          <p:cNvSpPr txBox="1"/>
          <p:nvPr/>
        </p:nvSpPr>
        <p:spPr>
          <a:xfrm>
            <a:off x="6337101" y="2213235"/>
            <a:ext cx="4565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“식별자 ‘</a:t>
            </a:r>
            <a:r>
              <a:rPr lang="en-US" altLang="ko-KR" sz="1400" dirty="0">
                <a:solidFill>
                  <a:srgbClr val="FF0000"/>
                </a:solidFill>
              </a:rPr>
              <a:t>name’</a:t>
            </a:r>
            <a:r>
              <a:rPr lang="ko-KR" altLang="en-US" sz="1400" dirty="0">
                <a:solidFill>
                  <a:srgbClr val="FF0000"/>
                </a:solidFill>
              </a:rPr>
              <a:t>은 이미 사용되고 있습니다”라는 오류</a:t>
            </a:r>
          </a:p>
        </p:txBody>
      </p:sp>
    </p:spTree>
    <p:extLst>
      <p:ext uri="{BB962C8B-B14F-4D97-AF65-F5344CB8AC3E}">
        <p14:creationId xmlns:p14="http://schemas.microsoft.com/office/powerpoint/2010/main" val="3610525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600C-89CA-8E18-47F7-2EB28AD8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B5C49A-86F4-FF3B-3E17-2452808306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5161B6-F2E3-F994-5500-2129CF2AB4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상수</a:t>
            </a:r>
            <a:endParaRPr lang="en-US" altLang="ko-KR" dirty="0"/>
          </a:p>
          <a:p>
            <a:pPr lvl="1"/>
            <a:r>
              <a:rPr lang="ko-KR" altLang="en-US" dirty="0"/>
              <a:t>상수 선언할 때 </a:t>
            </a:r>
            <a:r>
              <a:rPr lang="en-US" altLang="ko-KR" dirty="0"/>
              <a:t>(</a:t>
            </a:r>
            <a:r>
              <a:rPr lang="ko-KR" altLang="en-US" dirty="0"/>
              <a:t>실수로</a:t>
            </a:r>
            <a:r>
              <a:rPr lang="en-US" altLang="ko-KR" dirty="0"/>
              <a:t>) </a:t>
            </a:r>
            <a:r>
              <a:rPr lang="ko-KR" altLang="en-US" dirty="0"/>
              <a:t>값을 부여하지 않았을 때</a:t>
            </a:r>
            <a:endParaRPr lang="en-US" altLang="ko-KR" dirty="0"/>
          </a:p>
          <a:p>
            <a:pPr lvl="2"/>
            <a:r>
              <a:rPr lang="en-US" altLang="ko-KR" dirty="0"/>
              <a:t>Missing initializer in const declaration – </a:t>
            </a:r>
            <a:r>
              <a:rPr lang="ko-KR" altLang="en-US" dirty="0"/>
              <a:t>에러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상수를 선언할 때 반듯이 값을 지정해 줘야 함</a:t>
            </a:r>
            <a:endParaRPr lang="en-US" altLang="ko-KR" dirty="0"/>
          </a:p>
          <a:p>
            <a:pPr lvl="1"/>
            <a:r>
              <a:rPr lang="ko-KR" altLang="en-US" dirty="0"/>
              <a:t>상수로 선언한 후에 상수에 값을 할당하려고 할 때</a:t>
            </a:r>
            <a:endParaRPr lang="en-US" altLang="ko-KR" dirty="0"/>
          </a:p>
          <a:p>
            <a:pPr lvl="2"/>
            <a:r>
              <a:rPr lang="en-US" altLang="ko-KR" dirty="0"/>
              <a:t>Assignment to constant variable – </a:t>
            </a:r>
            <a:r>
              <a:rPr lang="ko-KR" altLang="en-US" dirty="0"/>
              <a:t>에러 발생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6E08E1-75E6-F724-5E91-76F931FE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FD49CF3-B347-D9D9-4AC7-C96CBF3FA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32568"/>
              </p:ext>
            </p:extLst>
          </p:nvPr>
        </p:nvGraphicFramePr>
        <p:xfrm>
          <a:off x="1080517" y="1724863"/>
          <a:ext cx="610772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pi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Uncaught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SyntaxError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Missing initializer in const declaration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7DDCA66-CC0E-EEAE-1738-9C7F751D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7884"/>
              </p:ext>
            </p:extLst>
          </p:nvPr>
        </p:nvGraphicFramePr>
        <p:xfrm>
          <a:off x="1091760" y="3450697"/>
          <a:ext cx="6107722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5498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name = "name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이라는 이름의 상수를 선언해볼게요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name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그 값을 변경해볼게요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."</a:t>
                      </a:r>
                    </a:p>
                    <a:p>
                      <a:pPr latinLnBrk="1"/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TypeError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Assignment to constant variable.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77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변수는 값을 저장할 때 사용하는 식별자</a:t>
            </a:r>
            <a:endParaRPr lang="en-US" altLang="ko-KR" dirty="0"/>
          </a:p>
          <a:p>
            <a:pPr lvl="2"/>
            <a:r>
              <a:rPr lang="ko-KR" altLang="en-US" dirty="0"/>
              <a:t>변수에는 숫자 뿐만 아니라 모든 자료형을 저장할 수 있음</a:t>
            </a:r>
            <a:endParaRPr lang="en-US" altLang="ko-KR" dirty="0"/>
          </a:p>
          <a:p>
            <a:pPr lvl="1"/>
            <a:r>
              <a:rPr lang="ko-KR" altLang="en-US" dirty="0"/>
              <a:t>변수의 생성과 사용</a:t>
            </a:r>
            <a:endParaRPr lang="en-US" altLang="ko-KR" dirty="0"/>
          </a:p>
          <a:p>
            <a:pPr lvl="2"/>
            <a:r>
              <a:rPr lang="ko-KR" altLang="en-US" dirty="0"/>
              <a:t>변수를 만드는 것을 </a:t>
            </a:r>
            <a:r>
              <a:rPr lang="en-US" altLang="ko-KR" dirty="0"/>
              <a:t>“</a:t>
            </a:r>
            <a:r>
              <a:rPr lang="ko-KR" altLang="en-US" dirty="0"/>
              <a:t>변수를 선언한다</a:t>
            </a:r>
            <a:r>
              <a:rPr lang="en-US" altLang="ko-KR" dirty="0"/>
              <a:t>”</a:t>
            </a:r>
            <a:r>
              <a:rPr lang="ko-KR" altLang="en-US" dirty="0"/>
              <a:t>라고 말함</a:t>
            </a:r>
            <a:endParaRPr lang="en-US" altLang="ko-KR" dirty="0"/>
          </a:p>
          <a:p>
            <a:pPr lvl="2"/>
            <a:r>
              <a:rPr lang="ko-KR" altLang="en-US" dirty="0"/>
              <a:t>변수 선언 형태</a:t>
            </a:r>
            <a:r>
              <a:rPr lang="en-US" altLang="ko-KR" dirty="0"/>
              <a:t> - let</a:t>
            </a:r>
            <a:r>
              <a:rPr lang="ko-KR" altLang="en-US" dirty="0"/>
              <a:t> 키워드 뒤에 식별자를 쓰면 해당 식별자는 변수 이름</a:t>
            </a:r>
            <a:r>
              <a:rPr lang="en-US" altLang="ko-KR" dirty="0"/>
              <a:t>(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값을 저장하는 것을 </a:t>
            </a:r>
            <a:r>
              <a:rPr lang="en-US" altLang="ko-KR" dirty="0"/>
              <a:t>“</a:t>
            </a:r>
            <a:r>
              <a:rPr lang="ko-KR" altLang="en-US" dirty="0"/>
              <a:t>변수에 값을 할당한다</a:t>
            </a:r>
            <a:r>
              <a:rPr lang="en-US" altLang="ko-KR" dirty="0"/>
              <a:t>”</a:t>
            </a:r>
            <a:r>
              <a:rPr lang="ko-KR" altLang="en-US" dirty="0"/>
              <a:t>라고 말함</a:t>
            </a:r>
            <a:endParaRPr lang="en-US" altLang="ko-KR" dirty="0"/>
          </a:p>
          <a:p>
            <a:pPr lvl="3"/>
            <a:r>
              <a:rPr lang="ko-KR" altLang="en-US" dirty="0"/>
              <a:t>변수를 선언한 후 처음 값을 할당하는 것을 </a:t>
            </a:r>
            <a:r>
              <a:rPr lang="en-US" altLang="ko-KR" dirty="0"/>
              <a:t>“</a:t>
            </a:r>
            <a:r>
              <a:rPr lang="ko-KR" altLang="en-US" dirty="0"/>
              <a:t>변수를 초기화 한다</a:t>
            </a:r>
            <a:r>
              <a:rPr lang="en-US" altLang="ko-KR" dirty="0"/>
              <a:t>”</a:t>
            </a:r>
            <a:r>
              <a:rPr lang="ko-KR" altLang="en-US" dirty="0"/>
              <a:t>라고 말함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상수와 마찬가지로 같은 이름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(identifier)</a:t>
            </a:r>
            <a:r>
              <a:rPr lang="ko-KR" altLang="en-US" dirty="0"/>
              <a:t>로 두 번 변수 선언하면 에러 발생</a:t>
            </a:r>
            <a:endParaRPr lang="en-US" altLang="ko-KR" dirty="0"/>
          </a:p>
          <a:p>
            <a:pPr lvl="2"/>
            <a:r>
              <a:rPr lang="en-US" altLang="ko-KR" dirty="0"/>
              <a:t>Identifier</a:t>
            </a:r>
            <a:r>
              <a:rPr lang="ko-KR" altLang="en-US" dirty="0"/>
              <a:t> </a:t>
            </a:r>
            <a:r>
              <a:rPr lang="en-US" altLang="ko-KR" dirty="0"/>
              <a:t>has</a:t>
            </a:r>
            <a:r>
              <a:rPr lang="ko-KR" altLang="en-US" dirty="0"/>
              <a:t> </a:t>
            </a:r>
            <a:r>
              <a:rPr lang="en-US" altLang="ko-KR" dirty="0"/>
              <a:t>already</a:t>
            </a:r>
            <a:r>
              <a:rPr lang="ko-KR" altLang="en-US" dirty="0"/>
              <a:t> </a:t>
            </a:r>
            <a:r>
              <a:rPr lang="en-US" altLang="ko-KR" dirty="0"/>
              <a:t>been</a:t>
            </a:r>
            <a:r>
              <a:rPr lang="ko-KR" altLang="en-US" dirty="0"/>
              <a:t> </a:t>
            </a:r>
            <a:r>
              <a:rPr lang="en-US" altLang="ko-KR" dirty="0"/>
              <a:t>declared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구문 오류</a:t>
            </a:r>
            <a:r>
              <a:rPr lang="en-US" altLang="ko-KR" dirty="0"/>
              <a:t>(</a:t>
            </a:r>
            <a:r>
              <a:rPr lang="ko-KR" altLang="en-US" dirty="0"/>
              <a:t>문법 에러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en-US" altLang="ko-KR" sz="1200" dirty="0">
                <a:solidFill>
                  <a:srgbClr val="FF0000"/>
                </a:solidFill>
              </a:rPr>
              <a:t>Uncaught </a:t>
            </a:r>
            <a:r>
              <a:rPr lang="en-US" altLang="ko-KR" sz="1200" dirty="0" err="1">
                <a:solidFill>
                  <a:srgbClr val="FF0000"/>
                </a:solidFill>
              </a:rPr>
              <a:t>SyntaxError</a:t>
            </a:r>
            <a:r>
              <a:rPr lang="en-US" altLang="ko-KR" sz="1200" dirty="0">
                <a:solidFill>
                  <a:srgbClr val="FF0000"/>
                </a:solidFill>
              </a:rPr>
              <a:t>: Identifier 'name' has already been declared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A81D6B-B38D-48B3-B6A8-304437CA6336}"/>
              </a:ext>
            </a:extLst>
          </p:cNvPr>
          <p:cNvSpPr/>
          <p:nvPr/>
        </p:nvSpPr>
        <p:spPr>
          <a:xfrm>
            <a:off x="2304653" y="2554853"/>
            <a:ext cx="3312368" cy="5189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nameOfVariable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D8D1A1-B537-B24B-8728-17A8EEBFFC6A}"/>
              </a:ext>
            </a:extLst>
          </p:cNvPr>
          <p:cNvSpPr/>
          <p:nvPr/>
        </p:nvSpPr>
        <p:spPr>
          <a:xfrm>
            <a:off x="5905053" y="2551906"/>
            <a:ext cx="3312368" cy="518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3.141592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75337E7-A57D-F02F-582F-36CF0943B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24172"/>
              </p:ext>
            </p:extLst>
          </p:nvPr>
        </p:nvGraphicFramePr>
        <p:xfrm>
          <a:off x="1008509" y="4245776"/>
          <a:ext cx="610772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772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  let name = "name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이라는 이름의 변수를 선언합니다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  let name = "</a:t>
                      </a:r>
                      <a:r>
                        <a:rPr lang="ko-KR" altLang="en-US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한 번 더 선언해볼게요</a:t>
                      </a: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</a:rPr>
                        <a:t>&lt;/script&gt;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32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494637" cy="1745730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변수의 생성과 사용</a:t>
            </a:r>
            <a:endParaRPr lang="en-US" altLang="ko-KR" dirty="0"/>
          </a:p>
          <a:p>
            <a:pPr lvl="2"/>
            <a:r>
              <a:rPr lang="ko-KR" altLang="en-US" dirty="0"/>
              <a:t>변수 선언 형태</a:t>
            </a:r>
            <a:endParaRPr lang="en-US" altLang="ko-KR" dirty="0"/>
          </a:p>
          <a:p>
            <a:pPr lvl="3"/>
            <a:r>
              <a:rPr lang="en-US" altLang="ko-KR" dirty="0"/>
              <a:t>var </a:t>
            </a:r>
            <a:r>
              <a:rPr lang="ko-KR" altLang="en-US" dirty="0"/>
              <a:t>키워드</a:t>
            </a:r>
            <a:endParaRPr lang="en-US" altLang="ko-KR" dirty="0"/>
          </a:p>
          <a:p>
            <a:pPr lvl="4"/>
            <a:r>
              <a:rPr lang="ko-KR" altLang="en-US" dirty="0"/>
              <a:t>과거의 자바스크립트에서 사용</a:t>
            </a:r>
            <a:r>
              <a:rPr lang="en-US" altLang="ko-KR" dirty="0"/>
              <a:t>, var </a:t>
            </a:r>
            <a:r>
              <a:rPr lang="ko-KR" altLang="en-US" dirty="0"/>
              <a:t>키워드는 변수를 중복 선언할 수 있다는 위험성</a:t>
            </a:r>
            <a:r>
              <a:rPr lang="en-US" altLang="ko-KR" dirty="0"/>
              <a:t>, </a:t>
            </a:r>
            <a:r>
              <a:rPr lang="ko-KR" altLang="en-US" dirty="0"/>
              <a:t>변수가 속하는 범위가 애매하다는 이유로 </a:t>
            </a:r>
            <a:r>
              <a:rPr lang="en-US" altLang="ko-KR" dirty="0"/>
              <a:t>let </a:t>
            </a:r>
            <a:r>
              <a:rPr lang="ko-KR" altLang="en-US" dirty="0"/>
              <a:t>키워드로 대체함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이름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값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var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로 선언하면 해당 변수는 함수 전체에서 인식됨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4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(2)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을 다시 선언한 것임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4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따라서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(1)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에서 선언한 변수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문에서 다시 선언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재 선언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했기 때문에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문 밖에서도 인식됨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함수 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</a:rPr>
              <a:t>ftn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전체에서 변수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는 하나만 존재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3"/>
            <a:r>
              <a:rPr lang="en-US" altLang="ko-KR" dirty="0"/>
              <a:t>let </a:t>
            </a:r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4"/>
            <a:r>
              <a:rPr lang="en-US" altLang="ko-KR" dirty="0"/>
              <a:t>let</a:t>
            </a:r>
            <a:r>
              <a:rPr lang="ko-KR" altLang="en-US" dirty="0"/>
              <a:t>으로 선언하면 선언한 블록 내에서만 인식됨</a:t>
            </a:r>
            <a:endParaRPr lang="en-US" altLang="ko-KR" dirty="0"/>
          </a:p>
          <a:p>
            <a:pPr lvl="4"/>
            <a:r>
              <a:rPr lang="ko-KR" altLang="en-US" dirty="0"/>
              <a:t>동일 블록 내에서 다시 선언 할 수 없음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(3)</a:t>
            </a:r>
            <a:r>
              <a:rPr lang="ko-KR" altLang="en-US" dirty="0"/>
              <a:t>과 </a:t>
            </a:r>
            <a:r>
              <a:rPr lang="en-US" altLang="ko-KR" dirty="0"/>
              <a:t>(4)</a:t>
            </a:r>
            <a:r>
              <a:rPr lang="ko-KR" altLang="en-US" dirty="0"/>
              <a:t>는 별개의 변수</a:t>
            </a:r>
            <a:endParaRPr lang="en-US" altLang="ko-KR" dirty="0"/>
          </a:p>
          <a:p>
            <a:pPr lvl="4"/>
            <a:r>
              <a:rPr lang="en-US" altLang="ko-KR" dirty="0"/>
              <a:t>(4)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선언한 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 내에서만 인식됨</a:t>
            </a:r>
            <a:r>
              <a:rPr lang="en-US" altLang="ko-KR" dirty="0"/>
              <a:t>.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29158-83D7-356D-1FCB-E9BEE0B30463}"/>
              </a:ext>
            </a:extLst>
          </p:cNvPr>
          <p:cNvSpPr/>
          <p:nvPr/>
        </p:nvSpPr>
        <p:spPr>
          <a:xfrm>
            <a:off x="6396629" y="773501"/>
            <a:ext cx="4469457" cy="20962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block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389EE2-CB70-F857-907B-25FE1F7C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30" y="2899327"/>
            <a:ext cx="4469457" cy="4095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CB631A9-26B8-90AF-83DC-3174AE45B41D}"/>
              </a:ext>
            </a:extLst>
          </p:cNvPr>
          <p:cNvSpPr/>
          <p:nvPr/>
        </p:nvSpPr>
        <p:spPr>
          <a:xfrm>
            <a:off x="6401475" y="3296754"/>
            <a:ext cx="4469457" cy="20962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block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6D1DC3-8DD5-28FF-94C2-E9A88794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23" y="5388678"/>
            <a:ext cx="4481354" cy="447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FC43AB-7C5B-21A7-6E3C-BF6E4EB736B5}"/>
              </a:ext>
            </a:extLst>
          </p:cNvPr>
          <p:cNvCxnSpPr/>
          <p:nvPr/>
        </p:nvCxnSpPr>
        <p:spPr>
          <a:xfrm>
            <a:off x="6040680" y="3799373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57087B-50E7-C53A-9FB5-0B8E60AE859D}"/>
              </a:ext>
            </a:extLst>
          </p:cNvPr>
          <p:cNvCxnSpPr>
            <a:cxnSpLocks/>
          </p:cNvCxnSpPr>
          <p:nvPr/>
        </p:nvCxnSpPr>
        <p:spPr>
          <a:xfrm>
            <a:off x="6049069" y="4176191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48E131D-1A2B-332F-0000-CA4A2D5702B4}"/>
              </a:ext>
            </a:extLst>
          </p:cNvPr>
          <p:cNvSpPr/>
          <p:nvPr/>
        </p:nvSpPr>
        <p:spPr>
          <a:xfrm>
            <a:off x="5905053" y="3727366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577916-3D7C-56A8-63C0-988A392B843D}"/>
              </a:ext>
            </a:extLst>
          </p:cNvPr>
          <p:cNvSpPr/>
          <p:nvPr/>
        </p:nvSpPr>
        <p:spPr>
          <a:xfrm>
            <a:off x="5904833" y="4104184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83CAAB-AB7C-5291-EBC3-8E437BC02C49}"/>
              </a:ext>
            </a:extLst>
          </p:cNvPr>
          <p:cNvCxnSpPr/>
          <p:nvPr/>
        </p:nvCxnSpPr>
        <p:spPr>
          <a:xfrm>
            <a:off x="6008573" y="1294602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D6C297-080E-FBCF-B97C-2DEC905C06EC}"/>
              </a:ext>
            </a:extLst>
          </p:cNvPr>
          <p:cNvCxnSpPr>
            <a:cxnSpLocks/>
          </p:cNvCxnSpPr>
          <p:nvPr/>
        </p:nvCxnSpPr>
        <p:spPr>
          <a:xfrm>
            <a:off x="6016962" y="167142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49FEF3A-612E-78A4-C986-9ACD564897A6}"/>
              </a:ext>
            </a:extLst>
          </p:cNvPr>
          <p:cNvSpPr/>
          <p:nvPr/>
        </p:nvSpPr>
        <p:spPr>
          <a:xfrm>
            <a:off x="5872946" y="1222595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56078F4-ED40-A8C8-7B47-CF34884EF0BA}"/>
              </a:ext>
            </a:extLst>
          </p:cNvPr>
          <p:cNvSpPr/>
          <p:nvPr/>
        </p:nvSpPr>
        <p:spPr>
          <a:xfrm>
            <a:off x="5872726" y="1599413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011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39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5494637" cy="1745730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변수의 생성과 사용</a:t>
            </a:r>
            <a:endParaRPr lang="en-US" altLang="ko-KR" dirty="0"/>
          </a:p>
          <a:p>
            <a:pPr lvl="2"/>
            <a:r>
              <a:rPr lang="ko-KR" altLang="en-US" dirty="0"/>
              <a:t>변수 선언 형태</a:t>
            </a:r>
            <a:endParaRPr lang="en-US" altLang="ko-KR" dirty="0"/>
          </a:p>
          <a:p>
            <a:pPr lvl="3"/>
            <a:r>
              <a:rPr lang="en-US" altLang="ko-KR" dirty="0"/>
              <a:t>let </a:t>
            </a:r>
            <a:r>
              <a:rPr lang="ko-KR" altLang="en-US" dirty="0"/>
              <a:t>이름 </a:t>
            </a:r>
            <a:r>
              <a:rPr lang="en-US" altLang="ko-KR" dirty="0"/>
              <a:t>= </a:t>
            </a:r>
            <a:r>
              <a:rPr lang="ko-KR" altLang="en-US" dirty="0"/>
              <a:t>값</a:t>
            </a:r>
            <a:endParaRPr lang="en-US" altLang="ko-KR" dirty="0"/>
          </a:p>
          <a:p>
            <a:pPr lvl="4"/>
            <a:r>
              <a:rPr lang="en-US" altLang="ko-KR" dirty="0"/>
              <a:t>let</a:t>
            </a:r>
            <a:r>
              <a:rPr lang="ko-KR" altLang="en-US" dirty="0"/>
              <a:t>으로 선언하면 선언한 블록 내에서만 인식됨</a:t>
            </a:r>
            <a:endParaRPr lang="en-US" altLang="ko-KR" dirty="0"/>
          </a:p>
          <a:p>
            <a:pPr lvl="4"/>
            <a:r>
              <a:rPr lang="ko-KR" altLang="en-US" dirty="0"/>
              <a:t>동일 블록 내에서 다시 선언 할 수 없음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(3)</a:t>
            </a:r>
            <a:r>
              <a:rPr lang="ko-KR" altLang="en-US" dirty="0"/>
              <a:t>과 </a:t>
            </a:r>
            <a:r>
              <a:rPr lang="en-US" altLang="ko-KR" dirty="0"/>
              <a:t>(4)</a:t>
            </a:r>
            <a:r>
              <a:rPr lang="ko-KR" altLang="en-US" dirty="0"/>
              <a:t>는 별개의 변수</a:t>
            </a:r>
            <a:endParaRPr lang="en-US" altLang="ko-KR" dirty="0"/>
          </a:p>
          <a:p>
            <a:pPr lvl="4"/>
            <a:r>
              <a:rPr lang="en-US" altLang="ko-KR" dirty="0"/>
              <a:t>(4)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선언한 변수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/>
              <a:t>블록</a:t>
            </a:r>
            <a:r>
              <a:rPr lang="en-US" altLang="ko-KR" dirty="0"/>
              <a:t>)</a:t>
            </a:r>
            <a:r>
              <a:rPr lang="ko-KR" altLang="en-US" dirty="0"/>
              <a:t> 내에서만 인식됨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스스로 해보기</a:t>
            </a:r>
            <a:endParaRPr lang="en-US" altLang="ko-KR" dirty="0"/>
          </a:p>
          <a:p>
            <a:pPr lvl="2"/>
            <a:r>
              <a:rPr lang="ko-KR" altLang="en-US" dirty="0"/>
              <a:t>아래 코드가 실행되었을 때 출력 결과는 </a:t>
            </a:r>
            <a:r>
              <a:rPr lang="en-US" altLang="ko-KR" dirty="0"/>
              <a:t>?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B631A9-26B8-90AF-83DC-3174AE45B41D}"/>
              </a:ext>
            </a:extLst>
          </p:cNvPr>
          <p:cNvSpPr/>
          <p:nvPr/>
        </p:nvSpPr>
        <p:spPr>
          <a:xfrm>
            <a:off x="6615327" y="1132536"/>
            <a:ext cx="4469457" cy="20962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block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6D1DC3-8DD5-28FF-94C2-E9A88794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75" y="3224460"/>
            <a:ext cx="4481354" cy="447675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FC43AB-7C5B-21A7-6E3C-BF6E4EB736B5}"/>
              </a:ext>
            </a:extLst>
          </p:cNvPr>
          <p:cNvCxnSpPr/>
          <p:nvPr/>
        </p:nvCxnSpPr>
        <p:spPr>
          <a:xfrm>
            <a:off x="6254532" y="1635155"/>
            <a:ext cx="144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57087B-50E7-C53A-9FB5-0B8E60AE859D}"/>
              </a:ext>
            </a:extLst>
          </p:cNvPr>
          <p:cNvCxnSpPr>
            <a:cxnSpLocks/>
          </p:cNvCxnSpPr>
          <p:nvPr/>
        </p:nvCxnSpPr>
        <p:spPr>
          <a:xfrm>
            <a:off x="6262921" y="2011973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48E131D-1A2B-332F-0000-CA4A2D5702B4}"/>
              </a:ext>
            </a:extLst>
          </p:cNvPr>
          <p:cNvSpPr/>
          <p:nvPr/>
        </p:nvSpPr>
        <p:spPr>
          <a:xfrm>
            <a:off x="6118905" y="1563148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577916-3D7C-56A8-63C0-988A392B843D}"/>
              </a:ext>
            </a:extLst>
          </p:cNvPr>
          <p:cNvSpPr/>
          <p:nvPr/>
        </p:nvSpPr>
        <p:spPr>
          <a:xfrm>
            <a:off x="6118685" y="1939966"/>
            <a:ext cx="144016" cy="1440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BBEDA2-B051-2893-8025-3BCAC3FF3A53}"/>
              </a:ext>
            </a:extLst>
          </p:cNvPr>
          <p:cNvSpPr/>
          <p:nvPr/>
        </p:nvSpPr>
        <p:spPr>
          <a:xfrm>
            <a:off x="1025927" y="3187833"/>
            <a:ext cx="5544616" cy="259191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//let x = 10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block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`x in if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ftn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자바스크립트의 활용</a:t>
            </a:r>
            <a:endParaRPr lang="en-US" altLang="ko-KR" dirty="0"/>
          </a:p>
          <a:p>
            <a:pPr lvl="2"/>
            <a:r>
              <a:rPr lang="en-US" altLang="ko-KR" dirty="0"/>
              <a:t>2010</a:t>
            </a:r>
            <a:r>
              <a:rPr lang="ko-KR" altLang="en-US" dirty="0" err="1"/>
              <a:t>년까지만</a:t>
            </a:r>
            <a:r>
              <a:rPr lang="ko-KR" altLang="en-US" dirty="0"/>
              <a:t> 해도 자바스크립트는 웹 클라이언트 개발 이외의 용도로 사용할 수 없었음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2010</a:t>
            </a:r>
            <a:r>
              <a:rPr lang="ko-KR" altLang="en-US" dirty="0"/>
              <a:t>년부터 서버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스마트폰 애플리케이션</a:t>
            </a:r>
            <a:r>
              <a:rPr lang="en-US" altLang="ko-KR" dirty="0"/>
              <a:t>, </a:t>
            </a:r>
            <a:r>
              <a:rPr lang="ko-KR" altLang="en-US" dirty="0"/>
              <a:t>데스크탑 애플리케이션 개발 등에 활용</a:t>
            </a:r>
            <a:r>
              <a:rPr lang="en-US" altLang="ko-KR" dirty="0"/>
              <a:t>(Node.js)</a:t>
            </a:r>
          </a:p>
          <a:p>
            <a:pPr lvl="1"/>
            <a:r>
              <a:rPr lang="ko-KR" altLang="en-US" dirty="0"/>
              <a:t>웹 클라이언트 애플리케이션 개발</a:t>
            </a:r>
            <a:endParaRPr lang="en-US" altLang="ko-KR" dirty="0"/>
          </a:p>
          <a:p>
            <a:pPr lvl="2"/>
            <a:r>
              <a:rPr lang="ko-KR" altLang="en-US" dirty="0"/>
              <a:t>초기 웹은 변화하지 않는 정적인 글자로만 구성</a:t>
            </a:r>
            <a:endParaRPr lang="en-US" altLang="ko-KR" dirty="0"/>
          </a:p>
          <a:p>
            <a:pPr lvl="3"/>
            <a:r>
              <a:rPr lang="ko-KR" altLang="en-US" dirty="0"/>
              <a:t>하이퍼링크라는 매개체로 웹 문서가 연결된 문서들의 집합</a:t>
            </a:r>
            <a:endParaRPr lang="en-US" altLang="ko-KR" dirty="0"/>
          </a:p>
          <a:p>
            <a:pPr lvl="3"/>
            <a:r>
              <a:rPr lang="ko-KR" altLang="en-US" dirty="0"/>
              <a:t>자바스크립트가 </a:t>
            </a:r>
            <a:r>
              <a:rPr lang="ko-KR" altLang="en-US" dirty="0" err="1"/>
              <a:t>나오고부터</a:t>
            </a:r>
            <a:r>
              <a:rPr lang="ko-KR" altLang="en-US" dirty="0"/>
              <a:t> 웹 문서의 내용을 동적으로 바꾸거나 사용자가 마우스를 클릭하는 것과 같은 이벤트를 처리 가능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로만 구성된 </a:t>
            </a:r>
            <a:r>
              <a:rPr lang="en-US" altLang="ko-KR" dirty="0"/>
              <a:t>Web </a:t>
            </a:r>
            <a:r>
              <a:rPr lang="ko-KR" altLang="en-US" dirty="0"/>
              <a:t>페이지에서도 클릭에 반응하는 </a:t>
            </a:r>
            <a:r>
              <a:rPr lang="ko-KR" altLang="en-US" dirty="0" err="1"/>
              <a:t>테그</a:t>
            </a:r>
            <a:r>
              <a:rPr lang="ko-KR" altLang="en-US" dirty="0"/>
              <a:t> 있음</a:t>
            </a:r>
            <a:endParaRPr lang="en-US" altLang="ko-KR" dirty="0"/>
          </a:p>
          <a:p>
            <a:pPr lvl="3"/>
            <a:r>
              <a:rPr lang="ko-KR" altLang="en-US" dirty="0"/>
              <a:t>따라서 일반적인 웹 문서의 개념을 넘어 애플리케이션의 모습에 </a:t>
            </a:r>
            <a:r>
              <a:rPr lang="ko-KR" altLang="en-US" dirty="0" err="1"/>
              <a:t>가까워짐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웹 애플리케이션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라고 부름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별도의 프로그램 설치 없이 웹 브라우저만으로 워드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엑셀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파워포인트와 같은 애플리케이션을 사용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마이크로소프트 오피스 </a:t>
            </a:r>
            <a:r>
              <a:rPr lang="ko-KR" altLang="en-US" dirty="0" err="1">
                <a:sym typeface="Wingdings" panose="05000000000000000000" pitchFamily="2" charset="2"/>
              </a:rPr>
              <a:t>온라이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웹 서버 애플리케이션 개발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기존 웹 서비스 개발 형태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웹 클라이언트 애플리케이션을 </a:t>
            </a:r>
            <a:r>
              <a:rPr lang="ko-KR" altLang="en-US" dirty="0" err="1">
                <a:sym typeface="Wingdings" panose="05000000000000000000" pitchFamily="2" charset="2"/>
              </a:rPr>
              <a:t>자바스크립로</a:t>
            </a:r>
            <a:r>
              <a:rPr lang="ko-KR" altLang="en-US" dirty="0">
                <a:sym typeface="Wingdings" panose="05000000000000000000" pitchFamily="2" charset="2"/>
              </a:rPr>
              <a:t> 개발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웹 서버 애플리케이션을 </a:t>
            </a:r>
            <a:r>
              <a:rPr lang="en-US" altLang="ko-KR" dirty="0">
                <a:sym typeface="Wingdings" panose="05000000000000000000" pitchFamily="2" charset="2"/>
              </a:rPr>
              <a:t>C#, </a:t>
            </a:r>
            <a:r>
              <a:rPr lang="ko-KR" altLang="en-US" dirty="0">
                <a:sym typeface="Wingdings" panose="05000000000000000000" pitchFamily="2" charset="2"/>
              </a:rPr>
              <a:t>자바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루비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파이썬 등의 프로그래밍 언어로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JavaScript</a:t>
            </a:r>
            <a:r>
              <a:rPr lang="ko-KR" altLang="en-US" dirty="0">
                <a:sym typeface="Wingdings" panose="05000000000000000000" pitchFamily="2" charset="2"/>
              </a:rPr>
              <a:t>의 확장으로 볼 수 있는 </a:t>
            </a:r>
            <a:r>
              <a:rPr lang="en-US" altLang="ko-KR" dirty="0">
                <a:sym typeface="Wingdings" panose="05000000000000000000" pitchFamily="2" charset="2"/>
              </a:rPr>
              <a:t>Node.js</a:t>
            </a:r>
            <a:r>
              <a:rPr lang="ko-KR" altLang="en-US" dirty="0">
                <a:sym typeface="Wingdings" panose="05000000000000000000" pitchFamily="2" charset="2"/>
              </a:rPr>
              <a:t>가 등장하면서 웹 서버 애플리케이션도 개발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자바스크립트</a:t>
            </a:r>
            <a:r>
              <a:rPr lang="en-US" altLang="ko-KR" dirty="0">
                <a:sym typeface="Wingdings" panose="05000000000000000000" pitchFamily="2" charset="2"/>
              </a:rPr>
              <a:t>(JavaScript)</a:t>
            </a:r>
            <a:r>
              <a:rPr lang="ko-KR" altLang="en-US" dirty="0">
                <a:sym typeface="Wingdings" panose="05000000000000000000" pitchFamily="2" charset="2"/>
              </a:rPr>
              <a:t>로 클라이언트와 서버 애플리케이션 개발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Linkedin</a:t>
            </a:r>
            <a:r>
              <a:rPr lang="ko-KR" altLang="en-US" dirty="0">
                <a:sym typeface="Wingdings" panose="05000000000000000000" pitchFamily="2" charset="2"/>
              </a:rPr>
              <a:t>은 자바스크립트를 이용해 웹 서버 애플리케이션을 만들었음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1026" name="Picture 2" descr="LinkedIn suffers a data breach affecting 500 million users - askmarvin  technology news">
            <a:extLst>
              <a:ext uri="{FF2B5EF4-FFF2-40B4-BE49-F238E27FC236}">
                <a16:creationId xmlns:a16="http://schemas.microsoft.com/office/drawing/2014/main" id="{FF1F6C23-E6F6-4149-A29B-3AA5DEF27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583" y="4387551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16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9F8C-31A7-864A-58C0-136E7359F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901012-A6F4-64B0-9DE4-D85780490E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9B883-0D74-D5A3-7D72-A6AFB35E7D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842913" cy="1745730"/>
          </a:xfrm>
        </p:spPr>
        <p:txBody>
          <a:bodyPr/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dirty="0"/>
              <a:t>복합 대입 연산자</a:t>
            </a:r>
            <a:endParaRPr lang="en-US" altLang="ko-KR" dirty="0"/>
          </a:p>
          <a:p>
            <a:pPr lvl="2"/>
            <a:r>
              <a:rPr lang="ko-KR" altLang="en-US" dirty="0"/>
              <a:t>복합 대입 연산자는 대입 연산자와 다른 연산자를 같이 사용하는 연산자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사용 예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6EB3CA-99D6-2AC8-82DF-0C06550D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6A5FF95E-7F01-DCC9-91E9-57553D50A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87574"/>
              </p:ext>
            </p:extLst>
          </p:nvPr>
        </p:nvGraphicFramePr>
        <p:xfrm>
          <a:off x="1663700" y="1606732"/>
          <a:ext cx="8051799" cy="1745730"/>
        </p:xfrm>
        <a:graphic>
          <a:graphicData uri="http://schemas.openxmlformats.org/drawingml/2006/table">
            <a:tbl>
              <a:tblPr/>
              <a:tblGrid>
                <a:gridCol w="2275578">
                  <a:extLst>
                    <a:ext uri="{9D8B030D-6E8A-4147-A177-3AD203B41FA5}">
                      <a16:colId xmlns:a16="http://schemas.microsoft.com/office/drawing/2014/main" val="3651587886"/>
                    </a:ext>
                  </a:extLst>
                </a:gridCol>
                <a:gridCol w="3338783">
                  <a:extLst>
                    <a:ext uri="{9D8B030D-6E8A-4147-A177-3AD203B41FA5}">
                      <a16:colId xmlns:a16="http://schemas.microsoft.com/office/drawing/2014/main" val="2873093205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1057167352"/>
                    </a:ext>
                  </a:extLst>
                </a:gridCol>
                <a:gridCol w="1218719">
                  <a:extLst>
                    <a:ext uri="{9D8B030D-6E8A-4147-A177-3AD203B41FA5}">
                      <a16:colId xmlns:a16="http://schemas.microsoft.com/office/drawing/2014/main" val="284652511"/>
                    </a:ext>
                  </a:extLst>
                </a:gridCol>
              </a:tblGrid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 대입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70710"/>
                  </a:ext>
                </a:extLst>
              </a:tr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더하기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+=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721592"/>
                  </a:ext>
                </a:extLst>
              </a:tr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빼기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-=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614314"/>
                  </a:ext>
                </a:extLst>
              </a:tr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곱하기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*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a*1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773557"/>
                  </a:ext>
                </a:extLst>
              </a:tr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값을 나누기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/=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a/1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6209"/>
                  </a:ext>
                </a:extLst>
              </a:tr>
              <a:tr h="29095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%=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변수의 값에 나머지를 구하기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%=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= a%1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122790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2A40E7-B9EE-6BA2-FF9D-AAD6452B3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861"/>
              </p:ext>
            </p:extLst>
          </p:nvPr>
        </p:nvGraphicFramePr>
        <p:xfrm>
          <a:off x="1661527" y="3773839"/>
          <a:ext cx="21971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let value 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 += 10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value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AAD025-5D76-C985-4040-18B0F77C4A5B}"/>
              </a:ext>
            </a:extLst>
          </p:cNvPr>
          <p:cNvSpPr txBox="1"/>
          <p:nvPr/>
        </p:nvSpPr>
        <p:spPr>
          <a:xfrm>
            <a:off x="4789841" y="3816998"/>
            <a:ext cx="3065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라는 변수를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으로 선언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C3571-7BE8-696B-537B-889F5EB52BF1}"/>
              </a:ext>
            </a:extLst>
          </p:cNvPr>
          <p:cNvSpPr txBox="1"/>
          <p:nvPr/>
        </p:nvSpPr>
        <p:spPr>
          <a:xfrm>
            <a:off x="4789841" y="4381984"/>
            <a:ext cx="340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10</a:t>
            </a:r>
            <a:r>
              <a:rPr lang="ko-KR" altLang="en-US" sz="1400" b="0" dirty="0">
                <a:solidFill>
                  <a:srgbClr val="FF0000"/>
                </a:solidFill>
              </a:rPr>
              <a:t>을 더하기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C13BF5-2192-62A7-292A-57BBFE08772B}"/>
              </a:ext>
            </a:extLst>
          </p:cNvPr>
          <p:cNvSpPr txBox="1"/>
          <p:nvPr/>
        </p:nvSpPr>
        <p:spPr>
          <a:xfrm>
            <a:off x="4789841" y="4801591"/>
            <a:ext cx="3655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value</a:t>
            </a:r>
            <a:r>
              <a:rPr lang="ko-KR" altLang="en-US" sz="1400" b="0" dirty="0">
                <a:solidFill>
                  <a:srgbClr val="FF0000"/>
                </a:solidFill>
              </a:rPr>
              <a:t>의 값은 </a:t>
            </a:r>
            <a:r>
              <a:rPr lang="en-US" altLang="ko-KR" sz="1400" b="0" dirty="0">
                <a:solidFill>
                  <a:srgbClr val="FF0000"/>
                </a:solidFill>
              </a:rPr>
              <a:t>10 + 10 = 20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0C7A2DD7-A409-3934-64CA-8AC402DB28F9}"/>
              </a:ext>
            </a:extLst>
          </p:cNvPr>
          <p:cNvCxnSpPr/>
          <p:nvPr/>
        </p:nvCxnSpPr>
        <p:spPr>
          <a:xfrm>
            <a:off x="3693527" y="3969398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22">
            <a:extLst>
              <a:ext uri="{FF2B5EF4-FFF2-40B4-BE49-F238E27FC236}">
                <a16:creationId xmlns:a16="http://schemas.microsoft.com/office/drawing/2014/main" id="{D251A801-BEB3-68D6-E40A-3847C8D000D0}"/>
              </a:ext>
            </a:extLst>
          </p:cNvPr>
          <p:cNvCxnSpPr/>
          <p:nvPr/>
        </p:nvCxnSpPr>
        <p:spPr>
          <a:xfrm>
            <a:off x="3693527" y="4475020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23">
            <a:extLst>
              <a:ext uri="{FF2B5EF4-FFF2-40B4-BE49-F238E27FC236}">
                <a16:creationId xmlns:a16="http://schemas.microsoft.com/office/drawing/2014/main" id="{F1A6AAE9-09C8-C295-11AD-732AF79DBBB7}"/>
              </a:ext>
            </a:extLst>
          </p:cNvPr>
          <p:cNvCxnSpPr/>
          <p:nvPr/>
        </p:nvCxnSpPr>
        <p:spPr>
          <a:xfrm>
            <a:off x="3693527" y="4915251"/>
            <a:ext cx="749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16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8446965" cy="1745730"/>
          </a:xfrm>
          <a:noFill/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dirty="0"/>
              <a:t>복합 대입 연산자는</a:t>
            </a:r>
            <a:r>
              <a:rPr lang="en-US" altLang="ko-KR" dirty="0"/>
              <a:t> </a:t>
            </a:r>
            <a:r>
              <a:rPr lang="ko-KR" altLang="en-US" dirty="0"/>
              <a:t>타 프로그래밍 언어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Python)</a:t>
            </a:r>
            <a:r>
              <a:rPr lang="ko-KR" altLang="en-US" dirty="0"/>
              <a:t>와 동일</a:t>
            </a:r>
            <a:r>
              <a:rPr lang="en-US" altLang="ko-KR" dirty="0"/>
              <a:t>(+=, -=, *=, /=, %=)</a:t>
            </a:r>
          </a:p>
          <a:p>
            <a:pPr lvl="1"/>
            <a:r>
              <a:rPr lang="ko-KR" altLang="en-US" dirty="0"/>
              <a:t>아래 코드를 작성 후 브라우저에서 결과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참고</a:t>
            </a:r>
            <a:endParaRPr lang="en-US" altLang="ko-KR" dirty="0"/>
          </a:p>
          <a:p>
            <a:pPr lvl="3"/>
            <a:r>
              <a:rPr lang="ko-KR" altLang="en-US" dirty="0"/>
              <a:t>위에서 사용된 </a:t>
            </a:r>
            <a:r>
              <a:rPr lang="en-US" altLang="ko-KR" dirty="0">
                <a:solidFill>
                  <a:srgbClr val="FF0000"/>
                </a:solidFill>
              </a:rPr>
              <a:t>HTML </a:t>
            </a:r>
            <a:r>
              <a:rPr lang="ko-KR" altLang="en-US" dirty="0">
                <a:solidFill>
                  <a:srgbClr val="FF0000"/>
                </a:solidFill>
              </a:rPr>
              <a:t>코드의 기능에 대해 생각해 보세요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r>
              <a:rPr lang="en-US" altLang="ko-KR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document</a:t>
            </a:r>
            <a:r>
              <a:rPr lang="en-US" altLang="ko-KR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write</a:t>
            </a:r>
            <a:r>
              <a:rPr lang="en-US" altLang="ko-KR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ko-KR" altLang="en-US" dirty="0">
                <a:effectLst/>
                <a:latin typeface="맑은고딕"/>
              </a:rPr>
              <a:t>의 의미에 대해 생각해 보세요</a:t>
            </a:r>
            <a:r>
              <a:rPr lang="en-US" altLang="ko-KR" dirty="0">
                <a:effectLst/>
                <a:latin typeface="맑은고딕"/>
              </a:rPr>
              <a:t>.</a:t>
            </a:r>
          </a:p>
          <a:p>
            <a:pPr marL="702000" lvl="3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F4D206-E8CC-445D-AD4F-05CE22D7F11D}"/>
              </a:ext>
            </a:extLst>
          </p:cNvPr>
          <p:cNvSpPr/>
          <p:nvPr/>
        </p:nvSpPr>
        <p:spPr>
          <a:xfrm>
            <a:off x="828998" y="1694089"/>
            <a:ext cx="6516215" cy="284214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'&lt;h3&gt;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우리가 공부한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하고 있는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책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&lt;/h3&gt;'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  &lt;li&gt;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파이썬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  &lt;li&gt;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모두의 데이터 분석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  &lt;li&gt;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이것이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  &lt;li&gt;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혼자 공부하는 자바스크립트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&lt;/li&gt;'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'&lt;/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41EFBE-B5DB-2340-7C84-907D0728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229" y="2311639"/>
            <a:ext cx="34301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5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6214717" cy="1745730"/>
          </a:xfrm>
        </p:spPr>
        <p:txBody>
          <a:bodyPr/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/>
              <a:t>아래 코드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강사는 무슨 이야기를 하고 싶은 걸까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8FDC5C-2C07-7C1A-3302-3A1B3A2EE765}"/>
              </a:ext>
            </a:extLst>
          </p:cNvPr>
          <p:cNvSpPr/>
          <p:nvPr/>
        </p:nvSpPr>
        <p:spPr>
          <a:xfrm>
            <a:off x="720477" y="1321227"/>
            <a:ext cx="10009112" cy="110875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'&lt;h3&gt;Welcome&lt;/h3&gt;&lt;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&gt;&lt;li&gt;Hello&lt;/li&gt;&lt;li&gt;JavaScript!&lt;/li&gt;&lt;/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&gt;'</a:t>
            </a:r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8FA0A2-0761-18E1-7B6B-F8B48C419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49" y="2952055"/>
            <a:ext cx="5197433" cy="2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0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723C0-E84B-BD33-B4C3-89A45976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72C9AB-3362-313B-1FE4-0679D0BC0D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6D0E4-9E98-EB02-2AC3-8C2543401F3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변수에 적용할 수 있는 연산자</a:t>
            </a:r>
            <a:endParaRPr lang="en-US" altLang="ko-KR" dirty="0"/>
          </a:p>
          <a:p>
            <a:pPr lvl="1"/>
            <a:r>
              <a:rPr lang="ko-KR" altLang="en-US" dirty="0"/>
              <a:t>증감 연산자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 실행 후 결과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++</a:t>
            </a:r>
            <a:r>
              <a:rPr lang="en-US" altLang="ko-KR" dirty="0" err="1"/>
              <a:t>cnt</a:t>
            </a: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변수 </a:t>
            </a:r>
            <a:r>
              <a:rPr lang="en-US" altLang="ko-KR" dirty="0" err="1">
                <a:sym typeface="Wingdings" panose="05000000000000000000" pitchFamily="2" charset="2"/>
              </a:rPr>
              <a:t>cnt</a:t>
            </a:r>
            <a:r>
              <a:rPr lang="ko-KR" altLang="en-US" dirty="0">
                <a:sym typeface="Wingdings" panose="05000000000000000000" pitchFamily="2" charset="2"/>
              </a:rPr>
              <a:t>의 값을 사용하기 전에 </a:t>
            </a:r>
            <a:r>
              <a:rPr lang="en-US" altLang="ko-KR" dirty="0">
                <a:sym typeface="Wingdings" panose="05000000000000000000" pitchFamily="2" charset="2"/>
              </a:rPr>
              <a:t>++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 err="1"/>
              <a:t>ncnt</a:t>
            </a:r>
            <a:r>
              <a:rPr lang="en-US" altLang="ko-KR" dirty="0"/>
              <a:t>++	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변수 </a:t>
            </a:r>
            <a:r>
              <a:rPr lang="en-US" altLang="ko-KR" dirty="0" err="1">
                <a:sym typeface="Wingdings" panose="05000000000000000000" pitchFamily="2" charset="2"/>
              </a:rPr>
              <a:t>ncnt</a:t>
            </a:r>
            <a:r>
              <a:rPr lang="ko-KR" altLang="en-US" dirty="0">
                <a:sym typeface="Wingdings" panose="05000000000000000000" pitchFamily="2" charset="2"/>
              </a:rPr>
              <a:t>의 값을 사용한 후에 </a:t>
            </a:r>
            <a:r>
              <a:rPr lang="en-US" altLang="ko-KR" dirty="0">
                <a:sym typeface="Wingdings" panose="05000000000000000000" pitchFamily="2" charset="2"/>
              </a:rPr>
              <a:t>++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6B5050-9C5A-05A9-B176-3BDF49A9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5A9F1D6-11E4-CAE5-B0E0-AC983D8B4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07740"/>
              </p:ext>
            </p:extLst>
          </p:nvPr>
        </p:nvGraphicFramePr>
        <p:xfrm>
          <a:off x="2866826" y="1223864"/>
          <a:ext cx="5778500" cy="1368150"/>
        </p:xfrm>
        <a:graphic>
          <a:graphicData uri="http://schemas.openxmlformats.org/drawingml/2006/table">
            <a:tbl>
              <a:tblPr/>
              <a:tblGrid>
                <a:gridCol w="2275225">
                  <a:extLst>
                    <a:ext uri="{9D8B030D-6E8A-4147-A177-3AD203B41FA5}">
                      <a16:colId xmlns:a16="http://schemas.microsoft.com/office/drawing/2014/main" val="1153737154"/>
                    </a:ext>
                  </a:extLst>
                </a:gridCol>
                <a:gridCol w="3503275">
                  <a:extLst>
                    <a:ext uri="{9D8B030D-6E8A-4147-A177-3AD203B41FA5}">
                      <a16:colId xmlns:a16="http://schemas.microsoft.com/office/drawing/2014/main" val="1009765197"/>
                    </a:ext>
                  </a:extLst>
                </a:gridCol>
              </a:tblGrid>
              <a:tr h="2696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 연산자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10569"/>
                  </a:ext>
                </a:extLst>
              </a:tr>
              <a:tr h="2696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871745"/>
                  </a:ext>
                </a:extLst>
              </a:tr>
              <a:tr h="2696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++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더하기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45361"/>
                  </a:ext>
                </a:extLst>
              </a:tr>
              <a:tr h="2696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후위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043791"/>
                  </a:ext>
                </a:extLst>
              </a:tr>
              <a:tr h="2897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--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기존의 변수 값에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빼기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전위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4287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24250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2717D84-3A33-FF09-4215-5484E30F09A6}"/>
              </a:ext>
            </a:extLst>
          </p:cNvPr>
          <p:cNvSpPr/>
          <p:nvPr/>
        </p:nvSpPr>
        <p:spPr>
          <a:xfrm>
            <a:off x="2822004" y="2946298"/>
            <a:ext cx="5868143" cy="180595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(++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ncnt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85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dirty="0"/>
              <a:t>변수에는 모든 자료형이 할당됨</a:t>
            </a:r>
            <a:endParaRPr lang="en-US" altLang="ko-KR" dirty="0"/>
          </a:p>
          <a:p>
            <a:pPr lvl="2"/>
            <a:r>
              <a:rPr lang="ko-KR" altLang="en-US" dirty="0"/>
              <a:t>자바스크립트에는 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불 등이 있음</a:t>
            </a:r>
            <a:r>
              <a:rPr lang="en-US" altLang="ko-KR" dirty="0"/>
              <a:t>.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함수와</a:t>
            </a:r>
            <a:r>
              <a:rPr lang="en-US" altLang="ko-KR" dirty="0"/>
              <a:t> </a:t>
            </a:r>
            <a:r>
              <a:rPr lang="ko-KR" altLang="en-US" dirty="0"/>
              <a:t>객체도 하나의 자료형으로 구분함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undefined </a:t>
            </a:r>
            <a:r>
              <a:rPr lang="ko-KR" altLang="en-US" dirty="0"/>
              <a:t>자료형</a:t>
            </a:r>
            <a:endParaRPr lang="en-US" altLang="ko-KR" dirty="0"/>
          </a:p>
          <a:p>
            <a:pPr lvl="2"/>
            <a:r>
              <a:rPr lang="ko-KR" altLang="en-US" dirty="0"/>
              <a:t>코드 실행 결과는</a:t>
            </a:r>
            <a:r>
              <a:rPr lang="en-US" altLang="ko-KR" dirty="0"/>
              <a:t>?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4"/>
            <a:endParaRPr lang="en-US" altLang="ko-KR" dirty="0"/>
          </a:p>
          <a:p>
            <a:pPr lvl="2"/>
            <a:r>
              <a:rPr lang="ko-KR" altLang="en-US" dirty="0">
                <a:solidFill>
                  <a:srgbClr val="00B050"/>
                </a:solidFill>
              </a:rPr>
              <a:t>변수 </a:t>
            </a:r>
            <a:r>
              <a:rPr lang="en-US" altLang="ko-KR" dirty="0">
                <a:solidFill>
                  <a:srgbClr val="00B050"/>
                </a:solidFill>
              </a:rPr>
              <a:t>value</a:t>
            </a:r>
            <a:r>
              <a:rPr lang="ko-KR" altLang="en-US" dirty="0">
                <a:solidFill>
                  <a:srgbClr val="00B050"/>
                </a:solidFill>
              </a:rPr>
              <a:t>를 선언은 했지만 초기화 하지 않았음으로 </a:t>
            </a:r>
            <a:r>
              <a:rPr lang="en-US" altLang="ko-KR" dirty="0">
                <a:solidFill>
                  <a:srgbClr val="FF0000"/>
                </a:solidFill>
              </a:rPr>
              <a:t>undefined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자료형으로 분류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상수와 변수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B8634D-339B-439B-969C-2591721B2EFF}"/>
              </a:ext>
            </a:extLst>
          </p:cNvPr>
          <p:cNvSpPr/>
          <p:nvPr/>
        </p:nvSpPr>
        <p:spPr>
          <a:xfrm>
            <a:off x="1944613" y="1583903"/>
            <a:ext cx="7920879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stringVar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numberVar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booleanVar1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true; 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booleanVar2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불리언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          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objectVar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                        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객체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805B3D-7AA3-ADFA-0F98-A2516427A3C9}"/>
              </a:ext>
            </a:extLst>
          </p:cNvPr>
          <p:cNvSpPr/>
          <p:nvPr/>
        </p:nvSpPr>
        <p:spPr>
          <a:xfrm>
            <a:off x="1944613" y="4032175"/>
            <a:ext cx="7920879" cy="8640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188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E9F9F-6000-815C-F9F0-5AB2A57F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9B5EFF-D9CF-4ABC-D867-03815C27AC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45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BEF04-0934-6C84-20AA-243ABCD87BC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en-US" altLang="ko-KR" dirty="0"/>
              <a:t>MySQL</a:t>
            </a:r>
            <a:r>
              <a:rPr lang="ko-KR" altLang="en-US" dirty="0"/>
              <a:t> 데이터베이스 서버에게 아래 </a:t>
            </a:r>
            <a:r>
              <a:rPr lang="en-US" altLang="ko-KR" dirty="0"/>
              <a:t>SQL </a:t>
            </a:r>
            <a:r>
              <a:rPr lang="ko-KR" altLang="en-US" dirty="0"/>
              <a:t>문을 전달하면 출력은 아래 그림과 같습니다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『</a:t>
            </a:r>
            <a:r>
              <a:rPr lang="ko-KR" altLang="en-US" dirty="0"/>
              <a:t>문자열 데이터 </a:t>
            </a:r>
            <a:r>
              <a:rPr lang="en-US" altLang="ko-KR" dirty="0"/>
              <a:t>* </a:t>
            </a:r>
            <a:r>
              <a:rPr lang="ko-KR" altLang="en-US" dirty="0"/>
              <a:t>숫자</a:t>
            </a:r>
            <a:r>
              <a:rPr lang="en-US" altLang="ko-KR" dirty="0"/>
              <a:t>』</a:t>
            </a:r>
            <a:r>
              <a:rPr lang="ko-KR" altLang="en-US" dirty="0"/>
              <a:t> 형태의 연산은 문자열 </a:t>
            </a:r>
            <a:r>
              <a:rPr lang="en-US" altLang="ko-KR" dirty="0"/>
              <a:t>“100”</a:t>
            </a:r>
            <a:r>
              <a:rPr lang="ko-KR" altLang="en-US" dirty="0"/>
              <a:t>을 숫자로 변경하는 형 변환이 발생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자바스크립트에서 아래와 같이 </a:t>
            </a:r>
            <a:r>
              <a:rPr lang="en-US" altLang="ko-KR" dirty="0"/>
              <a:t>『</a:t>
            </a:r>
            <a:r>
              <a:rPr lang="ko-KR" altLang="en-US" dirty="0"/>
              <a:t>문자열 데이터 </a:t>
            </a:r>
            <a:r>
              <a:rPr lang="en-US" altLang="ko-KR" dirty="0"/>
              <a:t>* </a:t>
            </a:r>
            <a:r>
              <a:rPr lang="ko-KR" altLang="en-US" dirty="0"/>
              <a:t>숫자</a:t>
            </a:r>
            <a:r>
              <a:rPr lang="en-US" altLang="ko-KR" dirty="0"/>
              <a:t>』</a:t>
            </a:r>
            <a:r>
              <a:rPr lang="ko-KR" altLang="en-US" dirty="0"/>
              <a:t> 형태의 연산은 어떻게 처리할까요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자바스크립트가 내부에서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묵시적으로 형 변환을 수행하여 문자열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“10”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을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</a:rPr>
              <a:t>숫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으로 변환</a:t>
            </a:r>
            <a:r>
              <a:rPr lang="ko-KR" altLang="en-US" dirty="0"/>
              <a:t>하여 연산 결과 숫자 </a:t>
            </a:r>
            <a:r>
              <a:rPr lang="en-US" altLang="ko-KR" dirty="0"/>
              <a:t>100</a:t>
            </a:r>
            <a:r>
              <a:rPr lang="ko-KR" altLang="en-US" dirty="0"/>
              <a:t>을 출력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A1F80A-5606-1AAB-ECB1-2D1A4A0A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724E6D-447F-2A4A-C354-5E806D8C3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621" y="1439887"/>
            <a:ext cx="3410426" cy="2762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011D4EA-9C2E-EB33-55EA-E471087E8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981" y="1277797"/>
            <a:ext cx="1202764" cy="59413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21524D1-CCAC-1D38-00A9-DCFDED0D4DF9}"/>
              </a:ext>
            </a:extLst>
          </p:cNvPr>
          <p:cNvCxnSpPr/>
          <p:nvPr/>
        </p:nvCxnSpPr>
        <p:spPr>
          <a:xfrm>
            <a:off x="5545013" y="159211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3E7EAD-58F6-E49B-16FE-E82CA37779BE}"/>
              </a:ext>
            </a:extLst>
          </p:cNvPr>
          <p:cNvSpPr/>
          <p:nvPr/>
        </p:nvSpPr>
        <p:spPr>
          <a:xfrm>
            <a:off x="2016621" y="3040482"/>
            <a:ext cx="5862124" cy="100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7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문자열 입력</a:t>
            </a:r>
            <a:endParaRPr lang="en-US" altLang="ko-KR" dirty="0"/>
          </a:p>
          <a:p>
            <a:pPr lvl="1"/>
            <a:r>
              <a:rPr lang="ko-KR" altLang="en-US" dirty="0"/>
              <a:t>문자열 자료형을 입력할 때 사용하는 함수는 </a:t>
            </a:r>
            <a:r>
              <a:rPr lang="en-US" altLang="ko-KR" dirty="0"/>
              <a:t>prompt( )</a:t>
            </a:r>
          </a:p>
          <a:p>
            <a:pPr lvl="2"/>
            <a:r>
              <a:rPr lang="en-US" altLang="ko-KR" dirty="0"/>
              <a:t>String prompt([String message], [String default]);</a:t>
            </a:r>
          </a:p>
          <a:p>
            <a:pPr lvl="3"/>
            <a:r>
              <a:rPr lang="ko-KR" altLang="en-US" dirty="0"/>
              <a:t>첫번째 </a:t>
            </a:r>
            <a:r>
              <a:rPr lang="ko-KR" altLang="en-US" dirty="0" err="1"/>
              <a:t>파라메타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출력할 문자열</a:t>
            </a:r>
            <a:endParaRPr lang="en-US" altLang="ko-KR" dirty="0"/>
          </a:p>
          <a:p>
            <a:pPr lvl="3"/>
            <a:r>
              <a:rPr lang="ko-KR" altLang="en-US" dirty="0"/>
              <a:t>두번째 </a:t>
            </a:r>
            <a:r>
              <a:rPr lang="ko-KR" altLang="en-US" dirty="0" err="1"/>
              <a:t>파라메타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창에 표시할 </a:t>
            </a:r>
            <a:r>
              <a:rPr lang="en-US" altLang="ko-KR" dirty="0"/>
              <a:t>default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리턴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(return)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되는 값은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String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형 변수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코드를 브라우저에서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아래 코드를 브라우저에서 확인</a:t>
            </a:r>
            <a:endParaRPr lang="en-US" altLang="ko-KR" dirty="0"/>
          </a:p>
          <a:p>
            <a:pPr lvl="3"/>
            <a:r>
              <a:rPr lang="ko-KR" altLang="en-US" dirty="0"/>
              <a:t>입력 받은 값을 변수에 저장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4289F-02BD-44E1-A77D-46D31277F62A}"/>
              </a:ext>
            </a:extLst>
          </p:cNvPr>
          <p:cNvSpPr/>
          <p:nvPr/>
        </p:nvSpPr>
        <p:spPr>
          <a:xfrm>
            <a:off x="2376661" y="2710974"/>
            <a:ext cx="6696744" cy="38509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'Your ID?'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'ex) 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phirippa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DDBB3-FBE2-49FB-907A-41F835F5C96D}"/>
              </a:ext>
            </a:extLst>
          </p:cNvPr>
          <p:cNvSpPr/>
          <p:nvPr/>
        </p:nvSpPr>
        <p:spPr>
          <a:xfrm>
            <a:off x="2376661" y="3888160"/>
            <a:ext cx="6696744" cy="7920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'Your ID?'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'ex) </a:t>
            </a:r>
            <a:r>
              <a:rPr lang="en-US" altLang="ko-K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phirippa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`Your ID is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933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불 </a:t>
            </a:r>
            <a:r>
              <a:rPr lang="en-US" altLang="ko-KR" dirty="0"/>
              <a:t>(</a:t>
            </a:r>
            <a:r>
              <a:rPr lang="ko-KR" altLang="en-US" dirty="0"/>
              <a:t>형</a:t>
            </a:r>
            <a:r>
              <a:rPr lang="en-US" altLang="ko-KR" dirty="0"/>
              <a:t>)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r>
              <a:rPr lang="ko-KR" altLang="en-US" dirty="0"/>
              <a:t>불 자료형을 입력할 때 사용하는 함수는 </a:t>
            </a:r>
            <a:r>
              <a:rPr lang="en-US" altLang="ko-KR" dirty="0"/>
              <a:t>confirm( )</a:t>
            </a:r>
          </a:p>
          <a:p>
            <a:pPr lvl="2"/>
            <a:r>
              <a:rPr lang="en-US" altLang="ko-KR" dirty="0"/>
              <a:t>Boolean confirm( [String message] );</a:t>
            </a:r>
          </a:p>
          <a:p>
            <a:pPr lvl="3"/>
            <a:r>
              <a:rPr lang="ko-KR" altLang="en-US" dirty="0"/>
              <a:t>첫번째 </a:t>
            </a:r>
            <a:r>
              <a:rPr lang="ko-KR" altLang="en-US" dirty="0" err="1"/>
              <a:t>파라메타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출력할 문자열</a:t>
            </a:r>
            <a:endParaRPr lang="en-US" altLang="ko-KR" dirty="0"/>
          </a:p>
          <a:p>
            <a:pPr lvl="3"/>
            <a:r>
              <a:rPr lang="ko-KR" altLang="en-US" dirty="0"/>
              <a:t>리턴</a:t>
            </a:r>
            <a:r>
              <a:rPr lang="en-US" altLang="ko-KR" dirty="0"/>
              <a:t>(return)</a:t>
            </a:r>
            <a:r>
              <a:rPr lang="ko-KR" altLang="en-US" dirty="0"/>
              <a:t>되는 값은 </a:t>
            </a:r>
            <a:r>
              <a:rPr lang="en-US" altLang="ko-KR" dirty="0"/>
              <a:t>Boolean </a:t>
            </a:r>
            <a:r>
              <a:rPr lang="ko-KR" altLang="en-US" dirty="0"/>
              <a:t>형 변수</a:t>
            </a:r>
            <a:endParaRPr lang="en-US" altLang="ko-KR" dirty="0"/>
          </a:p>
          <a:p>
            <a:pPr lvl="2"/>
            <a:r>
              <a:rPr lang="ko-KR" altLang="en-US" dirty="0"/>
              <a:t>아래</a:t>
            </a:r>
            <a:r>
              <a:rPr lang="en-US" altLang="ko-KR" dirty="0"/>
              <a:t> </a:t>
            </a:r>
            <a:r>
              <a:rPr lang="ko-KR" altLang="en-US" dirty="0"/>
              <a:t>코드를 동작을 브라우저에서 확인</a:t>
            </a:r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3"/>
            <a:r>
              <a:rPr lang="en-US" altLang="ko-KR" dirty="0"/>
              <a:t>confirm( ) </a:t>
            </a:r>
            <a:r>
              <a:rPr lang="ko-KR" altLang="en-US" dirty="0"/>
              <a:t>함수의 리턴 값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B050"/>
                </a:solidFill>
              </a:rPr>
              <a:t>확인을 클릭하면 </a:t>
            </a:r>
            <a:r>
              <a:rPr lang="en-US" altLang="ko-KR" dirty="0">
                <a:solidFill>
                  <a:srgbClr val="00B050"/>
                </a:solidFill>
              </a:rPr>
              <a:t>true</a:t>
            </a:r>
            <a:r>
              <a:rPr lang="ko-KR" altLang="en-US" dirty="0">
                <a:solidFill>
                  <a:srgbClr val="00B050"/>
                </a:solidFill>
              </a:rPr>
              <a:t>를 리턴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최소를 클릭하면 </a:t>
            </a:r>
            <a:r>
              <a:rPr lang="en-US" altLang="ko-KR" dirty="0">
                <a:solidFill>
                  <a:srgbClr val="00B050"/>
                </a:solidFill>
              </a:rPr>
              <a:t>false</a:t>
            </a:r>
            <a:r>
              <a:rPr lang="ko-KR" altLang="en-US" dirty="0">
                <a:solidFill>
                  <a:srgbClr val="00B050"/>
                </a:solidFill>
              </a:rPr>
              <a:t>를 리턴</a:t>
            </a:r>
            <a:endParaRPr lang="en-US" altLang="ko-KR" dirty="0">
              <a:solidFill>
                <a:srgbClr val="00B050"/>
              </a:solidFill>
            </a:endParaRPr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84289F-02BD-44E1-A77D-46D31277F62A}"/>
              </a:ext>
            </a:extLst>
          </p:cNvPr>
          <p:cNvSpPr/>
          <p:nvPr/>
        </p:nvSpPr>
        <p:spPr>
          <a:xfrm>
            <a:off x="1080517" y="2519220"/>
            <a:ext cx="6336704" cy="103914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yourChoice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수락하시겠습니까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yourChoice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5B78B1-67D0-FB36-82B5-18BD42C75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53" y="2519220"/>
            <a:ext cx="3198381" cy="174573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D496527-E205-D1F4-FCF1-C6A7BFD23178}"/>
              </a:ext>
            </a:extLst>
          </p:cNvPr>
          <p:cNvCxnSpPr>
            <a:cxnSpLocks/>
          </p:cNvCxnSpPr>
          <p:nvPr/>
        </p:nvCxnSpPr>
        <p:spPr>
          <a:xfrm flipV="1">
            <a:off x="7633245" y="3888159"/>
            <a:ext cx="2304256" cy="648072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9FBD64-EB8B-3A88-3DAA-B8729A4C066B}"/>
              </a:ext>
            </a:extLst>
          </p:cNvPr>
          <p:cNvSpPr txBox="1"/>
          <p:nvPr/>
        </p:nvSpPr>
        <p:spPr>
          <a:xfrm>
            <a:off x="6913165" y="4351565"/>
            <a:ext cx="7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true</a:t>
            </a:r>
            <a:endParaRPr lang="ko-KR" altLang="en-US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4083DA3-8E5C-EE56-B62D-12B248517C57}"/>
              </a:ext>
            </a:extLst>
          </p:cNvPr>
          <p:cNvCxnSpPr>
            <a:cxnSpLocks/>
          </p:cNvCxnSpPr>
          <p:nvPr/>
        </p:nvCxnSpPr>
        <p:spPr>
          <a:xfrm flipV="1">
            <a:off x="7633245" y="3888159"/>
            <a:ext cx="2749155" cy="1008112"/>
          </a:xfrm>
          <a:prstGeom prst="bentConnector3">
            <a:avLst>
              <a:gd name="adj1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C54E23-3B30-C2D7-F4E3-84DCE3EC3DEB}"/>
              </a:ext>
            </a:extLst>
          </p:cNvPr>
          <p:cNvSpPr txBox="1"/>
          <p:nvPr/>
        </p:nvSpPr>
        <p:spPr>
          <a:xfrm>
            <a:off x="6913165" y="4701946"/>
            <a:ext cx="74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false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4239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036B-5527-66CB-BC4C-E31C62D1E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6C869E-6E41-BF02-A81D-5F0DEB383E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09D19-D0F7-1941-025D-F110345D74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</a:t>
            </a:r>
            <a:endParaRPr lang="en-US" altLang="ko-KR" dirty="0"/>
          </a:p>
          <a:p>
            <a:pPr lvl="1"/>
            <a:r>
              <a:rPr lang="ko-KR" altLang="en-US" dirty="0"/>
              <a:t>다른 자료형을 숫자 자료형으로 변환할 때 </a:t>
            </a:r>
            <a:r>
              <a:rPr lang="en-US" altLang="ko-KR" dirty="0"/>
              <a:t>Number( 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r>
              <a:rPr lang="ko-KR" altLang="en-US" dirty="0"/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숫자로 변환이 불가능한 문자열을 숫자로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err="1">
                <a:sym typeface="Wingdings" panose="05000000000000000000" pitchFamily="2" charset="2"/>
              </a:rPr>
              <a:t>NaN</a:t>
            </a:r>
            <a:r>
              <a:rPr lang="en-US" altLang="ko-KR" dirty="0">
                <a:sym typeface="Wingdings" panose="05000000000000000000" pitchFamily="2" charset="2"/>
              </a:rPr>
              <a:t> (Not a Number)</a:t>
            </a: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불리언</a:t>
            </a:r>
            <a:r>
              <a:rPr lang="ko-KR" altLang="en-US" dirty="0">
                <a:sym typeface="Wingdings" panose="05000000000000000000" pitchFamily="2" charset="2"/>
              </a:rPr>
              <a:t> 데이터를 숫자로 변환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232403-F8B2-B255-5DFA-2AC58A7B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8ED529B-894A-1FE3-9AAB-795A2C55C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245838"/>
              </p:ext>
            </p:extLst>
          </p:nvPr>
        </p:nvGraphicFramePr>
        <p:xfrm>
          <a:off x="1608055" y="1561672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Number("273")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(Number("273"))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"number"  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C40196-9203-2721-538F-9331C5984733}"/>
              </a:ext>
            </a:extLst>
          </p:cNvPr>
          <p:cNvSpPr txBox="1"/>
          <p:nvPr/>
        </p:nvSpPr>
        <p:spPr>
          <a:xfrm>
            <a:off x="5161251" y="2294961"/>
            <a:ext cx="1475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자료형은 숫자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12FF3CB5-F365-A71B-EFD3-D77ABB65B003}"/>
              </a:ext>
            </a:extLst>
          </p:cNvPr>
          <p:cNvCxnSpPr>
            <a:cxnSpLocks/>
          </p:cNvCxnSpPr>
          <p:nvPr/>
        </p:nvCxnSpPr>
        <p:spPr>
          <a:xfrm>
            <a:off x="2835070" y="2464238"/>
            <a:ext cx="235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0E96258-CCC7-CC28-2FFA-6382090CF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74823"/>
              </p:ext>
            </p:extLst>
          </p:nvPr>
        </p:nvGraphicFramePr>
        <p:xfrm>
          <a:off x="1608055" y="3096071"/>
          <a:ext cx="305581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Number(“$273”)</a:t>
                      </a:r>
                    </a:p>
                    <a:p>
                      <a:pPr latinLnBrk="1"/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NaN</a:t>
                      </a:r>
                      <a:endParaRPr lang="en-US" altLang="ko-KR" sz="1400" b="1" dirty="0">
                        <a:solidFill>
                          <a:sysClr val="windowText" lastClr="000000"/>
                        </a:solidFill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008FCDA-697B-0099-AAC7-01D55CA7F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36449"/>
              </p:ext>
            </p:extLst>
          </p:nvPr>
        </p:nvGraphicFramePr>
        <p:xfrm>
          <a:off x="1608055" y="4248199"/>
          <a:ext cx="305581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Number(true)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1</a:t>
                      </a:r>
                    </a:p>
                    <a:p>
                      <a:pPr marL="0" marR="0" lvl="0" indent="0" algn="l" defTabSz="91375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Number(false)</a:t>
                      </a:r>
                    </a:p>
                    <a:p>
                      <a:pPr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1660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49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</a:t>
            </a:r>
            <a:endParaRPr lang="en-US" altLang="ko-KR" dirty="0"/>
          </a:p>
          <a:p>
            <a:pPr lvl="1"/>
            <a:r>
              <a:rPr lang="ko-KR" altLang="en-US" dirty="0"/>
              <a:t>자바스크립트는 자동으로 자료형을 변환하는 경우가 많음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‘52 + 100’</a:t>
            </a:r>
            <a:r>
              <a:rPr lang="ko-KR" altLang="en-US" dirty="0">
                <a:sym typeface="Wingdings" panose="05000000000000000000" pitchFamily="2" charset="2"/>
              </a:rPr>
              <a:t>을 문자열</a:t>
            </a:r>
            <a:r>
              <a:rPr lang="en-US" altLang="ko-KR" dirty="0">
                <a:sym typeface="Wingdings" panose="05000000000000000000" pitchFamily="2" charset="2"/>
              </a:rPr>
              <a:t>(String)</a:t>
            </a:r>
            <a:r>
              <a:rPr lang="ko-KR" altLang="en-US" dirty="0">
                <a:sym typeface="Wingdings" panose="05000000000000000000" pitchFamily="2" charset="2"/>
              </a:rPr>
              <a:t>로 인식하므로 </a:t>
            </a:r>
            <a:r>
              <a:rPr lang="en-US" altLang="ko-KR" dirty="0">
                <a:sym typeface="Wingdings" panose="05000000000000000000" pitchFamily="2" charset="2"/>
              </a:rPr>
              <a:t>‘52 + 100’ </a:t>
            </a:r>
            <a:r>
              <a:rPr lang="ko-KR" altLang="en-US" dirty="0">
                <a:sym typeface="Wingdings" panose="05000000000000000000" pitchFamily="2" charset="2"/>
              </a:rPr>
              <a:t>그대로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52 + 100</a:t>
            </a:r>
            <a:r>
              <a:rPr lang="ko-KR" altLang="en-US" dirty="0">
                <a:sym typeface="Wingdings" panose="05000000000000000000" pitchFamily="2" charset="2"/>
              </a:rPr>
              <a:t>를 숫자 </a:t>
            </a:r>
            <a:r>
              <a:rPr lang="en-US" altLang="ko-KR" dirty="0">
                <a:sym typeface="Wingdings" panose="05000000000000000000" pitchFamily="2" charset="2"/>
              </a:rPr>
              <a:t>52</a:t>
            </a:r>
            <a:r>
              <a:rPr lang="ko-KR" altLang="en-US" dirty="0">
                <a:sym typeface="Wingdings" panose="05000000000000000000" pitchFamily="2" charset="2"/>
              </a:rPr>
              <a:t>와 숫자 </a:t>
            </a:r>
            <a:r>
              <a:rPr lang="en-US" altLang="ko-KR" dirty="0">
                <a:sym typeface="Wingdings" panose="05000000000000000000" pitchFamily="2" charset="2"/>
              </a:rPr>
              <a:t>100</a:t>
            </a:r>
            <a:r>
              <a:rPr lang="ko-KR" altLang="en-US" dirty="0">
                <a:sym typeface="Wingdings" panose="05000000000000000000" pitchFamily="2" charset="2"/>
              </a:rPr>
              <a:t>의 합으로 인식하고 </a:t>
            </a:r>
            <a:r>
              <a:rPr lang="en-US" altLang="ko-KR" dirty="0">
                <a:sym typeface="Wingdings" panose="05000000000000000000" pitchFamily="2" charset="2"/>
              </a:rPr>
              <a:t>152</a:t>
            </a:r>
            <a:r>
              <a:rPr lang="ko-KR" altLang="en-US" dirty="0">
                <a:sym typeface="Wingdings" panose="05000000000000000000" pitchFamily="2" charset="2"/>
              </a:rPr>
              <a:t>를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주석 번호</a:t>
            </a:r>
            <a:r>
              <a:rPr lang="en-US" altLang="ko-KR" dirty="0">
                <a:sym typeface="Wingdings" panose="05000000000000000000" pitchFamily="2" charset="2"/>
              </a:rPr>
              <a:t> 3, 4  </a:t>
            </a:r>
            <a:r>
              <a:rPr lang="ko-KR" altLang="en-US" dirty="0">
                <a:sym typeface="Wingdings" panose="05000000000000000000" pitchFamily="2" charset="2"/>
              </a:rPr>
              <a:t>문자열 형과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숫자 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 형과 문자열 형을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연산 할 때는 모두 문자열 자료형으로 인식하여 문자열 </a:t>
            </a:r>
            <a:r>
              <a:rPr lang="en-US" altLang="ko-KR" dirty="0">
                <a:sym typeface="Wingdings" panose="05000000000000000000" pitchFamily="2" charset="2"/>
              </a:rPr>
              <a:t>‘52100’</a:t>
            </a:r>
            <a:r>
              <a:rPr lang="ko-KR" altLang="en-US" dirty="0">
                <a:sym typeface="Wingdings" panose="05000000000000000000" pitchFamily="2" charset="2"/>
              </a:rPr>
              <a:t>을 출력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주석 번호 </a:t>
            </a:r>
            <a:r>
              <a:rPr lang="en-US" altLang="ko-KR" dirty="0">
                <a:sym typeface="Wingdings" panose="05000000000000000000" pitchFamily="2" charset="2"/>
              </a:rPr>
              <a:t>5  </a:t>
            </a:r>
            <a:r>
              <a:rPr lang="ko-KR" altLang="en-US" dirty="0">
                <a:sym typeface="Wingdings" panose="05000000000000000000" pitchFamily="2" charset="2"/>
              </a:rPr>
              <a:t>문자열 형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문자열 형 형태의 연산은 문자열 두 개를 붙임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/>
              <a:t>』</a:t>
            </a:r>
            <a:r>
              <a:rPr lang="ko-KR" altLang="en-US" dirty="0">
                <a:sym typeface="Wingdings" panose="05000000000000000000" pitchFamily="2" charset="2"/>
              </a:rPr>
              <a:t> 형태 또는 </a:t>
            </a:r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/>
              <a:t>』 </a:t>
            </a:r>
            <a:r>
              <a:rPr lang="ko-KR" altLang="en-US" dirty="0"/>
              <a:t>형태의 경우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문자열 연결로 처리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A3FCF-B7AC-40B3-B3CF-E02EC937EAE0}"/>
              </a:ext>
            </a:extLst>
          </p:cNvPr>
          <p:cNvSpPr/>
          <p:nvPr/>
        </p:nvSpPr>
        <p:spPr>
          <a:xfrm>
            <a:off x="2880717" y="1347157"/>
            <a:ext cx="5407156" cy="159004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 + 100'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1, '52 + 100'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2, 152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3, '52100'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4, '52100'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5, '52100'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0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자바스크립트의 활용</a:t>
            </a:r>
            <a:endParaRPr lang="en-US" altLang="ko-KR" dirty="0"/>
          </a:p>
          <a:p>
            <a:pPr lvl="1"/>
            <a:r>
              <a:rPr lang="ko-KR" altLang="en-US" dirty="0"/>
              <a:t>모바일 애플리케이션 개발</a:t>
            </a:r>
            <a:endParaRPr lang="en-US" altLang="ko-KR" dirty="0"/>
          </a:p>
          <a:p>
            <a:pPr lvl="2"/>
            <a:r>
              <a:rPr lang="ko-KR" altLang="en-US" dirty="0"/>
              <a:t>자바스크립트는 안드로이드 폰과 아이폰에서 구동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개의 애플리케이션으로 두 운영체제에서 실행 가능</a:t>
            </a:r>
            <a:endParaRPr lang="en-US" altLang="ko-KR" dirty="0"/>
          </a:p>
          <a:p>
            <a:pPr lvl="1"/>
            <a:r>
              <a:rPr lang="ko-KR" altLang="en-US" dirty="0"/>
              <a:t>데스크탑 애플리케이션 개발</a:t>
            </a:r>
            <a:endParaRPr lang="en-US" altLang="ko-KR" dirty="0"/>
          </a:p>
          <a:p>
            <a:pPr lvl="2"/>
            <a:r>
              <a:rPr lang="ko-KR" altLang="en-US" dirty="0"/>
              <a:t>모바일 애플리케이션을 자바스크립트로 만드는 일이 일반화 되자 다음과 같은 의견도 나왔음</a:t>
            </a:r>
            <a:r>
              <a:rPr lang="en-US" altLang="ko-KR" dirty="0"/>
              <a:t>.</a:t>
            </a:r>
          </a:p>
          <a:p>
            <a:pPr marL="542925" lvl="2" indent="0">
              <a:buNone/>
            </a:pPr>
            <a:r>
              <a:rPr lang="en-US" altLang="ko-KR" dirty="0"/>
              <a:t>   “</a:t>
            </a:r>
            <a:r>
              <a:rPr lang="ko-KR" altLang="en-US" dirty="0"/>
              <a:t>데스크탑 애플리케이션도 자바스크립트로 만들자</a:t>
            </a:r>
            <a:r>
              <a:rPr lang="en-US" altLang="ko-KR" dirty="0"/>
              <a:t>!“</a:t>
            </a:r>
          </a:p>
          <a:p>
            <a:pPr lvl="1"/>
            <a:r>
              <a:rPr lang="ko-KR" altLang="en-US" dirty="0"/>
              <a:t>게임 개발</a:t>
            </a:r>
            <a:endParaRPr lang="en-US" altLang="ko-KR" dirty="0"/>
          </a:p>
          <a:p>
            <a:pPr lvl="1"/>
            <a:r>
              <a:rPr lang="ko-KR" altLang="en-US" dirty="0"/>
              <a:t>데이터 베이스 관리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</p:spTree>
    <p:extLst>
      <p:ext uri="{BB962C8B-B14F-4D97-AF65-F5344CB8AC3E}">
        <p14:creationId xmlns:p14="http://schemas.microsoft.com/office/powerpoint/2010/main" val="2272198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2574-157A-938C-B27C-ACC799B4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B3D8D-0932-B1E5-109D-DB7F127BD9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50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463-76BF-0ED7-64C3-A9E93BDAAD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</a:t>
            </a:r>
            <a:endParaRPr lang="en-US" altLang="ko-KR" dirty="0"/>
          </a:p>
          <a:p>
            <a:pPr lvl="1"/>
            <a:r>
              <a:rPr lang="ko-KR" altLang="en-US" dirty="0"/>
              <a:t>다른 자료형을 숫자 자료형으로 변환할 때 </a:t>
            </a:r>
            <a:r>
              <a:rPr lang="en-US" altLang="ko-KR" dirty="0"/>
              <a:t>Number( ) </a:t>
            </a:r>
            <a:r>
              <a:rPr lang="ko-KR" altLang="en-US" dirty="0"/>
              <a:t>함수를 사용하지 않고 자료형 변환</a:t>
            </a:r>
            <a:endParaRPr lang="en-US" altLang="ko-KR" dirty="0"/>
          </a:p>
          <a:p>
            <a:pPr lvl="2"/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/>
              <a:t>』</a:t>
            </a:r>
            <a:r>
              <a:rPr lang="ko-KR" altLang="en-US" dirty="0">
                <a:sym typeface="Wingdings" panose="05000000000000000000" pitchFamily="2" charset="2"/>
              </a:rPr>
              <a:t> 형태 또는 </a:t>
            </a:r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/>
              <a:t>』 </a:t>
            </a:r>
            <a:r>
              <a:rPr lang="ko-KR" altLang="en-US" dirty="0"/>
              <a:t>형태의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더하기 연산</a:t>
            </a:r>
            <a:r>
              <a:rPr lang="en-US" altLang="ko-KR" dirty="0">
                <a:sym typeface="Wingdings" panose="05000000000000000000" pitchFamily="2" charset="2"/>
              </a:rPr>
              <a:t>(+)</a:t>
            </a:r>
            <a:r>
              <a:rPr lang="ko-KR" altLang="en-US" dirty="0">
                <a:sym typeface="Wingdings" panose="05000000000000000000" pitchFamily="2" charset="2"/>
              </a:rPr>
              <a:t>을 제외한 사칙 연산자는 문자열 자료형을 숫자형 자료형으로 자동 변환함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문자열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숫자</a:t>
            </a:r>
            <a:r>
              <a:rPr lang="en-US" altLang="ko-KR" dirty="0"/>
              <a:t>』</a:t>
            </a:r>
            <a:r>
              <a:rPr lang="ko-KR" altLang="en-US" dirty="0">
                <a:sym typeface="Wingdings" panose="05000000000000000000" pitchFamily="2" charset="2"/>
              </a:rPr>
              <a:t> 형태 또는 </a:t>
            </a:r>
            <a:r>
              <a:rPr lang="en-US" altLang="ko-KR" dirty="0"/>
              <a:t>『</a:t>
            </a:r>
            <a:r>
              <a:rPr lang="ko-KR" altLang="en-US" dirty="0">
                <a:sym typeface="Wingdings" panose="05000000000000000000" pitchFamily="2" charset="2"/>
              </a:rPr>
              <a:t>숫자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/>
              <a:t>』 </a:t>
            </a:r>
            <a:r>
              <a:rPr lang="ko-KR" altLang="en-US" dirty="0"/>
              <a:t>형태의 경우 </a:t>
            </a:r>
            <a:endParaRPr lang="en-US" altLang="ko-KR" dirty="0"/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98CD6-DC3B-3008-E15E-4BFFBD12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9DD5E09-FE16-A250-8BD0-CEF305341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76529"/>
              </p:ext>
            </p:extLst>
          </p:nvPr>
        </p:nvGraphicFramePr>
        <p:xfrm>
          <a:off x="1080517" y="2323879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“52” - 0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 Number(“52“ - 0) 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"number"  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4FDFB63-43C5-6BDA-BD76-30B831B4A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33572"/>
              </p:ext>
            </p:extLst>
          </p:nvPr>
        </p:nvGraphicFramePr>
        <p:xfrm>
          <a:off x="1080516" y="3536209"/>
          <a:ext cx="30558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0 - “52”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-52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6D3F9543-6A64-0ABB-9E82-7CB945156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918108"/>
              </p:ext>
            </p:extLst>
          </p:nvPr>
        </p:nvGraphicFramePr>
        <p:xfrm>
          <a:off x="4464893" y="2323879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“52” * 1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 Number(“52“ * 1) 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"number"  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13B975FE-E62B-CB78-5F20-150E323BF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070371"/>
              </p:ext>
            </p:extLst>
          </p:nvPr>
        </p:nvGraphicFramePr>
        <p:xfrm>
          <a:off x="4464893" y="3584338"/>
          <a:ext cx="30558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1 * “52”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F29CD31-E006-50DA-4D81-42D4BD3C5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54344"/>
              </p:ext>
            </p:extLst>
          </p:nvPr>
        </p:nvGraphicFramePr>
        <p:xfrm>
          <a:off x="7777261" y="2323879"/>
          <a:ext cx="305581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“52” / 1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 Number(“52“ / 1) 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"number"   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  <a:latin typeface="맑은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428A8E2D-8931-D6AF-EF8B-CE2F659FB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23165"/>
              </p:ext>
            </p:extLst>
          </p:nvPr>
        </p:nvGraphicFramePr>
        <p:xfrm>
          <a:off x="7777261" y="3584338"/>
          <a:ext cx="30558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1 / “52”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0.019230769230769232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059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51FA2-BE67-8639-59E4-A50A3DB5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D45F50-34C3-ACD2-654B-02BD122985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CAD41-FF73-BAF4-F6BE-87E5456EEAF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참고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12C1E1-0C04-9E87-EC4E-630EC135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D95BBD-C12F-5AAA-5EBE-93B8276F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43723"/>
              </p:ext>
            </p:extLst>
          </p:nvPr>
        </p:nvGraphicFramePr>
        <p:xfrm>
          <a:off x="2016621" y="1357429"/>
          <a:ext cx="30558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1 + true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63BAF1EA-D019-9186-85A0-6BA797901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85821"/>
              </p:ext>
            </p:extLst>
          </p:nvPr>
        </p:nvGraphicFramePr>
        <p:xfrm>
          <a:off x="5761037" y="1357429"/>
          <a:ext cx="30558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581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1 + false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766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더하기 연산</a:t>
            </a:r>
            <a:r>
              <a:rPr lang="en-US" altLang="ko-KR" dirty="0">
                <a:sym typeface="Wingdings" panose="05000000000000000000" pitchFamily="2" charset="2"/>
              </a:rPr>
              <a:t>(+)</a:t>
            </a:r>
            <a:r>
              <a:rPr lang="ko-KR" altLang="en-US" dirty="0">
                <a:sym typeface="Wingdings" panose="05000000000000000000" pitchFamily="2" charset="2"/>
              </a:rPr>
              <a:t>을 제외한 사칙 연산자는 문자열 자료형을 숫자형 자료형으로 자동 변환함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A3FCF-B7AC-40B3-B3CF-E02EC937EAE0}"/>
              </a:ext>
            </a:extLst>
          </p:cNvPr>
          <p:cNvSpPr/>
          <p:nvPr/>
        </p:nvSpPr>
        <p:spPr>
          <a:xfrm>
            <a:off x="936501" y="1245187"/>
            <a:ext cx="5983220" cy="151803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'52 - 100'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1, '52 - 100'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2, -48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3, -48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4, -48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5, -48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EE63AD-9EB8-D57F-9088-7379FC3B371D}"/>
              </a:ext>
            </a:extLst>
          </p:cNvPr>
          <p:cNvSpPr/>
          <p:nvPr/>
        </p:nvSpPr>
        <p:spPr>
          <a:xfrm>
            <a:off x="2376661" y="2789589"/>
            <a:ext cx="5983220" cy="151803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 * 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1, '52 * 100'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2, 5200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3, 5200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4, 5200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5, 5200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9B82C-75FC-841D-C3BF-42B6D8B36F89}"/>
              </a:ext>
            </a:extLst>
          </p:cNvPr>
          <p:cNvSpPr/>
          <p:nvPr/>
        </p:nvSpPr>
        <p:spPr>
          <a:xfrm>
            <a:off x="3928111" y="4348279"/>
            <a:ext cx="5983220" cy="151803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 / 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1, '52 / 100'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2, 0.52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3, 0.52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52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4, 0.52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'52'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altLang="ko-KR" sz="14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5, 0.52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25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C2451-855F-7E4A-0B7B-504F477F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059F99-41AF-BF56-CE35-C0C4D2B402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53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A5070-29FC-EA6A-807E-7A058CAFED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숫자 자료형으로 변환하기</a:t>
            </a:r>
            <a:endParaRPr lang="en-US" altLang="ko-KR" dirty="0"/>
          </a:p>
          <a:p>
            <a:pPr lvl="1"/>
            <a:r>
              <a:rPr lang="ko-KR" altLang="en-US" dirty="0"/>
              <a:t>아래 코드 동작 확인</a:t>
            </a: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출력은 </a:t>
            </a:r>
            <a:r>
              <a:rPr lang="en-US" altLang="ko-KR" dirty="0">
                <a:sym typeface="Wingdings" panose="05000000000000000000" pitchFamily="2" charset="2"/>
              </a:rPr>
              <a:t>‘string’</a:t>
            </a: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prompt(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함수는 입력 받은 값을 </a:t>
            </a:r>
            <a:r>
              <a:rPr lang="en-US" altLang="ko-KR" dirty="0">
                <a:sym typeface="Wingdings" panose="05000000000000000000" pitchFamily="2" charset="2"/>
              </a:rPr>
              <a:t>String(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형으로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자료형을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숫자 자료형으로 변경하기 위해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Number( 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함수 사용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702000" lvl="3" indent="0">
              <a:buNone/>
            </a:pP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B781DB-9DF7-0ACB-DE1D-3A4EFE2E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B4451F-783C-BFAB-0034-DBBCB8BDB343}"/>
              </a:ext>
            </a:extLst>
          </p:cNvPr>
          <p:cNvSpPr/>
          <p:nvPr/>
        </p:nvSpPr>
        <p:spPr>
          <a:xfrm>
            <a:off x="2088629" y="1325580"/>
            <a:ext cx="6984776" cy="83438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입력해 주세요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6276DA-CE16-237F-4EBA-473FAA1B0C50}"/>
              </a:ext>
            </a:extLst>
          </p:cNvPr>
          <p:cNvSpPr/>
          <p:nvPr/>
        </p:nvSpPr>
        <p:spPr>
          <a:xfrm>
            <a:off x="2088629" y="3744143"/>
            <a:ext cx="698477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입력해 주세요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235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/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</p:spPr>
            <p:txBody>
              <a:bodyPr/>
              <a:lstStyle/>
              <a:p>
                <a:r>
                  <a:rPr lang="ko-KR" altLang="en-US" dirty="0"/>
                  <a:t>참고 </a:t>
                </a:r>
                <a:r>
                  <a:rPr lang="en-US" altLang="ko-KR" dirty="0"/>
                  <a:t>– </a:t>
                </a:r>
                <a:r>
                  <a:rPr lang="ko-KR" altLang="en-US" dirty="0"/>
                  <a:t>복소수를 숫자 자료형으로 변환하기</a:t>
                </a:r>
                <a:endParaRPr lang="en-US" altLang="ko-KR" dirty="0"/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자바스크립트는 복소수 예를 들어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</m:t>
                        </m:r>
                      </m:e>
                    </m:rad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 err="1"/>
                  <a:t>NaN</a:t>
                </a:r>
                <a:r>
                  <a:rPr lang="en-US" altLang="ko-KR" dirty="0"/>
                  <a:t>(Not a number)</a:t>
                </a:r>
                <a:r>
                  <a:rPr lang="ko-KR" altLang="en-US" dirty="0"/>
                  <a:t>으로 표시함</a:t>
                </a:r>
                <a:r>
                  <a:rPr lang="en-US" altLang="ko-KR" dirty="0"/>
                  <a:t>.</a:t>
                </a:r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266400" y="578149"/>
                <a:ext cx="10979353" cy="1745730"/>
              </a:xfrm>
              <a:blipFill>
                <a:blip r:embed="rId3"/>
                <a:stretch>
                  <a:fillRect l="-278" t="-2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443AEB-10AC-4EB2-B5FA-E24611B54BBF}"/>
              </a:ext>
            </a:extLst>
          </p:cNvPr>
          <p:cNvSpPr/>
          <p:nvPr/>
        </p:nvSpPr>
        <p:spPr>
          <a:xfrm>
            <a:off x="2575261" y="1451014"/>
            <a:ext cx="6055228" cy="128501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708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문자열 자료형으로 변환</a:t>
            </a:r>
            <a:endParaRPr lang="en-US" altLang="ko-KR" dirty="0"/>
          </a:p>
          <a:p>
            <a:pPr lvl="1"/>
            <a:r>
              <a:rPr lang="en-US" altLang="ko-KR" dirty="0"/>
              <a:t>String( )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문자열이 아닌 데이터에 빈 문자열을 연결하면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문자열 자료형으로 변경됨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불리언</a:t>
            </a:r>
            <a:r>
              <a:rPr lang="ko-KR" altLang="en-US" dirty="0">
                <a:sym typeface="Wingdings" panose="05000000000000000000" pitchFamily="2" charset="2"/>
              </a:rPr>
              <a:t> 형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연산자로 빈문자열</a:t>
            </a:r>
            <a:r>
              <a:rPr lang="en-US" altLang="ko-KR" dirty="0">
                <a:sym typeface="Wingdings" panose="05000000000000000000" pitchFamily="2" charset="2"/>
              </a:rPr>
              <a:t>(‘’)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연결하면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문자열 자료형으로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50A858E-B70D-2D17-6B2C-BBECD6D1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09721"/>
              </p:ext>
            </p:extLst>
          </p:nvPr>
        </p:nvGraphicFramePr>
        <p:xfrm>
          <a:off x="936501" y="1325567"/>
          <a:ext cx="345638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String(1.23)</a:t>
                      </a:r>
                    </a:p>
                    <a:p>
                      <a:pPr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‘1.23’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String(true)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‘true’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(123 + ‘’)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‘string’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9C1D3EE-01BD-EF41-D5A3-C419E5EE8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87906"/>
              </p:ext>
            </p:extLst>
          </p:nvPr>
        </p:nvGraphicFramePr>
        <p:xfrm>
          <a:off x="1008509" y="3525063"/>
          <a:ext cx="345638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&gt; </a:t>
                      </a:r>
                      <a:r>
                        <a:rPr lang="en-US" altLang="ko-KR" sz="1600" b="1" dirty="0" err="1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typeof</a:t>
                      </a: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(true + ’’)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  <a:latin typeface="맑은고딕"/>
                        </a:rPr>
                        <a:t>‘string’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769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자료형으로 변환하기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Boolean( ) </a:t>
            </a:r>
            <a:r>
              <a:rPr lang="ko-KR" altLang="en-US" dirty="0">
                <a:sym typeface="Wingdings" panose="05000000000000000000" pitchFamily="2" charset="2"/>
              </a:rPr>
              <a:t>함수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숫자 자료형과 문자열 자료형이 변환되는 것과 마찬가지로 다른 자료형을 </a:t>
            </a:r>
            <a:r>
              <a:rPr lang="ko-KR" altLang="en-US" dirty="0" err="1">
                <a:sym typeface="Wingdings" panose="05000000000000000000" pitchFamily="2" charset="2"/>
              </a:rPr>
              <a:t>부울</a:t>
            </a:r>
            <a:r>
              <a:rPr lang="ko-KR" altLang="en-US" dirty="0">
                <a:sym typeface="Wingdings" panose="05000000000000000000" pitchFamily="2" charset="2"/>
              </a:rPr>
              <a:t> 자료형으로 변환할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문자열 자료형을 숫자 자료형으로 바꿔 주는 </a:t>
            </a:r>
            <a:r>
              <a:rPr lang="en-US" altLang="ko-KR" dirty="0">
                <a:sym typeface="Wingdings" panose="05000000000000000000" pitchFamily="2" charset="2"/>
              </a:rPr>
              <a:t>Number( ) </a:t>
            </a:r>
            <a:r>
              <a:rPr lang="ko-KR" altLang="en-US" dirty="0">
                <a:sym typeface="Wingdings" panose="05000000000000000000" pitchFamily="2" charset="2"/>
              </a:rPr>
              <a:t>함수와 같이 불 자료형으로 바꿀 때는 </a:t>
            </a:r>
            <a:r>
              <a:rPr lang="en-US" altLang="ko-KR" dirty="0">
                <a:sym typeface="Wingdings" panose="05000000000000000000" pitchFamily="2" charset="2"/>
              </a:rPr>
              <a:t>Boolean( )</a:t>
            </a:r>
            <a:r>
              <a:rPr lang="ko-KR" altLang="en-US" dirty="0">
                <a:sym typeface="Wingdings" panose="05000000000000000000" pitchFamily="2" charset="2"/>
              </a:rPr>
              <a:t>함수를 사용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아래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코드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542925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1080517" y="1943943"/>
            <a:ext cx="9649072" cy="16561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 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: (' '), space(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공백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도 문자열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3862-0CB4-4C25-BAE6-DEDA4A961AC0}"/>
              </a:ext>
            </a:extLst>
          </p:cNvPr>
          <p:cNvSpPr/>
          <p:nvPr/>
        </p:nvSpPr>
        <p:spPr>
          <a:xfrm>
            <a:off x="1080517" y="4032175"/>
            <a:ext cx="9649072" cy="9337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'ship'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: 'ship',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문자열은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 변환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 : '0', </a:t>
            </a:r>
          </a:p>
          <a:p>
            <a:r>
              <a:rPr lang="en-US" altLang="ko-KR" b="1" dirty="0">
                <a:solidFill>
                  <a:srgbClr val="6A9955"/>
                </a:solidFill>
                <a:latin typeface="Consolas" panose="020B0609020204030204" pitchFamily="49" charset="0"/>
              </a:rPr>
              <a:t>			      // 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이 아니라 문자열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ko-KR" alt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임 따라서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298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C3D0-C571-BD86-3A02-647B61FF8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AF1460-45DC-9FBE-F626-856E597992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57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D4874-C696-1C80-6A8F-F711B525C4D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자료형으로 변환하기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논리 부정 연산자를 사용해서 </a:t>
            </a:r>
            <a:r>
              <a:rPr lang="ko-KR" altLang="en-US" dirty="0" err="1">
                <a:sym typeface="Wingdings" panose="05000000000000000000" pitchFamily="2" charset="2"/>
              </a:rPr>
              <a:t>부울</a:t>
            </a:r>
            <a:r>
              <a:rPr lang="ko-KR" altLang="en-US" dirty="0">
                <a:sym typeface="Wingdings" panose="05000000000000000000" pitchFamily="2" charset="2"/>
              </a:rPr>
              <a:t> 형으로 변환하기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아래 코드 분석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2D57B6-77AB-E16E-DCE7-850EE614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345AD-667F-5C2F-EFEC-96E036868401}"/>
              </a:ext>
            </a:extLst>
          </p:cNvPr>
          <p:cNvSpPr/>
          <p:nvPr/>
        </p:nvSpPr>
        <p:spPr>
          <a:xfrm>
            <a:off x="2976764" y="1655911"/>
            <a:ext cx="4872505" cy="396044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!!1 -&gt; 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문자열 데이터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         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(!!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1578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스스로 해보기 </a:t>
            </a:r>
            <a:r>
              <a:rPr lang="en-US" altLang="ko-KR" dirty="0"/>
              <a:t>- </a:t>
            </a:r>
            <a:r>
              <a:rPr lang="ko-KR" altLang="en-US" dirty="0" err="1"/>
              <a:t>부울</a:t>
            </a:r>
            <a:r>
              <a:rPr lang="ko-KR" altLang="en-US" dirty="0"/>
              <a:t> 자료형 변환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아래 코드의 실행 결과를 예측해 보고 실행 후 결과와 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3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3174477" y="1411619"/>
            <a:ext cx="4824536" cy="182846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!!0 );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</a:t>
            </a:r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</a:rPr>
              <a:t>NaN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!!‘’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!!‘ ‘ );		// space 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  <a:sym typeface="Wingdings" panose="05000000000000000000" pitchFamily="2" charset="2"/>
              </a:rPr>
              <a:t>ture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sym typeface="Wingdings" panose="05000000000000000000" pitchFamily="2" charset="2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!!null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!!undefined );	// false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7FC208-84DF-4903-A74F-ABF56FD8C332}"/>
              </a:ext>
            </a:extLst>
          </p:cNvPr>
          <p:cNvSpPr/>
          <p:nvPr/>
        </p:nvSpPr>
        <p:spPr>
          <a:xfrm>
            <a:off x="3168749" y="3384103"/>
            <a:ext cx="4830264" cy="18722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Boolean(0) );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</a:t>
            </a:r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</a:rPr>
              <a:t>NaN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) );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Boolean(‘’) );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Boolean(‘ ‘) );	// space 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  <a:sym typeface="Wingdings" panose="05000000000000000000" pitchFamily="2" charset="2"/>
              </a:rPr>
              <a:t>ture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Boolean(null) );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</a:rPr>
              <a:t>alert( Boolean(undefined) );	// false</a:t>
            </a:r>
          </a:p>
        </p:txBody>
      </p:sp>
    </p:spTree>
    <p:extLst>
      <p:ext uri="{BB962C8B-B14F-4D97-AF65-F5344CB8AC3E}">
        <p14:creationId xmlns:p14="http://schemas.microsoft.com/office/powerpoint/2010/main" val="5415818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59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자동 형 변환과 일치 연산자</a:t>
            </a:r>
            <a:endParaRPr lang="en-US" altLang="ko-KR" dirty="0"/>
          </a:p>
          <a:p>
            <a:pPr lvl="1"/>
            <a:r>
              <a:rPr lang="ko-KR" altLang="en-US" dirty="0"/>
              <a:t>비교 연산자를 사용할 때 자동으로 자료형이 변환되어 의도하지 않은 경우가 발생할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자동으로 자료형이 변환되는 것을 막고 원하는 자료형을 확실하게 구분 짓고 싶다면 </a:t>
            </a:r>
            <a:r>
              <a:rPr lang="en-US" altLang="ko-KR" dirty="0"/>
              <a:t>‘</a:t>
            </a:r>
            <a:r>
              <a:rPr lang="ko-KR" altLang="en-US" dirty="0"/>
              <a:t>일치 연산자</a:t>
            </a:r>
            <a:r>
              <a:rPr lang="en-US" altLang="ko-KR" dirty="0"/>
              <a:t>’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===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연산자 양쪽의 자료형과 값이 일치하는가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!==  </a:t>
            </a:r>
            <a:r>
              <a:rPr lang="ko-KR" altLang="en-US" dirty="0">
                <a:sym typeface="Wingdings" panose="05000000000000000000" pitchFamily="2" charset="2"/>
              </a:rPr>
              <a:t>연산자 양쪽의 자료형과 값이 </a:t>
            </a:r>
            <a:r>
              <a:rPr lang="ko-KR" altLang="en-US" dirty="0" err="1">
                <a:sym typeface="Wingdings" panose="05000000000000000000" pitchFamily="2" charset="2"/>
              </a:rPr>
              <a:t>다른가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02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3450225" y="1436853"/>
            <a:ext cx="4759084" cy="126455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‘’ == false );		// true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‘’ == 0 );		// true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 0 == false );	// true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‘237’ == 237 );	// true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3862-0CB4-4C25-BAE6-DEDA4A961AC0}"/>
              </a:ext>
            </a:extLst>
          </p:cNvPr>
          <p:cNvSpPr/>
          <p:nvPr/>
        </p:nvSpPr>
        <p:spPr>
          <a:xfrm>
            <a:off x="3450225" y="3957132"/>
            <a:ext cx="4759084" cy="1227171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‘’ === false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‘’ === 0 );	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 0 === false );		// false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‘237’ === 237 );		// false</a:t>
            </a:r>
          </a:p>
        </p:txBody>
      </p:sp>
    </p:spTree>
    <p:extLst>
      <p:ext uri="{BB962C8B-B14F-4D97-AF65-F5344CB8AC3E}">
        <p14:creationId xmlns:p14="http://schemas.microsoft.com/office/powerpoint/2010/main" val="310595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자바스크립트의 종류</a:t>
            </a:r>
            <a:endParaRPr lang="en-US" altLang="ko-KR" dirty="0"/>
          </a:p>
          <a:p>
            <a:pPr lvl="1"/>
            <a:r>
              <a:rPr lang="ko-KR" altLang="en-US" dirty="0"/>
              <a:t>자바스크립트가 많은 곳에서 사용되자 유럽 컴퓨터 제조 협회</a:t>
            </a:r>
            <a:r>
              <a:rPr lang="en-US" altLang="ko-KR" dirty="0"/>
              <a:t>(European Computer Manufacturer’s Association)</a:t>
            </a:r>
            <a:r>
              <a:rPr lang="ko-KR" altLang="en-US" dirty="0"/>
              <a:t>는 자바스크립트를 </a:t>
            </a:r>
            <a:r>
              <a:rPr lang="en-US" altLang="ko-KR" dirty="0"/>
              <a:t>ECMAScript</a:t>
            </a:r>
            <a:r>
              <a:rPr lang="ko-KR" altLang="en-US" dirty="0"/>
              <a:t>라는 이름으로 표준화 했음</a:t>
            </a:r>
            <a:endParaRPr lang="en-US" altLang="ko-KR" dirty="0"/>
          </a:p>
          <a:p>
            <a:pPr lvl="1"/>
            <a:r>
              <a:rPr lang="ko-KR" altLang="en-US" dirty="0"/>
              <a:t>자바스크립트의 표준 명칭은 </a:t>
            </a:r>
            <a:r>
              <a:rPr lang="en-US" altLang="ko-KR" dirty="0"/>
              <a:t>ECMAScript</a:t>
            </a:r>
            <a:r>
              <a:rPr lang="ko-KR" altLang="en-US" dirty="0"/>
              <a:t>이지만 자바스크립트라는 용어를 더 오래 사용했기 때문에 </a:t>
            </a:r>
            <a:r>
              <a:rPr lang="en-US" altLang="ko-KR" dirty="0"/>
              <a:t>ECMAScript</a:t>
            </a:r>
            <a:r>
              <a:rPr lang="ko-KR" altLang="en-US" dirty="0"/>
              <a:t>라는 말보다는 자바스크립트라는 말을 더 많이 사용</a:t>
            </a:r>
            <a:endParaRPr lang="en-US" altLang="ko-KR" dirty="0"/>
          </a:p>
          <a:p>
            <a:pPr lvl="1"/>
            <a:r>
              <a:rPr lang="ko-KR" altLang="en-US" dirty="0"/>
              <a:t>자바스크립트 문법은 발전되어 옴</a:t>
            </a:r>
            <a:endParaRPr lang="en-US" altLang="ko-KR" dirty="0"/>
          </a:p>
          <a:p>
            <a:pPr lvl="2"/>
            <a:r>
              <a:rPr lang="en-US" altLang="ko-KR" dirty="0"/>
              <a:t>ECMAScript</a:t>
            </a:r>
            <a:r>
              <a:rPr lang="ko-KR" altLang="en-US" dirty="0"/>
              <a:t> </a:t>
            </a:r>
            <a:r>
              <a:rPr lang="en-US" altLang="ko-KR" dirty="0"/>
              <a:t>1 </a:t>
            </a:r>
            <a:r>
              <a:rPr lang="en-US" altLang="ko-KR" dirty="0">
                <a:sym typeface="Wingdings" panose="05000000000000000000" pitchFamily="2" charset="2"/>
              </a:rPr>
              <a:t> 1997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ECMAScript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1999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12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ECMAScript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2009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12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ECMAScript 7  2016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</p:spTree>
    <p:extLst>
      <p:ext uri="{BB962C8B-B14F-4D97-AF65-F5344CB8AC3E}">
        <p14:creationId xmlns:p14="http://schemas.microsoft.com/office/powerpoint/2010/main" val="4136999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한 걸음 더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템플릿 문자열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ECMAScript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까지는 문자열 내부에 표현식을 삽입할 때 아래처럼 연결 연산자</a:t>
            </a:r>
            <a:r>
              <a:rPr lang="en-US" altLang="ko-KR" dirty="0"/>
              <a:t>(+)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표현식 결합이 많아지는 경우 코드가 복잡해짐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ECMAScript 6</a:t>
            </a:r>
            <a:r>
              <a:rPr lang="ko-KR" altLang="en-US" dirty="0"/>
              <a:t>에서는</a:t>
            </a:r>
            <a:r>
              <a:rPr lang="en-US" altLang="ko-KR" dirty="0"/>
              <a:t> ‘</a:t>
            </a:r>
            <a:r>
              <a:rPr lang="ko-KR" altLang="en-US" dirty="0">
                <a:solidFill>
                  <a:srgbClr val="00B050"/>
                </a:solidFill>
              </a:rPr>
              <a:t>템플릿 문자열</a:t>
            </a:r>
            <a:r>
              <a:rPr lang="en-US" altLang="ko-KR" dirty="0"/>
              <a:t>’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기능을 추가해 표현식 결합을 간단히 표현</a:t>
            </a:r>
            <a:endParaRPr lang="en-US" altLang="ko-KR" dirty="0"/>
          </a:p>
          <a:p>
            <a:pPr lvl="2"/>
            <a:r>
              <a:rPr lang="ko-KR" altLang="en-US" dirty="0"/>
              <a:t>템플릿 문자열은 문자열을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  <a:r>
              <a:rPr lang="en-US" altLang="ko-KR" dirty="0"/>
              <a:t>’ </a:t>
            </a:r>
            <a:r>
              <a:rPr lang="ko-KR" altLang="en-US" dirty="0"/>
              <a:t>기호로 감싸서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en-US" altLang="ko-KR" dirty="0">
                <a:solidFill>
                  <a:srgbClr val="FF0000"/>
                </a:solidFill>
              </a:rPr>
              <a:t>`</a:t>
            </a:r>
            <a:r>
              <a:rPr lang="en-US" altLang="ko-KR" dirty="0"/>
              <a:t>’ </a:t>
            </a:r>
            <a:r>
              <a:rPr lang="ko-KR" altLang="en-US" dirty="0"/>
              <a:t>기호는</a:t>
            </a:r>
            <a:r>
              <a:rPr lang="en-US" altLang="ko-KR" dirty="0"/>
              <a:t> </a:t>
            </a:r>
            <a:r>
              <a:rPr lang="ko-KR" altLang="en-US" dirty="0"/>
              <a:t>한국어 키보드 숫자 </a:t>
            </a:r>
            <a:r>
              <a:rPr lang="en-US" altLang="ko-KR" dirty="0"/>
              <a:t>1 </a:t>
            </a:r>
            <a:r>
              <a:rPr lang="ko-KR" altLang="en-US" dirty="0"/>
              <a:t>키 왼쪽에 있음</a:t>
            </a:r>
            <a:endParaRPr lang="en-US" altLang="ko-KR" dirty="0"/>
          </a:p>
          <a:p>
            <a:pPr lvl="2"/>
            <a:r>
              <a:rPr lang="ko-KR" altLang="en-US" dirty="0"/>
              <a:t>표현식은 문자열 내부에 </a:t>
            </a:r>
            <a:r>
              <a:rPr lang="en-US" altLang="ko-KR" dirty="0"/>
              <a:t>‘${ }’ </a:t>
            </a:r>
            <a:r>
              <a:rPr lang="ko-KR" altLang="en-US" dirty="0"/>
              <a:t>기호로 나타내며 중괄호</a:t>
            </a:r>
            <a:r>
              <a:rPr lang="en-US" altLang="ko-KR" dirty="0"/>
              <a:t>({ }) </a:t>
            </a:r>
            <a:r>
              <a:rPr lang="ko-KR" altLang="en-US" dirty="0"/>
              <a:t>내부에 표현식을 쓰면 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위 기능은 모든 버전의 인터넷 익스플로러에서 사용할 수 없음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 err="1"/>
              <a:t>자료형</a:t>
            </a:r>
            <a:r>
              <a:rPr lang="ko-KR" altLang="en-US" dirty="0"/>
              <a:t>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3450225" y="1351393"/>
            <a:ext cx="4471052" cy="88702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표현식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100+23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‘ + (100+23) + 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.’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“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표현식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100+23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“ + (100+23) + “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.”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DE3862-0CB4-4C25-BAE6-DEDA4A961AC0}"/>
              </a:ext>
            </a:extLst>
          </p:cNvPr>
          <p:cNvSpPr/>
          <p:nvPr/>
        </p:nvSpPr>
        <p:spPr>
          <a:xfrm>
            <a:off x="3450225" y="3816151"/>
            <a:ext cx="4471052" cy="645357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alert(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표현식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100+23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${100+23}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’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5A6F6-F91E-4092-BC2E-56E27A090388}"/>
              </a:ext>
            </a:extLst>
          </p:cNvPr>
          <p:cNvSpPr/>
          <p:nvPr/>
        </p:nvSpPr>
        <p:spPr>
          <a:xfrm>
            <a:off x="3450225" y="4536231"/>
            <a:ext cx="4471052" cy="8640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var variable = 123;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 alert( 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‘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변수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variable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의 값은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${variable}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입니다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.</a:t>
            </a:r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</a:rPr>
              <a:t>’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499875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한 걸음 더 </a:t>
            </a:r>
            <a:r>
              <a:rPr lang="en-US" altLang="ko-KR" dirty="0">
                <a:solidFill>
                  <a:srgbClr val="00B050"/>
                </a:solidFill>
              </a:rPr>
              <a:t>- let </a:t>
            </a:r>
            <a:r>
              <a:rPr lang="ko-KR" altLang="en-US" dirty="0">
                <a:solidFill>
                  <a:srgbClr val="00B050"/>
                </a:solidFill>
              </a:rPr>
              <a:t>키워드와 </a:t>
            </a:r>
            <a:r>
              <a:rPr lang="en-US" altLang="ko-KR" dirty="0">
                <a:solidFill>
                  <a:srgbClr val="00B050"/>
                </a:solidFill>
              </a:rPr>
              <a:t>const </a:t>
            </a:r>
            <a:r>
              <a:rPr lang="ko-KR" altLang="en-US" dirty="0">
                <a:solidFill>
                  <a:srgbClr val="00B050"/>
                </a:solidFill>
              </a:rPr>
              <a:t>키워드</a:t>
            </a:r>
            <a:r>
              <a:rPr lang="ko-KR" altLang="en-US" dirty="0"/>
              <a:t>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ECMAScript 5</a:t>
            </a:r>
            <a:r>
              <a:rPr lang="ko-KR" altLang="en-US" dirty="0"/>
              <a:t>까지는 </a:t>
            </a:r>
            <a:r>
              <a:rPr lang="en-US" altLang="ko-KR" i="1" dirty="0"/>
              <a:t>‘</a:t>
            </a:r>
            <a:r>
              <a:rPr lang="ko-KR" altLang="en-US" i="1" dirty="0"/>
              <a:t>식별자에 값을 넣어 활용하기 위한 기능</a:t>
            </a:r>
            <a:r>
              <a:rPr lang="en-US" altLang="ko-KR" i="1" dirty="0"/>
              <a:t>’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B050"/>
                </a:solidFill>
              </a:rPr>
              <a:t>‘var </a:t>
            </a:r>
            <a:r>
              <a:rPr lang="ko-KR" altLang="en-US" dirty="0">
                <a:solidFill>
                  <a:srgbClr val="00B050"/>
                </a:solidFill>
              </a:rPr>
              <a:t>키워드를 사용한 변수 선언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밖에 없었음</a:t>
            </a:r>
            <a:endParaRPr lang="en-US" altLang="ko-KR" dirty="0"/>
          </a:p>
          <a:p>
            <a:pPr lvl="1"/>
            <a:r>
              <a:rPr lang="en-US" altLang="ko-KR" dirty="0"/>
              <a:t>ECMAScript 6</a:t>
            </a:r>
            <a:r>
              <a:rPr lang="ko-KR" altLang="en-US" dirty="0"/>
              <a:t>부터는 아래 두 개념이 추가됨 </a:t>
            </a:r>
            <a:endParaRPr lang="en-US" altLang="ko-KR" dirty="0"/>
          </a:p>
          <a:p>
            <a:pPr lvl="2"/>
            <a:r>
              <a:rPr lang="en-US" altLang="ko-KR" dirty="0"/>
              <a:t>‘let </a:t>
            </a:r>
            <a:r>
              <a:rPr lang="ko-KR" altLang="en-US" dirty="0"/>
              <a:t>키워드를 사용한 변수‘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‘const</a:t>
            </a:r>
            <a:r>
              <a:rPr lang="ko-KR" altLang="en-US" dirty="0"/>
              <a:t> 키워드를 사용한 상수</a:t>
            </a:r>
            <a:r>
              <a:rPr lang="en-US" altLang="ko-KR" dirty="0"/>
              <a:t>’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ko-KR" altLang="en-US" dirty="0"/>
              <a:t>변수를 사용할 수 있는 유효 범위를 </a:t>
            </a:r>
            <a:r>
              <a:rPr lang="en-US" altLang="ko-KR" dirty="0"/>
              <a:t>‘</a:t>
            </a:r>
            <a:r>
              <a:rPr lang="ko-KR" altLang="en-US" dirty="0" err="1"/>
              <a:t>스코프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marL="542925" lvl="2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1080517" y="2380820"/>
            <a:ext cx="4039004" cy="208340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var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variableA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= 52;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let variable = 273;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const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constantC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= 103;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6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variableA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variable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alert( </a:t>
            </a:r>
            <a:r>
              <a:rPr lang="en-US" altLang="ko-KR" sz="1600" b="1" dirty="0" err="1">
                <a:solidFill>
                  <a:schemeClr val="tx1"/>
                </a:solidFill>
                <a:latin typeface="맑은 고딕" pitchFamily="50" charset="-127"/>
              </a:rPr>
              <a:t>constantC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</a:rPr>
              <a:t> );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F7EED9-22E5-4DD3-AE2B-86E349E4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81115"/>
              </p:ext>
            </p:extLst>
          </p:nvPr>
        </p:nvGraphicFramePr>
        <p:xfrm>
          <a:off x="5473005" y="2380819"/>
          <a:ext cx="4176464" cy="176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92253279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1647549949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718168297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3001101283"/>
                    </a:ext>
                  </a:extLst>
                </a:gridCol>
              </a:tblGrid>
              <a:tr h="442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선언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재선언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3367"/>
                  </a:ext>
                </a:extLst>
              </a:tr>
              <a:tr h="442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var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전역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52514"/>
                  </a:ext>
                </a:extLst>
              </a:tr>
              <a:tr h="442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let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61395"/>
                  </a:ext>
                </a:extLst>
              </a:tr>
              <a:tr h="442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const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32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820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키워드와 </a:t>
            </a:r>
            <a:r>
              <a:rPr lang="en-US" altLang="ko-KR" dirty="0"/>
              <a:t>const </a:t>
            </a:r>
            <a:r>
              <a:rPr lang="ko-KR" altLang="en-US" dirty="0"/>
              <a:t>키워드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ko-KR" altLang="en-US" dirty="0"/>
              <a:t>변수와</a:t>
            </a:r>
            <a:r>
              <a:rPr lang="en-US" altLang="ko-KR" dirty="0"/>
              <a:t> </a:t>
            </a:r>
            <a:r>
              <a:rPr lang="ko-KR" altLang="en-US" dirty="0"/>
              <a:t>상수 구분</a:t>
            </a:r>
            <a:endParaRPr lang="en-US" altLang="ko-KR" dirty="0"/>
          </a:p>
          <a:p>
            <a:pPr lvl="2"/>
            <a:r>
              <a:rPr lang="ko-KR" altLang="en-US" dirty="0"/>
              <a:t>변수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는 변할 수 있는 값을 의미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변수는 값을 변경할 수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2"/>
            <a:r>
              <a:rPr lang="ko-KR" altLang="en-US" dirty="0"/>
              <a:t>상수</a:t>
            </a:r>
            <a:r>
              <a:rPr lang="en-US" altLang="ko-KR" dirty="0"/>
              <a:t>(</a:t>
            </a:r>
            <a:r>
              <a:rPr lang="ko-KR" altLang="en-US" dirty="0"/>
              <a:t>상수</a:t>
            </a:r>
            <a:r>
              <a:rPr lang="en-US" altLang="ko-KR" dirty="0"/>
              <a:t>)</a:t>
            </a:r>
            <a:r>
              <a:rPr lang="ko-KR" altLang="en-US" dirty="0"/>
              <a:t>는 변하지 않는 값을 의미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상수는 값을 변경할 수 없음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상수는 선언 이후 값을 변경할 수 없기 때문에 선언할 때 값을 반듯이 넣어주어야 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상수 선언할 때 값을 할당하지 않으면 오류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참고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ECMAScript 5</a:t>
            </a:r>
            <a:r>
              <a:rPr lang="ko-KR" altLang="en-US" dirty="0">
                <a:sym typeface="Wingdings" panose="05000000000000000000" pitchFamily="2" charset="2"/>
              </a:rPr>
              <a:t>까지는 </a:t>
            </a:r>
            <a:r>
              <a:rPr lang="en-US" altLang="ko-KR" dirty="0">
                <a:sym typeface="Wingdings" panose="05000000000000000000" pitchFamily="2" charset="2"/>
              </a:rPr>
              <a:t>var </a:t>
            </a:r>
            <a:r>
              <a:rPr lang="ko-KR" altLang="en-US" dirty="0">
                <a:sym typeface="Wingdings" panose="05000000000000000000" pitchFamily="2" charset="2"/>
              </a:rPr>
              <a:t>키워드를 사용한 변수밖에 없었는데</a:t>
            </a:r>
            <a:r>
              <a:rPr lang="en-US" altLang="ko-KR" dirty="0">
                <a:sym typeface="Wingdings" panose="05000000000000000000" pitchFamily="2" charset="2"/>
              </a:rPr>
              <a:t> ECMAScript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부터 상수라는 개념이 생긴 이유는 성능 향상 때문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ko-KR" altLang="en-US" dirty="0">
                <a:sym typeface="Wingdings" panose="05000000000000000000" pitchFamily="2" charset="2"/>
              </a:rPr>
              <a:t>상수는 변한 가능성이 없기 때문에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변한다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라는 속성과 관련된 처리를 할 필요가 없다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702000" lvl="3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38AB4-4F3D-49CE-89E0-93C1482B0681}"/>
              </a:ext>
            </a:extLst>
          </p:cNvPr>
          <p:cNvSpPr/>
          <p:nvPr/>
        </p:nvSpPr>
        <p:spPr>
          <a:xfrm>
            <a:off x="1080517" y="1941178"/>
            <a:ext cx="2808312" cy="97760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let variable = 273;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variable = 52;	//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가능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2ED2B8A4-D32F-4BBE-866B-E54F4EE4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32367"/>
              </p:ext>
            </p:extLst>
          </p:nvPr>
        </p:nvGraphicFramePr>
        <p:xfrm>
          <a:off x="7129189" y="1346279"/>
          <a:ext cx="3540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125">
                  <a:extLst>
                    <a:ext uri="{9D8B030D-6E8A-4147-A177-3AD203B41FA5}">
                      <a16:colId xmlns:a16="http://schemas.microsoft.com/office/drawing/2014/main" val="2922532795"/>
                    </a:ext>
                  </a:extLst>
                </a:gridCol>
                <a:gridCol w="885125">
                  <a:extLst>
                    <a:ext uri="{9D8B030D-6E8A-4147-A177-3AD203B41FA5}">
                      <a16:colId xmlns:a16="http://schemas.microsoft.com/office/drawing/2014/main" val="1647549949"/>
                    </a:ext>
                  </a:extLst>
                </a:gridCol>
                <a:gridCol w="885125">
                  <a:extLst>
                    <a:ext uri="{9D8B030D-6E8A-4147-A177-3AD203B41FA5}">
                      <a16:colId xmlns:a16="http://schemas.microsoft.com/office/drawing/2014/main" val="3718168297"/>
                    </a:ext>
                  </a:extLst>
                </a:gridCol>
                <a:gridCol w="885125">
                  <a:extLst>
                    <a:ext uri="{9D8B030D-6E8A-4147-A177-3AD203B41FA5}">
                      <a16:colId xmlns:a16="http://schemas.microsoft.com/office/drawing/2014/main" val="3001101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선언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/>
                        <a:t>재선언</a:t>
                      </a:r>
                      <a:endParaRPr lang="ko-KR" alt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3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var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전역 </a:t>
                      </a:r>
                      <a:r>
                        <a:rPr lang="ko-KR" altLang="en-US" sz="1050" b="1" dirty="0" err="1"/>
                        <a:t>스코프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5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let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해당 </a:t>
                      </a:r>
                      <a:r>
                        <a:rPr lang="ko-KR" altLang="en-US" sz="1050" b="1" dirty="0" err="1"/>
                        <a:t>스코프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6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const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해당 </a:t>
                      </a:r>
                      <a:r>
                        <a:rPr lang="ko-KR" altLang="en-US" sz="1050" b="1" dirty="0" err="1"/>
                        <a:t>스코프</a:t>
                      </a:r>
                      <a:endParaRPr lang="ko-KR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3229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F38D504-801D-4A4D-860F-1B5E3877A6C9}"/>
              </a:ext>
            </a:extLst>
          </p:cNvPr>
          <p:cNvSpPr/>
          <p:nvPr/>
        </p:nvSpPr>
        <p:spPr>
          <a:xfrm>
            <a:off x="4032845" y="1936680"/>
            <a:ext cx="2808312" cy="97760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const constant = 273;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constant = 52;	//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불가능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22731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키워드와 </a:t>
            </a:r>
            <a:r>
              <a:rPr lang="en-US" altLang="ko-KR" dirty="0"/>
              <a:t>const </a:t>
            </a:r>
            <a:r>
              <a:rPr lang="ko-KR" altLang="en-US" dirty="0"/>
              <a:t>키워드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var </a:t>
            </a:r>
            <a:r>
              <a:rPr lang="ko-KR" altLang="en-US" dirty="0"/>
              <a:t>키워드로 선언한 변수와 </a:t>
            </a:r>
            <a:r>
              <a:rPr lang="en-US" altLang="ko-KR" dirty="0"/>
              <a:t>let </a:t>
            </a:r>
            <a:r>
              <a:rPr lang="ko-KR" altLang="en-US" dirty="0"/>
              <a:t>키워드로 선언한 변수의 차이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FF0000"/>
                </a:solidFill>
              </a:rPr>
              <a:t>중괄호</a:t>
            </a:r>
            <a:r>
              <a:rPr lang="en-US" altLang="ko-KR" dirty="0">
                <a:solidFill>
                  <a:srgbClr val="FF0000"/>
                </a:solidFill>
              </a:rPr>
              <a:t>({ })</a:t>
            </a:r>
            <a:r>
              <a:rPr lang="ko-KR" altLang="en-US" dirty="0">
                <a:solidFill>
                  <a:srgbClr val="FF0000"/>
                </a:solidFill>
              </a:rPr>
              <a:t>로 </a:t>
            </a:r>
            <a:r>
              <a:rPr lang="ko-KR" altLang="en-US" dirty="0" err="1">
                <a:solidFill>
                  <a:srgbClr val="FF0000"/>
                </a:solidFill>
              </a:rPr>
              <a:t>스코프를</a:t>
            </a:r>
            <a:r>
              <a:rPr lang="ko-KR" altLang="en-US" dirty="0">
                <a:solidFill>
                  <a:srgbClr val="FF0000"/>
                </a:solidFill>
              </a:rPr>
              <a:t> 지정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/>
              <a:t>var - </a:t>
            </a:r>
            <a:r>
              <a:rPr lang="ko-KR" altLang="en-US" dirty="0"/>
              <a:t>특정 </a:t>
            </a:r>
            <a:r>
              <a:rPr lang="ko-KR" altLang="en-US" dirty="0" err="1"/>
              <a:t>스코프의</a:t>
            </a:r>
            <a:r>
              <a:rPr lang="ko-KR" altLang="en-US" dirty="0"/>
              <a:t> 변수를 다른 </a:t>
            </a:r>
            <a:r>
              <a:rPr lang="ko-KR" altLang="en-US" dirty="0" err="1"/>
              <a:t>스코프에서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3"/>
            <a:r>
              <a:rPr lang="en-US" altLang="ko-KR" dirty="0"/>
              <a:t>var</a:t>
            </a:r>
            <a:r>
              <a:rPr lang="ko-KR" altLang="en-US" dirty="0"/>
              <a:t> 키워드는 </a:t>
            </a:r>
            <a:r>
              <a:rPr lang="en-US" altLang="ko-KR" dirty="0"/>
              <a:t>‘</a:t>
            </a:r>
            <a:r>
              <a:rPr lang="ko-KR" altLang="en-US" dirty="0"/>
              <a:t>전역 </a:t>
            </a:r>
            <a:r>
              <a:rPr lang="ko-KR" altLang="en-US" dirty="0" err="1"/>
              <a:t>스코프</a:t>
            </a:r>
            <a:r>
              <a:rPr lang="ko-KR" altLang="en-US" dirty="0"/>
              <a:t> 위치</a:t>
            </a:r>
            <a:r>
              <a:rPr lang="en-US" altLang="ko-KR" dirty="0"/>
              <a:t>’</a:t>
            </a:r>
            <a:r>
              <a:rPr lang="ko-KR" altLang="en-US" dirty="0"/>
              <a:t>에 변수를 선언</a:t>
            </a:r>
            <a:endParaRPr lang="en-US" altLang="ko-KR" dirty="0"/>
          </a:p>
          <a:p>
            <a:pPr lvl="4"/>
            <a:r>
              <a:rPr lang="en-US" altLang="ko-KR" dirty="0"/>
              <a:t>var </a:t>
            </a:r>
            <a:r>
              <a:rPr lang="ko-KR" altLang="en-US" dirty="0"/>
              <a:t>키워드는 변수를 전역 변수로 선언함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let – </a:t>
            </a:r>
            <a:r>
              <a:rPr lang="ko-KR" altLang="en-US" dirty="0"/>
              <a:t>특정 </a:t>
            </a:r>
            <a:r>
              <a:rPr lang="ko-KR" altLang="en-US" dirty="0" err="1"/>
              <a:t>스코프</a:t>
            </a:r>
            <a:r>
              <a:rPr lang="ko-KR" altLang="en-US" dirty="0"/>
              <a:t> 내에서만 변수를 사용</a:t>
            </a:r>
            <a:endParaRPr lang="en-US" altLang="ko-KR" dirty="0"/>
          </a:p>
          <a:p>
            <a:pPr lvl="3"/>
            <a:r>
              <a:rPr lang="en-US" altLang="ko-KR" dirty="0"/>
              <a:t>let </a:t>
            </a:r>
            <a:r>
              <a:rPr lang="ko-KR" altLang="en-US" dirty="0"/>
              <a:t>키워드로 선언한 변수는 해당 </a:t>
            </a:r>
            <a:r>
              <a:rPr lang="ko-KR" altLang="en-US" dirty="0" err="1"/>
              <a:t>스코프</a:t>
            </a:r>
            <a:r>
              <a:rPr lang="ko-KR" altLang="en-US" dirty="0"/>
              <a:t> 내에서만 사용 가능</a:t>
            </a:r>
            <a:endParaRPr lang="en-US" altLang="ko-KR" dirty="0"/>
          </a:p>
          <a:p>
            <a:pPr lvl="4"/>
            <a:r>
              <a:rPr lang="ko-KR" altLang="en-US" dirty="0"/>
              <a:t>인터넷 </a:t>
            </a:r>
            <a:r>
              <a:rPr lang="ko-KR" altLang="en-US" dirty="0" err="1"/>
              <a:t>익스플로서에서는</a:t>
            </a:r>
            <a:r>
              <a:rPr lang="ko-KR" altLang="en-US" dirty="0"/>
              <a:t> </a:t>
            </a:r>
            <a:r>
              <a:rPr lang="en-US" altLang="ko-KR" dirty="0"/>
              <a:t>let </a:t>
            </a:r>
            <a:r>
              <a:rPr lang="ko-KR" altLang="en-US" dirty="0"/>
              <a:t>키워드를 사용할 수 없음</a:t>
            </a:r>
            <a:endParaRPr lang="en-US" altLang="ko-KR" dirty="0"/>
          </a:p>
          <a:p>
            <a:pPr lvl="4"/>
            <a:r>
              <a:rPr lang="ko-KR" altLang="en-US" dirty="0"/>
              <a:t>크롬에서 코드를 테스트하면 에러 발생</a:t>
            </a:r>
            <a:endParaRPr lang="en-US" altLang="ko-KR" dirty="0"/>
          </a:p>
          <a:p>
            <a:pPr marL="914400" lvl="4" indent="0">
              <a:buNone/>
            </a:pPr>
            <a:r>
              <a:rPr lang="en-US" altLang="ko-KR" dirty="0"/>
              <a:t>     Uncaught Reference Error: variable is not defined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E38AB4-4F3D-49CE-89E0-93C1482B0681}"/>
              </a:ext>
            </a:extLst>
          </p:cNvPr>
          <p:cNvSpPr/>
          <p:nvPr/>
        </p:nvSpPr>
        <p:spPr>
          <a:xfrm>
            <a:off x="5617021" y="1295871"/>
            <a:ext cx="2592288" cy="18722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전역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  // </a:t>
            </a:r>
            <a:r>
              <a:rPr lang="ko-KR" altLang="en-US" sz="1200" b="1" dirty="0" err="1">
                <a:solidFill>
                  <a:srgbClr val="00B050"/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rgbClr val="00B050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A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    // 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B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rgbClr val="00B050"/>
                </a:solidFill>
                <a:latin typeface="맑은 고딕" pitchFamily="50" charset="-127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38D504-801D-4A4D-860F-1B5E3877A6C9}"/>
              </a:ext>
            </a:extLst>
          </p:cNvPr>
          <p:cNvSpPr/>
          <p:nvPr/>
        </p:nvSpPr>
        <p:spPr>
          <a:xfrm>
            <a:off x="8328867" y="1295871"/>
            <a:ext cx="2808312" cy="18722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//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A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var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variable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=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237;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//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variable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전역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alert( variable 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02C20-8474-4A93-9BA9-62A2D86DD68C}"/>
              </a:ext>
            </a:extLst>
          </p:cNvPr>
          <p:cNvSpPr/>
          <p:nvPr/>
        </p:nvSpPr>
        <p:spPr>
          <a:xfrm>
            <a:off x="5602875" y="3438574"/>
            <a:ext cx="2592288" cy="209287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//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A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let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variable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=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237;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//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B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  alert( variable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//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</a:rPr>
              <a:t>전역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itchFamily="50" charset="-127"/>
              </a:rPr>
              <a:t>스코프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</a:rPr>
              <a:t>alert( variable );</a:t>
            </a:r>
          </a:p>
        </p:txBody>
      </p:sp>
    </p:spTree>
    <p:extLst>
      <p:ext uri="{BB962C8B-B14F-4D97-AF65-F5344CB8AC3E}">
        <p14:creationId xmlns:p14="http://schemas.microsoft.com/office/powerpoint/2010/main" val="16502736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dirty="0"/>
              <a:t>let </a:t>
            </a:r>
            <a:r>
              <a:rPr lang="ko-KR" altLang="en-US" dirty="0"/>
              <a:t>키워드와 </a:t>
            </a:r>
            <a:r>
              <a:rPr lang="en-US" altLang="ko-KR" dirty="0"/>
              <a:t>const </a:t>
            </a:r>
            <a:r>
              <a:rPr lang="ko-KR" altLang="en-US" dirty="0"/>
              <a:t>키워드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2015</a:t>
            </a:r>
            <a:r>
              <a:rPr lang="ko-KR" altLang="en-US" dirty="0"/>
              <a:t>년 자바스크립트 문법에 큰 변화가 있었음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const, let</a:t>
            </a:r>
          </a:p>
          <a:p>
            <a:pPr lvl="2"/>
            <a:r>
              <a:rPr lang="ko-KR" altLang="en-US" dirty="0"/>
              <a:t>블록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lvl="3"/>
            <a:r>
              <a:rPr lang="ko-KR" altLang="en-US" dirty="0"/>
              <a:t>블록의 범위는 </a:t>
            </a:r>
            <a:r>
              <a:rPr lang="en-US" altLang="ko-KR" dirty="0"/>
              <a:t>if, while, for, function </a:t>
            </a:r>
            <a:r>
              <a:rPr lang="ko-KR" altLang="en-US" dirty="0"/>
              <a:t>등에서 볼 수 있는 중괄호</a:t>
            </a:r>
            <a:r>
              <a:rPr lang="en-US" altLang="ko-KR" dirty="0"/>
              <a:t>({</a:t>
            </a:r>
            <a:r>
              <a:rPr lang="ko-KR" altLang="en-US" dirty="0"/>
              <a:t>와 </a:t>
            </a:r>
            <a:r>
              <a:rPr lang="en-US" altLang="ko-KR" dirty="0"/>
              <a:t>} </a:t>
            </a:r>
            <a:r>
              <a:rPr lang="ko-KR" altLang="en-US" dirty="0"/>
              <a:t>사이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const</a:t>
            </a:r>
          </a:p>
          <a:p>
            <a:pPr lvl="3"/>
            <a:r>
              <a:rPr lang="ko-KR" altLang="en-US" dirty="0"/>
              <a:t>한번</a:t>
            </a:r>
            <a:r>
              <a:rPr lang="en-US" altLang="ko-KR" dirty="0"/>
              <a:t> </a:t>
            </a:r>
            <a:r>
              <a:rPr lang="ko-KR" altLang="en-US" dirty="0"/>
              <a:t>값을 할당하면 다른 값을 다시 할당 할 수 없음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상수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02 – </a:t>
            </a:r>
            <a:r>
              <a:rPr lang="ko-KR" altLang="en-US" dirty="0"/>
              <a:t>자료와 변수 </a:t>
            </a:r>
            <a:r>
              <a:rPr lang="en-US" altLang="ko-KR" dirty="0"/>
              <a:t>/ </a:t>
            </a:r>
            <a:r>
              <a:rPr lang="ko-KR" altLang="en-US" dirty="0"/>
              <a:t>자료형 변환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9B481D-2FA5-4D11-8416-8CAA48B73EAF}"/>
              </a:ext>
            </a:extLst>
          </p:cNvPr>
          <p:cNvSpPr/>
          <p:nvPr/>
        </p:nvSpPr>
        <p:spPr>
          <a:xfrm>
            <a:off x="3387245" y="2323879"/>
            <a:ext cx="1656184" cy="1492272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if (true)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  var x = 3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alert( x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E347A0-F4DE-4726-8F08-53976EC57FDF}"/>
              </a:ext>
            </a:extLst>
          </p:cNvPr>
          <p:cNvSpPr/>
          <p:nvPr/>
        </p:nvSpPr>
        <p:spPr>
          <a:xfrm>
            <a:off x="5187444" y="2323879"/>
            <a:ext cx="1656184" cy="1492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if (true)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  const x = 3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alert( x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209D3D-CFCE-49C9-969C-B50A0C2F8420}"/>
              </a:ext>
            </a:extLst>
          </p:cNvPr>
          <p:cNvSpPr/>
          <p:nvPr/>
        </p:nvSpPr>
        <p:spPr>
          <a:xfrm>
            <a:off x="6985173" y="2323879"/>
            <a:ext cx="1656184" cy="1492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if (true)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  let x = 3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}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alert( x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&lt;/script&gt;</a:t>
            </a:r>
          </a:p>
        </p:txBody>
      </p:sp>
      <p:sp>
        <p:nvSpPr>
          <p:cNvPr id="6" name="생각 풍선: 구름 모양 5">
            <a:extLst>
              <a:ext uri="{FF2B5EF4-FFF2-40B4-BE49-F238E27FC236}">
                <a16:creationId xmlns:a16="http://schemas.microsoft.com/office/drawing/2014/main" id="{25CD7072-6365-0200-F67F-A8B5B1261718}"/>
              </a:ext>
            </a:extLst>
          </p:cNvPr>
          <p:cNvSpPr/>
          <p:nvPr/>
        </p:nvSpPr>
        <p:spPr>
          <a:xfrm>
            <a:off x="6517121" y="1512549"/>
            <a:ext cx="936104" cy="73997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Error!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생각 풍선: 구름 모양 8">
            <a:extLst>
              <a:ext uri="{FF2B5EF4-FFF2-40B4-BE49-F238E27FC236}">
                <a16:creationId xmlns:a16="http://schemas.microsoft.com/office/drawing/2014/main" id="{BCE33324-BF44-DDA4-BDF8-30143F5F64CD}"/>
              </a:ext>
            </a:extLst>
          </p:cNvPr>
          <p:cNvSpPr/>
          <p:nvPr/>
        </p:nvSpPr>
        <p:spPr>
          <a:xfrm>
            <a:off x="8353325" y="1512549"/>
            <a:ext cx="936104" cy="73997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Error!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666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한 걸음 더 </a:t>
            </a:r>
            <a:r>
              <a:rPr lang="en-US" altLang="ko-KR" dirty="0">
                <a:solidFill>
                  <a:srgbClr val="00B050"/>
                </a:solidFill>
              </a:rPr>
              <a:t>- let </a:t>
            </a:r>
            <a:r>
              <a:rPr lang="ko-KR" altLang="en-US" dirty="0">
                <a:solidFill>
                  <a:srgbClr val="00B050"/>
                </a:solidFill>
              </a:rPr>
              <a:t>키워드와 </a:t>
            </a:r>
            <a:r>
              <a:rPr lang="en-US" altLang="ko-KR" dirty="0">
                <a:solidFill>
                  <a:srgbClr val="00B050"/>
                </a:solidFill>
              </a:rPr>
              <a:t>const </a:t>
            </a:r>
            <a:r>
              <a:rPr lang="ko-KR" altLang="en-US" dirty="0">
                <a:solidFill>
                  <a:srgbClr val="00B050"/>
                </a:solidFill>
              </a:rPr>
              <a:t>키워드</a:t>
            </a:r>
            <a:r>
              <a:rPr lang="ko-KR" altLang="en-US" dirty="0"/>
              <a:t>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ECMAScript 5</a:t>
            </a:r>
            <a:r>
              <a:rPr lang="ko-KR" altLang="en-US" dirty="0"/>
              <a:t>까지는 </a:t>
            </a:r>
            <a:r>
              <a:rPr lang="en-US" altLang="ko-KR" i="1" dirty="0"/>
              <a:t>‘</a:t>
            </a:r>
            <a:r>
              <a:rPr lang="ko-KR" altLang="en-US" i="1" dirty="0"/>
              <a:t>식별자에 값을 넣어 활용하기 위한 기능</a:t>
            </a:r>
            <a:r>
              <a:rPr lang="en-US" altLang="ko-KR" i="1" dirty="0"/>
              <a:t>’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B050"/>
                </a:solidFill>
              </a:rPr>
              <a:t>‘var </a:t>
            </a:r>
            <a:r>
              <a:rPr lang="ko-KR" altLang="en-US" dirty="0">
                <a:solidFill>
                  <a:srgbClr val="00B050"/>
                </a:solidFill>
              </a:rPr>
              <a:t>키워드를 사용한 변수 선언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밖에 없었음</a:t>
            </a:r>
            <a:endParaRPr lang="en-US" altLang="ko-KR" dirty="0"/>
          </a:p>
          <a:p>
            <a:pPr lvl="2"/>
            <a:r>
              <a:rPr lang="en-US" altLang="ko-KR" dirty="0"/>
              <a:t>‘let </a:t>
            </a:r>
            <a:r>
              <a:rPr lang="ko-KR" altLang="en-US" dirty="0"/>
              <a:t>키워드를 사용한 </a:t>
            </a:r>
            <a:r>
              <a:rPr lang="ko-KR" altLang="en-US" dirty="0" err="1"/>
              <a:t>변수‘의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lvl="3"/>
            <a:r>
              <a:rPr lang="ko-KR" altLang="en-US" dirty="0"/>
              <a:t>변수를 사용할 수 있는 유효 범위를 </a:t>
            </a:r>
            <a:r>
              <a:rPr lang="en-US" altLang="ko-KR" dirty="0"/>
              <a:t>‘</a:t>
            </a:r>
            <a:r>
              <a:rPr lang="ko-KR" altLang="en-US" dirty="0" err="1"/>
              <a:t>스코프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코드 실행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(Node.js)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1080517" y="1835422"/>
            <a:ext cx="8928992" cy="208340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JavaScript/variable_scope.js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'if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 내에서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 선언한 변수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let_variable_in_if_statement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'if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 내에서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let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 선언한 변수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let_variable_in_if_statement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F7EED9-22E5-4DD3-AE2B-86E349E4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126999"/>
              </p:ext>
            </p:extLst>
          </p:nvPr>
        </p:nvGraphicFramePr>
        <p:xfrm>
          <a:off x="5545013" y="4294921"/>
          <a:ext cx="4364564" cy="119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41">
                  <a:extLst>
                    <a:ext uri="{9D8B030D-6E8A-4147-A177-3AD203B41FA5}">
                      <a16:colId xmlns:a16="http://schemas.microsoft.com/office/drawing/2014/main" val="2922532795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1647549949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3718168297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3001101283"/>
                    </a:ext>
                  </a:extLst>
                </a:gridCol>
              </a:tblGrid>
              <a:tr h="288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선언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재선언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3367"/>
                  </a:ext>
                </a:extLst>
              </a:tr>
              <a:tr h="31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var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전역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52514"/>
                  </a:ext>
                </a:extLst>
              </a:tr>
              <a:tr h="31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let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61395"/>
                  </a:ext>
                </a:extLst>
              </a:tr>
              <a:tr h="28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const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3229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25245" y="2643703"/>
            <a:ext cx="7820168" cy="468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6769149" y="1483213"/>
            <a:ext cx="1191324" cy="11674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6909" y="129587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4292543"/>
            <a:ext cx="410584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81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한 걸음 더 </a:t>
            </a:r>
            <a:r>
              <a:rPr lang="en-US" altLang="ko-KR" dirty="0">
                <a:solidFill>
                  <a:srgbClr val="00B050"/>
                </a:solidFill>
              </a:rPr>
              <a:t>- let </a:t>
            </a:r>
            <a:r>
              <a:rPr lang="ko-KR" altLang="en-US" dirty="0">
                <a:solidFill>
                  <a:srgbClr val="00B050"/>
                </a:solidFill>
              </a:rPr>
              <a:t>키워드와 </a:t>
            </a:r>
            <a:r>
              <a:rPr lang="en-US" altLang="ko-KR" dirty="0">
                <a:solidFill>
                  <a:srgbClr val="00B050"/>
                </a:solidFill>
              </a:rPr>
              <a:t>const </a:t>
            </a:r>
            <a:r>
              <a:rPr lang="ko-KR" altLang="en-US" dirty="0">
                <a:solidFill>
                  <a:srgbClr val="00B050"/>
                </a:solidFill>
              </a:rPr>
              <a:t>키워드</a:t>
            </a:r>
            <a:r>
              <a:rPr lang="ko-KR" altLang="en-US" dirty="0"/>
              <a:t>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1"/>
            <a:r>
              <a:rPr lang="en-US" altLang="ko-KR" dirty="0"/>
              <a:t>ECMAScript 5</a:t>
            </a:r>
            <a:r>
              <a:rPr lang="ko-KR" altLang="en-US" dirty="0"/>
              <a:t>까지는 </a:t>
            </a:r>
            <a:r>
              <a:rPr lang="en-US" altLang="ko-KR" i="1" dirty="0"/>
              <a:t>‘</a:t>
            </a:r>
            <a:r>
              <a:rPr lang="ko-KR" altLang="en-US" i="1" dirty="0"/>
              <a:t>식별자에 값을 넣어 활용하기 위한 기능</a:t>
            </a:r>
            <a:r>
              <a:rPr lang="en-US" altLang="ko-KR" i="1" dirty="0"/>
              <a:t>’</a:t>
            </a:r>
            <a:r>
              <a:rPr lang="ko-KR" altLang="en-US" dirty="0"/>
              <a:t>이 </a:t>
            </a:r>
            <a:r>
              <a:rPr lang="en-US" altLang="ko-KR" dirty="0">
                <a:solidFill>
                  <a:srgbClr val="00B050"/>
                </a:solidFill>
              </a:rPr>
              <a:t>‘var </a:t>
            </a:r>
            <a:r>
              <a:rPr lang="ko-KR" altLang="en-US" dirty="0">
                <a:solidFill>
                  <a:srgbClr val="00B050"/>
                </a:solidFill>
              </a:rPr>
              <a:t>키워드를 사용한 변수 선언</a:t>
            </a:r>
            <a:r>
              <a:rPr lang="en-US" altLang="ko-KR" dirty="0">
                <a:solidFill>
                  <a:srgbClr val="00B050"/>
                </a:solidFill>
              </a:rPr>
              <a:t>’</a:t>
            </a:r>
            <a:r>
              <a:rPr lang="ko-KR" altLang="en-US" dirty="0"/>
              <a:t>밖에 없었음</a:t>
            </a:r>
            <a:endParaRPr lang="en-US" altLang="ko-KR" dirty="0"/>
          </a:p>
          <a:p>
            <a:pPr lvl="2"/>
            <a:r>
              <a:rPr lang="en-US" altLang="ko-KR" dirty="0"/>
              <a:t>‘let </a:t>
            </a:r>
            <a:r>
              <a:rPr lang="ko-KR" altLang="en-US" dirty="0"/>
              <a:t>키워드를 사용한 </a:t>
            </a:r>
            <a:r>
              <a:rPr lang="ko-KR" altLang="en-US" dirty="0" err="1"/>
              <a:t>변수‘의</a:t>
            </a:r>
            <a:r>
              <a:rPr lang="ko-KR" altLang="en-US" dirty="0"/>
              <a:t>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lvl="3"/>
            <a:r>
              <a:rPr lang="ko-KR" altLang="en-US" dirty="0"/>
              <a:t>변수를 사용할 수 있는 유효 범위를 </a:t>
            </a:r>
            <a:r>
              <a:rPr lang="en-US" altLang="ko-KR" dirty="0"/>
              <a:t>‘</a:t>
            </a:r>
            <a:r>
              <a:rPr lang="ko-KR" altLang="en-US" dirty="0" err="1"/>
              <a:t>스코프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위 코드 실행</a:t>
            </a:r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(Node.js)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1080517" y="1835422"/>
            <a:ext cx="8928992" cy="208340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JavaScript/variable_scope.js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'if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 내에서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var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 선언한 변수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4FC1FF"/>
                </a:solidFill>
                <a:latin typeface="Consolas" panose="020B0609020204030204" pitchFamily="49" charset="0"/>
              </a:rPr>
              <a:t>const_variable_in_if_statement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'if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문 내에서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const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로 선언한 변수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var_variable_in_if_statement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const_variable_in_if_statement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F7EED9-22E5-4DD3-AE2B-86E349E44E56}"/>
              </a:ext>
            </a:extLst>
          </p:cNvPr>
          <p:cNvGraphicFramePr>
            <a:graphicFrameLocks noGrp="1"/>
          </p:cNvGraphicFramePr>
          <p:nvPr/>
        </p:nvGraphicFramePr>
        <p:xfrm>
          <a:off x="5545013" y="4294921"/>
          <a:ext cx="4364564" cy="119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41">
                  <a:extLst>
                    <a:ext uri="{9D8B030D-6E8A-4147-A177-3AD203B41FA5}">
                      <a16:colId xmlns:a16="http://schemas.microsoft.com/office/drawing/2014/main" val="2922532795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1647549949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3718168297"/>
                    </a:ext>
                  </a:extLst>
                </a:gridCol>
                <a:gridCol w="1091141">
                  <a:extLst>
                    <a:ext uri="{9D8B030D-6E8A-4147-A177-3AD203B41FA5}">
                      <a16:colId xmlns:a16="http://schemas.microsoft.com/office/drawing/2014/main" val="3001101283"/>
                    </a:ext>
                  </a:extLst>
                </a:gridCol>
              </a:tblGrid>
              <a:tr h="288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키워드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선언 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재선언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363367"/>
                  </a:ext>
                </a:extLst>
              </a:tr>
              <a:tr h="31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var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전역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52514"/>
                  </a:ext>
                </a:extLst>
              </a:tr>
              <a:tr h="31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let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061395"/>
                  </a:ext>
                </a:extLst>
              </a:tr>
              <a:tr h="288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const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해당 </a:t>
                      </a:r>
                      <a:r>
                        <a:rPr lang="ko-KR" altLang="en-US" sz="1200" b="1" dirty="0" err="1"/>
                        <a:t>스코프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3229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325245" y="2643703"/>
            <a:ext cx="8324224" cy="468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/>
          <p:nvPr/>
        </p:nvCxnSpPr>
        <p:spPr>
          <a:xfrm rot="10800000" flipV="1">
            <a:off x="6769149" y="1483213"/>
            <a:ext cx="1191324" cy="116742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906909" y="129587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 </a:t>
            </a:r>
            <a:r>
              <a:rPr lang="ko-KR" altLang="en-US" dirty="0" err="1"/>
              <a:t>스코프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25" y="4312785"/>
            <a:ext cx="422969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588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한 걸음 더 </a:t>
            </a:r>
            <a:r>
              <a:rPr lang="en-US" altLang="ko-KR" dirty="0">
                <a:solidFill>
                  <a:srgbClr val="00B050"/>
                </a:solidFill>
              </a:rPr>
              <a:t>- let </a:t>
            </a:r>
            <a:r>
              <a:rPr lang="ko-KR" altLang="en-US" dirty="0">
                <a:solidFill>
                  <a:srgbClr val="00B050"/>
                </a:solidFill>
              </a:rPr>
              <a:t>키워드와 </a:t>
            </a:r>
            <a:r>
              <a:rPr lang="en-US" altLang="ko-KR" dirty="0">
                <a:solidFill>
                  <a:srgbClr val="00B050"/>
                </a:solidFill>
              </a:rPr>
              <a:t>const </a:t>
            </a:r>
            <a:r>
              <a:rPr lang="ko-KR" altLang="en-US" dirty="0">
                <a:solidFill>
                  <a:srgbClr val="00B050"/>
                </a:solidFill>
              </a:rPr>
              <a:t>키워드</a:t>
            </a:r>
            <a:r>
              <a:rPr lang="ko-KR" altLang="en-US" dirty="0"/>
              <a:t> </a:t>
            </a:r>
            <a:r>
              <a:rPr lang="en-US" altLang="ko-KR" dirty="0"/>
              <a:t>– ECMAScript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</a:p>
          <a:p>
            <a:pPr lvl="2"/>
            <a:r>
              <a:rPr lang="en-US" altLang="ko-KR" dirty="0"/>
              <a:t>‘var’ </a:t>
            </a:r>
            <a:r>
              <a:rPr lang="ko-KR" altLang="en-US" dirty="0"/>
              <a:t>키워드를 사용해 선언한 변수의 </a:t>
            </a:r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vs. ‘let’ </a:t>
            </a:r>
            <a:r>
              <a:rPr lang="ko-KR" altLang="en-US" dirty="0"/>
              <a:t>키워드를 사용해</a:t>
            </a:r>
            <a:r>
              <a:rPr lang="en-US" altLang="ko-KR" dirty="0"/>
              <a:t> </a:t>
            </a:r>
            <a:r>
              <a:rPr lang="ko-KR" altLang="en-US" dirty="0"/>
              <a:t>선언한 변수의 </a:t>
            </a:r>
            <a:r>
              <a:rPr lang="ko-KR" altLang="en-US" dirty="0" err="1"/>
              <a:t>스코프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var </a:t>
            </a:r>
            <a:r>
              <a:rPr lang="en-US" altLang="ko-KR" dirty="0" err="1"/>
              <a:t>myName</a:t>
            </a:r>
            <a:endParaRPr lang="en-US" altLang="ko-KR" dirty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function ( )</a:t>
            </a:r>
            <a:r>
              <a:rPr lang="ko-KR" altLang="en-US" dirty="0"/>
              <a:t>에 의해 생성되는 함수의 시작</a:t>
            </a:r>
            <a:r>
              <a:rPr lang="en-US" altLang="ko-KR" dirty="0"/>
              <a:t>( { )</a:t>
            </a:r>
            <a:r>
              <a:rPr lang="ko-KR" altLang="en-US" dirty="0"/>
              <a:t>과 끝</a:t>
            </a:r>
            <a:r>
              <a:rPr lang="en-US" altLang="ko-KR" dirty="0"/>
              <a:t>( } )</a:t>
            </a:r>
            <a:r>
              <a:rPr lang="ko-KR" altLang="en-US" dirty="0"/>
              <a:t>이 </a:t>
            </a:r>
            <a:r>
              <a:rPr lang="en-US" altLang="ko-KR" dirty="0"/>
              <a:t>var</a:t>
            </a:r>
            <a:r>
              <a:rPr lang="ko-KR" altLang="en-US" dirty="0"/>
              <a:t>로 선언한 </a:t>
            </a:r>
            <a:r>
              <a:rPr lang="en-US" altLang="ko-KR" dirty="0" err="1"/>
              <a:t>myName</a:t>
            </a:r>
            <a:r>
              <a:rPr lang="en-US" altLang="ko-KR" dirty="0"/>
              <a:t> </a:t>
            </a:r>
            <a:r>
              <a:rPr lang="ko-KR" altLang="en-US" dirty="0"/>
              <a:t>변수의 </a:t>
            </a:r>
            <a:r>
              <a:rPr lang="ko-KR" altLang="en-US" dirty="0" err="1"/>
              <a:t>스코프임</a:t>
            </a:r>
            <a:r>
              <a:rPr lang="en-US" altLang="ko-KR" dirty="0"/>
              <a:t>(</a:t>
            </a:r>
            <a:r>
              <a:rPr lang="ko-KR" altLang="en-US" dirty="0"/>
              <a:t>빨간색 점선 상자</a:t>
            </a:r>
            <a:r>
              <a:rPr lang="en-US" altLang="ko-KR" dirty="0"/>
              <a:t>, </a:t>
            </a:r>
            <a:r>
              <a:rPr lang="ko-KR" altLang="en-US" dirty="0" err="1"/>
              <a:t>스코프</a:t>
            </a:r>
            <a:r>
              <a:rPr lang="ko-KR" altLang="en-US" dirty="0"/>
              <a:t> </a:t>
            </a:r>
            <a:r>
              <a:rPr lang="en-US" altLang="ko-KR" dirty="0"/>
              <a:t>A)</a:t>
            </a:r>
          </a:p>
          <a:p>
            <a:pPr lvl="3"/>
            <a:r>
              <a:rPr lang="ko-KR" altLang="en-US" dirty="0"/>
              <a:t>따라서 </a:t>
            </a:r>
            <a:r>
              <a:rPr lang="ko-KR" altLang="en-US" dirty="0">
                <a:solidFill>
                  <a:srgbClr val="FF0000"/>
                </a:solidFill>
              </a:rPr>
              <a:t>이 함수</a:t>
            </a:r>
            <a:r>
              <a:rPr lang="ko-KR" altLang="en-US" dirty="0"/>
              <a:t> 전체에서 사용 가능</a:t>
            </a:r>
            <a:endParaRPr lang="en-US" altLang="ko-KR" dirty="0"/>
          </a:p>
          <a:p>
            <a:pPr lvl="2"/>
            <a:r>
              <a:rPr lang="ko-KR" altLang="en-US" dirty="0"/>
              <a:t>변수 </a:t>
            </a:r>
            <a:r>
              <a:rPr lang="en-US" altLang="ko-KR" dirty="0"/>
              <a:t>friends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(Node.js)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1E4C68-7880-4E4E-A9E8-0FE542C6CD7F}"/>
              </a:ext>
            </a:extLst>
          </p:cNvPr>
          <p:cNvSpPr/>
          <p:nvPr/>
        </p:nvSpPr>
        <p:spPr>
          <a:xfrm>
            <a:off x="864493" y="1295871"/>
            <a:ext cx="8928992" cy="298884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JavaScript/variable_scope.js</a:t>
            </a:r>
            <a:endParaRPr lang="en-US" altLang="ko-K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김재철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이재은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강진숙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friendship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김성필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ko-KR" alt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friends</a:t>
            </a:r>
            <a:r>
              <a:rPr lang="en-US" altLang="ko-K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forEach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friend_name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myName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ko-KR" alt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friend_name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은 친구입니다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.'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CDCAA"/>
                </a:solidFill>
                <a:latin typeface="Consolas" panose="020B0609020204030204" pitchFamily="49" charset="0"/>
              </a:rPr>
              <a:t>friendship</a:t>
            </a:r>
            <a:r>
              <a:rPr lang="en-US" altLang="ko-KR" sz="16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4739" y="2539190"/>
            <a:ext cx="8324224" cy="100800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구부러진 연결선 11"/>
          <p:cNvCxnSpPr>
            <a:stCxn id="14" idx="1"/>
          </p:cNvCxnSpPr>
          <p:nvPr/>
        </p:nvCxnSpPr>
        <p:spPr>
          <a:xfrm rot="10800000" flipV="1">
            <a:off x="8071436" y="1073269"/>
            <a:ext cx="1882278" cy="146592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953714" y="919380"/>
            <a:ext cx="1070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스코프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</a:t>
            </a:r>
            <a:endParaRPr lang="ko-KR" altLang="en-US" sz="1400" b="1" dirty="0"/>
          </a:p>
        </p:txBody>
      </p:sp>
      <p:sp>
        <p:nvSpPr>
          <p:cNvPr id="17" name="직사각형 16"/>
          <p:cNvSpPr/>
          <p:nvPr/>
        </p:nvSpPr>
        <p:spPr>
          <a:xfrm>
            <a:off x="1728589" y="3048891"/>
            <a:ext cx="6918171" cy="25200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구부러진 연결선 17"/>
          <p:cNvCxnSpPr/>
          <p:nvPr/>
        </p:nvCxnSpPr>
        <p:spPr>
          <a:xfrm rot="10800000" flipV="1">
            <a:off x="8033468" y="1593797"/>
            <a:ext cx="1882278" cy="1435144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47003" y="1436963"/>
            <a:ext cx="1070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스코프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B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127012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45" y="1727919"/>
            <a:ext cx="10804406" cy="1396537"/>
          </a:xfrm>
        </p:spPr>
        <p:txBody>
          <a:bodyPr>
            <a:normAutofit/>
          </a:bodyPr>
          <a:lstStyle/>
          <a:p>
            <a:r>
              <a:rPr lang="en-US" altLang="ko-KR" b="1" dirty="0"/>
              <a:t>Chapter 3 - </a:t>
            </a:r>
            <a:r>
              <a:rPr lang="ko-KR" altLang="en-US" b="1" dirty="0" err="1"/>
              <a:t>조건문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1160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7CB9-FEF1-C934-EE8D-A3A745AD4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2E054-1C04-0AA9-0F3C-F271ACA65D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69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8C1C1-EA5C-5E74-107A-278617D49C1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시작하기 전에</a:t>
            </a:r>
            <a:endParaRPr lang="en-US" altLang="ko-KR" dirty="0"/>
          </a:p>
          <a:p>
            <a:pPr lvl="2"/>
            <a:r>
              <a:rPr lang="ko-KR" altLang="en-US" dirty="0"/>
              <a:t>지금까지 살펴본 코드들은 위에서 아래로 차례차례 실행되는 흐름을 갖는 코드였음</a:t>
            </a:r>
            <a:endParaRPr lang="en-US" altLang="ko-KR" dirty="0"/>
          </a:p>
          <a:p>
            <a:pPr lvl="2"/>
            <a:r>
              <a:rPr lang="ko-KR" altLang="en-US" dirty="0"/>
              <a:t>조건문을 사용하면 조건에 따라 코드를 실행할 수도 있고 실행하지 않을 수도 있음</a:t>
            </a:r>
            <a:endParaRPr lang="en-US" altLang="ko-KR" dirty="0"/>
          </a:p>
          <a:p>
            <a:pPr lvl="3"/>
            <a:r>
              <a:rPr lang="ko-KR" altLang="en-US" dirty="0"/>
              <a:t>코드가 실행되는 흐름을 변경하는 것을 분기라고 하며 조건에 따라 흐름이 변하는 것을 조건 분기라고 함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5843A4-F8E4-BC2E-9EF3-3FA0ABC1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</p:spTree>
    <p:extLst>
      <p:ext uri="{BB962C8B-B14F-4D97-AF65-F5344CB8AC3E}">
        <p14:creationId xmlns:p14="http://schemas.microsoft.com/office/powerpoint/2010/main" val="27968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개발 환경 구성</a:t>
            </a:r>
            <a:endParaRPr lang="en-US" altLang="ko-KR" dirty="0"/>
          </a:p>
          <a:p>
            <a:pPr lvl="1"/>
            <a:r>
              <a:rPr lang="en-US" altLang="ko-KR" dirty="0"/>
              <a:t>Visual Studio Code</a:t>
            </a:r>
          </a:p>
          <a:p>
            <a:pPr lvl="2"/>
            <a:r>
              <a:rPr lang="ko-KR" altLang="en-US" dirty="0">
                <a:hlinkClick r:id="rId3"/>
              </a:rPr>
              <a:t>다운로드 페이지</a:t>
            </a:r>
            <a:r>
              <a:rPr lang="ko-KR" altLang="en-US" dirty="0"/>
              <a:t> 접속</a:t>
            </a:r>
            <a:endParaRPr lang="en-US" altLang="ko-KR" dirty="0"/>
          </a:p>
          <a:p>
            <a:pPr lvl="3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한국어 </a:t>
            </a:r>
            <a:r>
              <a:rPr lang="ko-KR" altLang="en-US" dirty="0" err="1">
                <a:solidFill>
                  <a:schemeClr val="bg1">
                    <a:lumMod val="75000"/>
                  </a:schemeClr>
                </a:solidFill>
              </a:rPr>
              <a:t>언어팩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 설치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4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교재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50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페이지 참고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Chrome</a:t>
            </a:r>
          </a:p>
          <a:p>
            <a:pPr lvl="2"/>
            <a:r>
              <a:rPr lang="ko-KR" altLang="en-US" dirty="0">
                <a:hlinkClick r:id="rId4"/>
              </a:rPr>
              <a:t>다운로드 페이지</a:t>
            </a:r>
            <a:r>
              <a:rPr lang="ko-KR" altLang="en-US" dirty="0"/>
              <a:t> 접속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90FB5B-B658-6940-27DB-5E6B13903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917" y="927686"/>
            <a:ext cx="3888432" cy="23124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970C8D-60C1-D4A7-250F-437E690E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0917" y="3456111"/>
            <a:ext cx="3888432" cy="22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74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2"/>
            <a:r>
              <a:rPr lang="ko-KR" altLang="en-US" dirty="0"/>
              <a:t>자바스크립트에서 가장 일반적인 조건문은 </a:t>
            </a:r>
            <a:r>
              <a:rPr lang="en-US" altLang="ko-KR" dirty="0"/>
              <a:t>if </a:t>
            </a:r>
            <a:r>
              <a:rPr lang="ko-KR" altLang="en-US" dirty="0"/>
              <a:t>문임</a:t>
            </a:r>
            <a:endParaRPr lang="en-US" altLang="ko-KR" dirty="0"/>
          </a:p>
          <a:p>
            <a:pPr lvl="1"/>
            <a:r>
              <a:rPr lang="ko-KR" altLang="en-US" dirty="0"/>
              <a:t>기본 구조</a:t>
            </a:r>
            <a:endParaRPr lang="en-US" altLang="ko-KR" dirty="0"/>
          </a:p>
          <a:p>
            <a:pPr lvl="2"/>
            <a:r>
              <a:rPr lang="ko-KR" altLang="en-US" dirty="0"/>
              <a:t>소 괄호 안의 표현식은 </a:t>
            </a:r>
            <a:r>
              <a:rPr lang="en-US" altLang="ko-KR" dirty="0"/>
              <a:t>Boolean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pPr lvl="3"/>
            <a:r>
              <a:rPr lang="en-US" altLang="ko-KR" dirty="0"/>
              <a:t>true</a:t>
            </a:r>
            <a:r>
              <a:rPr lang="ko-KR" altLang="en-US" dirty="0"/>
              <a:t>면 코드를 중괄호가 감싸고 있는 코드를 실행하고 </a:t>
            </a:r>
            <a:r>
              <a:rPr lang="en-US" altLang="ko-KR" dirty="0"/>
              <a:t>false</a:t>
            </a:r>
            <a:r>
              <a:rPr lang="ko-KR" altLang="en-US" dirty="0"/>
              <a:t>면 중괄호가 감싸고 있는 코드를 무시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아래 코드 분석</a:t>
            </a:r>
            <a:endParaRPr lang="en-US" altLang="ko-KR" dirty="0"/>
          </a:p>
          <a:p>
            <a:pPr lvl="2"/>
            <a:r>
              <a:rPr lang="ko-KR" altLang="en-US" dirty="0"/>
              <a:t>예상 되는 실행 결과는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967619-F72F-4240-9136-DF3F26EC8E77}"/>
              </a:ext>
            </a:extLst>
          </p:cNvPr>
          <p:cNvSpPr/>
          <p:nvPr/>
        </p:nvSpPr>
        <p:spPr>
          <a:xfrm>
            <a:off x="3240758" y="2177177"/>
            <a:ext cx="5190146" cy="93610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7E3D74-BA53-499C-9090-0D58130596E7}"/>
              </a:ext>
            </a:extLst>
          </p:cNvPr>
          <p:cNvSpPr/>
          <p:nvPr/>
        </p:nvSpPr>
        <p:spPr>
          <a:xfrm>
            <a:off x="3240757" y="3839444"/>
            <a:ext cx="5190147" cy="141686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237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41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F4997-E2FF-3028-1346-D21CF3B5F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301A16-3323-2579-34C7-A755DBDED9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EE875-137B-8824-441A-24FD4F31B3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C4D68B-5957-2755-7A60-6167EEB2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D159CE-811A-6EDE-D1BC-5976580EB503}"/>
              </a:ext>
            </a:extLst>
          </p:cNvPr>
          <p:cNvSpPr/>
          <p:nvPr/>
        </p:nvSpPr>
        <p:spPr>
          <a:xfrm>
            <a:off x="2110487" y="1356535"/>
            <a:ext cx="7322958" cy="202756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expression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때 실행할 코드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expression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아닐 때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즉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expression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때 실행할 코드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1788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72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else </a:t>
            </a:r>
            <a:r>
              <a:rPr lang="ko-KR" altLang="en-US" dirty="0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현재 시간을 파악하여 오전과 오후를 구분하는 코드</a:t>
            </a:r>
            <a:endParaRPr lang="en-US" altLang="ko-KR" dirty="0"/>
          </a:p>
          <a:p>
            <a:pPr lvl="2"/>
            <a:r>
              <a:rPr lang="ko-KR" altLang="en-US" dirty="0"/>
              <a:t>현재 시간을 파악해서 오전과 오후를 구분하는 코드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8D56B-E540-4D98-9E19-866E9837CF81}"/>
              </a:ext>
            </a:extLst>
          </p:cNvPr>
          <p:cNvSpPr/>
          <p:nvPr/>
        </p:nvSpPr>
        <p:spPr>
          <a:xfrm>
            <a:off x="3161003" y="1655911"/>
            <a:ext cx="5190146" cy="28803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오전입니다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오후입니다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41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else</a:t>
            </a:r>
            <a:r>
              <a:rPr lang="ko-KR" altLang="en-US" dirty="0"/>
              <a:t> 조건문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5737BA-C307-4C0C-9482-2E8EC4D8DCFC}"/>
              </a:ext>
            </a:extLst>
          </p:cNvPr>
          <p:cNvSpPr/>
          <p:nvPr/>
        </p:nvSpPr>
        <p:spPr>
          <a:xfrm>
            <a:off x="1944613" y="1079847"/>
            <a:ext cx="7776864" cy="224978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임의의 정수를 입력하세요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10'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 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 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5737BA-C307-4C0C-9482-2E8EC4D8DCFC}"/>
              </a:ext>
            </a:extLst>
          </p:cNvPr>
          <p:cNvSpPr/>
          <p:nvPr/>
        </p:nvSpPr>
        <p:spPr>
          <a:xfrm>
            <a:off x="1958425" y="3466987"/>
            <a:ext cx="7763051" cy="2249785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임의의 정수를 입력하세요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10'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 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 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571B5F-0310-C2B5-DBF6-9A59522D5684}"/>
              </a:ext>
            </a:extLst>
          </p:cNvPr>
          <p:cNvSpPr/>
          <p:nvPr/>
        </p:nvSpPr>
        <p:spPr>
          <a:xfrm>
            <a:off x="2629989" y="1828941"/>
            <a:ext cx="1276258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BF23A-CEE4-C764-79FD-A1321EC582AF}"/>
              </a:ext>
            </a:extLst>
          </p:cNvPr>
          <p:cNvSpPr/>
          <p:nvPr/>
        </p:nvSpPr>
        <p:spPr>
          <a:xfrm>
            <a:off x="2633894" y="4219736"/>
            <a:ext cx="714325" cy="21602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73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BA88-CFB7-D966-0787-5A3AF09CA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108A0-8008-E64C-9A08-B1830ACE1F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74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DC5973-03AE-2A15-9E32-767F53A3B6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중첩 조건문</a:t>
            </a:r>
            <a:endParaRPr lang="en-US" altLang="ko-KR" dirty="0"/>
          </a:p>
          <a:p>
            <a:pPr lvl="1"/>
            <a:r>
              <a:rPr lang="ko-KR" altLang="en-US" dirty="0"/>
              <a:t>조건문 안에 조건문을 중첩해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6CE860-BC42-F691-0D76-0D6FCCFC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EBD1AEC-C780-84BF-142F-48CAD8AD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46674"/>
              </p:ext>
            </p:extLst>
          </p:nvPr>
        </p:nvGraphicFramePr>
        <p:xfrm>
          <a:off x="1656581" y="1511895"/>
          <a:ext cx="4372708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참일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else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if 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불 값이 나오는 표현식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참일 때 실 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 else { 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   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표현식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 거짓일 때 실행할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DC7093-5A35-CF0F-21F7-4411E5CB46B0}"/>
              </a:ext>
            </a:extLst>
          </p:cNvPr>
          <p:cNvSpPr txBox="1"/>
          <p:nvPr/>
        </p:nvSpPr>
        <p:spPr>
          <a:xfrm>
            <a:off x="6469682" y="2259458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참이면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EBED3-C734-E62D-1370-E339E9D62F90}"/>
              </a:ext>
            </a:extLst>
          </p:cNvPr>
          <p:cNvSpPr txBox="1"/>
          <p:nvPr/>
        </p:nvSpPr>
        <p:spPr>
          <a:xfrm>
            <a:off x="6469682" y="3698670"/>
            <a:ext cx="2836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0" dirty="0">
                <a:solidFill>
                  <a:srgbClr val="FF0000"/>
                </a:solidFill>
              </a:rPr>
              <a:t>표현식 </a:t>
            </a:r>
            <a:r>
              <a:rPr lang="en-US" altLang="ko-KR" sz="1600" b="0" dirty="0">
                <a:solidFill>
                  <a:srgbClr val="FF0000"/>
                </a:solidFill>
              </a:rPr>
              <a:t>1</a:t>
            </a:r>
            <a:r>
              <a:rPr lang="ko-KR" altLang="en-US" sz="1600" b="0" dirty="0">
                <a:solidFill>
                  <a:srgbClr val="FF0000"/>
                </a:solidFill>
              </a:rPr>
              <a:t>이 거짓이면 실행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5">
            <a:extLst>
              <a:ext uri="{FF2B5EF4-FFF2-40B4-BE49-F238E27FC236}">
                <a16:creationId xmlns:a16="http://schemas.microsoft.com/office/drawing/2014/main" id="{BAB5196C-5B3C-8316-8D19-5C5195B4A50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5132473" y="2428735"/>
            <a:ext cx="133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F99BBC2-2DEE-7A93-89DE-C2857F881807}"/>
              </a:ext>
            </a:extLst>
          </p:cNvPr>
          <p:cNvCxnSpPr>
            <a:cxnSpLocks/>
          </p:cNvCxnSpPr>
          <p:nvPr/>
        </p:nvCxnSpPr>
        <p:spPr>
          <a:xfrm>
            <a:off x="5147744" y="3867947"/>
            <a:ext cx="1321938" cy="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CA4933-450A-5950-92DA-069EECD73886}"/>
              </a:ext>
            </a:extLst>
          </p:cNvPr>
          <p:cNvSpPr/>
          <p:nvPr/>
        </p:nvSpPr>
        <p:spPr>
          <a:xfrm>
            <a:off x="1789162" y="1816667"/>
            <a:ext cx="3343311" cy="122413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90827-5BD3-3F65-CC16-390429C01921}"/>
              </a:ext>
            </a:extLst>
          </p:cNvPr>
          <p:cNvSpPr/>
          <p:nvPr/>
        </p:nvSpPr>
        <p:spPr>
          <a:xfrm>
            <a:off x="1789162" y="3266587"/>
            <a:ext cx="3343311" cy="1224136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5666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~ else if ~ else</a:t>
            </a:r>
            <a:r>
              <a:rPr lang="ko-KR" altLang="en-US" dirty="0"/>
              <a:t> 조건문</a:t>
            </a:r>
            <a:endParaRPr lang="en-US" altLang="ko-KR" dirty="0"/>
          </a:p>
          <a:p>
            <a:pPr lvl="1"/>
            <a:r>
              <a:rPr lang="ko-KR" altLang="en-US" dirty="0"/>
              <a:t>기본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396DC-52A8-5DA9-936D-FCAEC9AF3BAD}"/>
              </a:ext>
            </a:extLst>
          </p:cNvPr>
          <p:cNvSpPr/>
          <p:nvPr/>
        </p:nvSpPr>
        <p:spPr>
          <a:xfrm>
            <a:off x="2110487" y="1367879"/>
            <a:ext cx="6984776" cy="295232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expr1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일 때 실행할 코드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expr2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아닐 때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expr3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   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expr3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의 값이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아닐 때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expr1, expr2, expr3 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모두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 아닌 경우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789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48786-A6B0-7FB1-6155-2FBC6E96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87091-C5AD-1FEF-B3CF-E69A67FCCD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26C85-C7B4-901C-9E05-4FB72FAC85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If ~ else if ~ else</a:t>
            </a:r>
            <a:r>
              <a:rPr lang="ko-KR" altLang="en-US" dirty="0"/>
              <a:t> 조건문</a:t>
            </a:r>
            <a:endParaRPr lang="en-US" altLang="ko-KR" dirty="0"/>
          </a:p>
          <a:p>
            <a:pPr lvl="1"/>
            <a:r>
              <a:rPr lang="ko-KR" altLang="en-US" dirty="0"/>
              <a:t>코드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FFD8AB-4540-C5A2-3A0D-CCF572F9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if</a:t>
            </a:r>
            <a:r>
              <a:rPr lang="ko-KR" altLang="en-US" dirty="0"/>
              <a:t> 조건문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67FCA8-9DB6-2634-32FB-5C2CCE1CE579}"/>
              </a:ext>
            </a:extLst>
          </p:cNvPr>
          <p:cNvSpPr/>
          <p:nvPr/>
        </p:nvSpPr>
        <p:spPr>
          <a:xfrm>
            <a:off x="2808709" y="1367879"/>
            <a:ext cx="5328592" cy="34997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아침 먹을까요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점심 먹을까요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저녁 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먹어야겠네요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79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4990581" cy="1745730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기본 구조 및 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default </a:t>
            </a:r>
            <a:r>
              <a:rPr lang="ko-KR" altLang="en-US" dirty="0"/>
              <a:t>는 생략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6EC701-F262-4BB7-B1ED-99E3C1E8D196}"/>
              </a:ext>
            </a:extLst>
          </p:cNvPr>
          <p:cNvSpPr/>
          <p:nvPr/>
        </p:nvSpPr>
        <p:spPr>
          <a:xfrm>
            <a:off x="648469" y="1300555"/>
            <a:ext cx="3289557" cy="40277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: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: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ko-KR" altLang="en-US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: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statement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[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298766-FF16-4C44-AF5C-8350CA53FB87}"/>
              </a:ext>
            </a:extLst>
          </p:cNvPr>
          <p:cNvSpPr/>
          <p:nvPr/>
        </p:nvSpPr>
        <p:spPr>
          <a:xfrm>
            <a:off x="4082042" y="1294212"/>
            <a:ext cx="6942289" cy="402776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숫자를 입력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숫자가 아님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957753-7DC0-4367-42CB-7AC45BB2ACBE}"/>
              </a:ext>
            </a:extLst>
          </p:cNvPr>
          <p:cNvSpPr/>
          <p:nvPr/>
        </p:nvSpPr>
        <p:spPr>
          <a:xfrm>
            <a:off x="1186169" y="4150615"/>
            <a:ext cx="2232248" cy="864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FED85227-2540-20FB-E93C-4058B4EF717A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H="1" flipV="1">
            <a:off x="1186169" y="4582615"/>
            <a:ext cx="326396" cy="961728"/>
          </a:xfrm>
          <a:prstGeom prst="curvedConnector4">
            <a:avLst>
              <a:gd name="adj1" fmla="val -70038"/>
              <a:gd name="adj2" fmla="val 724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90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Switch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조건문을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조건문으로 변환하기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잘 사용하지 않음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29895D-A53B-71B6-C023-F0B91B3F4C44}"/>
              </a:ext>
            </a:extLst>
          </p:cNvPr>
          <p:cNvSpPr/>
          <p:nvPr/>
        </p:nvSpPr>
        <p:spPr>
          <a:xfrm>
            <a:off x="5184973" y="1615913"/>
            <a:ext cx="4968552" cy="378441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아침 먹을 시간입니다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점심 먹을 시간입니다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저녁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먹어야겠네요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E3E1DA-DD88-2288-647A-2D4273B7647C}"/>
              </a:ext>
            </a:extLst>
          </p:cNvPr>
          <p:cNvSpPr/>
          <p:nvPr/>
        </p:nvSpPr>
        <p:spPr>
          <a:xfrm>
            <a:off x="1080517" y="1615914"/>
            <a:ext cx="3960440" cy="378441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아침 먹을까요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점심 먹을까요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저녁 </a:t>
            </a:r>
            <a:r>
              <a:rPr lang="ko-KR" alt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먹어야겠네요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106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79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Switch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상품을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하는 프로그램</a:t>
            </a:r>
            <a:endParaRPr lang="en-US" altLang="ko-KR" dirty="0"/>
          </a:p>
          <a:p>
            <a:pPr lvl="2"/>
            <a:r>
              <a:rPr lang="ko-KR" altLang="en-US" dirty="0"/>
              <a:t>등수를 입력 받으면 다음과 같이 출력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사과</a:t>
            </a:r>
            <a:r>
              <a:rPr lang="en-US" altLang="ko-KR" dirty="0"/>
              <a:t>‘, ‘</a:t>
            </a:r>
            <a:r>
              <a:rPr lang="ko-KR" altLang="en-US" dirty="0"/>
              <a:t>배</a:t>
            </a:r>
            <a:r>
              <a:rPr lang="en-US" altLang="ko-KR" dirty="0"/>
              <a:t>‘, 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배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하며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이외의 등수에 대해서는 </a:t>
            </a:r>
            <a:r>
              <a:rPr lang="en-US" altLang="ko-KR" dirty="0"/>
              <a:t>‘</a:t>
            </a:r>
            <a:r>
              <a:rPr lang="ko-KR" altLang="en-US" dirty="0"/>
              <a:t>등수에 들지 못했습니다</a:t>
            </a:r>
            <a:r>
              <a:rPr lang="en-US" altLang="ko-KR" dirty="0"/>
              <a:t>‘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lvl="2"/>
            <a:r>
              <a:rPr lang="ko-KR" altLang="en-US" dirty="0"/>
              <a:t>위와 같은 동작을 하는 프로그램을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~20</a:t>
            </a:r>
            <a:r>
              <a:rPr lang="ko-KR" altLang="en-US" dirty="0"/>
              <a:t>분 내로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</p:spTree>
    <p:extLst>
      <p:ext uri="{BB962C8B-B14F-4D97-AF65-F5344CB8AC3E}">
        <p14:creationId xmlns:p14="http://schemas.microsoft.com/office/powerpoint/2010/main" val="54428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C7534-EE4E-F92F-8CE1-A779B75C6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9D65A-CDE0-C234-84FF-82A57F3C32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19F35-182C-DD80-FCEB-150F98F707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 실행하기 </a:t>
            </a:r>
            <a:r>
              <a:rPr lang="en-US" altLang="ko-KR" dirty="0"/>
              <a:t>– </a:t>
            </a:r>
            <a:r>
              <a:rPr lang="ko-KR" altLang="en-US" dirty="0"/>
              <a:t>구글 크롬 콘솔에서 실행하기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1 – </a:t>
            </a:r>
            <a:r>
              <a:rPr lang="ko-KR" altLang="en-US" dirty="0"/>
              <a:t>빈 크롬 창 실행</a:t>
            </a:r>
            <a:endParaRPr lang="en-US" altLang="ko-KR" dirty="0"/>
          </a:p>
          <a:p>
            <a:pPr lvl="2"/>
            <a:r>
              <a:rPr lang="ko-KR" altLang="en-US" dirty="0"/>
              <a:t>크롬을 실행시킨 후 </a:t>
            </a:r>
            <a:r>
              <a:rPr lang="ko-KR" altLang="en-US" dirty="0" err="1"/>
              <a:t>주소창</a:t>
            </a:r>
            <a:r>
              <a:rPr lang="en-US" altLang="ko-KR" dirty="0"/>
              <a:t>(URL </a:t>
            </a:r>
            <a:r>
              <a:rPr lang="ko-KR" altLang="en-US" dirty="0"/>
              <a:t>창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 err="1"/>
              <a:t>about:blank</a:t>
            </a:r>
            <a:r>
              <a:rPr lang="ko-KR" altLang="en-US" dirty="0"/>
              <a:t>를 입력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2 – </a:t>
            </a:r>
            <a:r>
              <a:rPr lang="ko-KR" altLang="en-US" dirty="0"/>
              <a:t>개발자 도구의 </a:t>
            </a:r>
            <a:r>
              <a:rPr lang="en-US" altLang="ko-KR" dirty="0"/>
              <a:t>[Console] </a:t>
            </a:r>
            <a:r>
              <a:rPr lang="ko-KR" altLang="en-US" dirty="0"/>
              <a:t>탭 열기</a:t>
            </a:r>
            <a:endParaRPr lang="en-US" altLang="ko-KR" dirty="0"/>
          </a:p>
          <a:p>
            <a:pPr lvl="2"/>
            <a:r>
              <a:rPr lang="en-US" altLang="ko-KR" dirty="0"/>
              <a:t>F12 </a:t>
            </a:r>
            <a:r>
              <a:rPr lang="ko-KR" altLang="en-US" dirty="0"/>
              <a:t>키 누른 후 </a:t>
            </a:r>
            <a:r>
              <a:rPr lang="en-US" altLang="ko-KR" dirty="0"/>
              <a:t>[Console] </a:t>
            </a:r>
            <a:r>
              <a:rPr lang="ko-KR" altLang="en-US" dirty="0"/>
              <a:t>탭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3 - </a:t>
            </a:r>
            <a:r>
              <a:rPr lang="ko-KR" altLang="en-US" dirty="0"/>
              <a:t>코드 입력 및 실행</a:t>
            </a:r>
            <a:endParaRPr lang="en-US" altLang="ko-KR" dirty="0"/>
          </a:p>
          <a:p>
            <a:pPr lvl="2"/>
            <a:r>
              <a:rPr lang="en-US" altLang="ko-KR" dirty="0"/>
              <a:t>Console.log(“Hello JavaScript…!”) </a:t>
            </a:r>
            <a:r>
              <a:rPr lang="en-US" altLang="ko-KR" i="1" dirty="0">
                <a:solidFill>
                  <a:schemeClr val="bg1">
                    <a:lumMod val="75000"/>
                  </a:schemeClr>
                </a:solidFill>
              </a:rPr>
              <a:t>[Enter]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FF7D4C-E85F-EC73-7649-5FA2B19B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87789C-E81C-B6B6-F1B9-45D23E69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965" y="2039399"/>
            <a:ext cx="4848902" cy="781159"/>
          </a:xfrm>
          <a:prstGeom prst="rect">
            <a:avLst/>
          </a:prstGeom>
        </p:spPr>
      </p:pic>
      <p:sp>
        <p:nvSpPr>
          <p:cNvPr id="12" name="번개 11">
            <a:extLst>
              <a:ext uri="{FF2B5EF4-FFF2-40B4-BE49-F238E27FC236}">
                <a16:creationId xmlns:a16="http://schemas.microsoft.com/office/drawing/2014/main" id="{2FBB1A3B-BA82-5A35-D80E-33F4E5AC3A8F}"/>
              </a:ext>
            </a:extLst>
          </p:cNvPr>
          <p:cNvSpPr/>
          <p:nvPr/>
        </p:nvSpPr>
        <p:spPr>
          <a:xfrm>
            <a:off x="6517121" y="1936709"/>
            <a:ext cx="216024" cy="205380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541A44D-A6DD-0C47-6045-4C9ACAD05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509" y="3462544"/>
            <a:ext cx="4839375" cy="8192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A7B9C6-0E4C-BB2E-5BF8-A6BC855D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492" y="4104183"/>
            <a:ext cx="483937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43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80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Switch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/>
              <a:t>상품을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하는 프로그램</a:t>
            </a:r>
            <a:endParaRPr lang="en-US" altLang="ko-KR" dirty="0"/>
          </a:p>
          <a:p>
            <a:pPr lvl="2"/>
            <a:r>
              <a:rPr lang="ko-KR" altLang="en-US" dirty="0"/>
              <a:t>등수를 입력 받으면 다음과 같이 출력</a:t>
            </a:r>
            <a:endParaRPr lang="en-US" altLang="ko-KR" dirty="0"/>
          </a:p>
          <a:p>
            <a:pPr lvl="3"/>
            <a:r>
              <a:rPr lang="en-US" altLang="ko-KR" dirty="0"/>
              <a:t>1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사과</a:t>
            </a:r>
            <a:r>
              <a:rPr lang="en-US" altLang="ko-KR" dirty="0"/>
              <a:t>‘, ‘</a:t>
            </a:r>
            <a:r>
              <a:rPr lang="ko-KR" altLang="en-US" dirty="0"/>
              <a:t>배</a:t>
            </a:r>
            <a:r>
              <a:rPr lang="en-US" altLang="ko-KR" dirty="0"/>
              <a:t>‘, 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을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3"/>
            <a:r>
              <a:rPr lang="en-US" altLang="ko-KR" dirty="0"/>
              <a:t>2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배</a:t>
            </a:r>
            <a:r>
              <a:rPr lang="en-US" altLang="ko-KR" dirty="0"/>
              <a:t>‘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r>
              <a:rPr lang="ko-KR" altLang="en-US" dirty="0"/>
              <a:t>하며</a:t>
            </a:r>
            <a:endParaRPr lang="en-US" altLang="ko-KR" dirty="0"/>
          </a:p>
          <a:p>
            <a:pPr lvl="3"/>
            <a:r>
              <a:rPr lang="en-US" altLang="ko-KR" dirty="0"/>
              <a:t>3</a:t>
            </a:r>
            <a:r>
              <a:rPr lang="ko-KR" altLang="en-US" dirty="0"/>
              <a:t>등을 하면 </a:t>
            </a:r>
            <a:r>
              <a:rPr lang="en-US" altLang="ko-KR" dirty="0"/>
              <a:t>‘</a:t>
            </a:r>
            <a:r>
              <a:rPr lang="ko-KR" altLang="en-US" dirty="0"/>
              <a:t>수박</a:t>
            </a:r>
            <a:r>
              <a:rPr lang="en-US" altLang="ko-KR" dirty="0"/>
              <a:t>＇</a:t>
            </a:r>
            <a:r>
              <a:rPr lang="ko-KR" altLang="en-US" dirty="0"/>
              <a:t>만 지급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이외의 등수에 대해서는 </a:t>
            </a:r>
            <a:r>
              <a:rPr lang="en-US" altLang="ko-KR" dirty="0"/>
              <a:t>‘</a:t>
            </a:r>
            <a:r>
              <a:rPr lang="ko-KR" altLang="en-US" dirty="0"/>
              <a:t>등수에 들지 못했습니다</a:t>
            </a:r>
            <a:r>
              <a:rPr lang="en-US" altLang="ko-KR" dirty="0"/>
              <a:t>‘</a:t>
            </a:r>
            <a:r>
              <a:rPr lang="ko-KR" altLang="en-US" dirty="0"/>
              <a:t>라고 출력</a:t>
            </a:r>
            <a:endParaRPr lang="en-US" altLang="ko-KR" dirty="0"/>
          </a:p>
          <a:p>
            <a:pPr lvl="2"/>
            <a:r>
              <a:rPr lang="ko-KR" altLang="en-US" dirty="0"/>
              <a:t>위와 같은 동작을 하는 프로그램을 </a:t>
            </a:r>
            <a:r>
              <a:rPr lang="en-US" altLang="ko-KR" dirty="0"/>
              <a:t>15</a:t>
            </a:r>
            <a:r>
              <a:rPr lang="ko-KR" altLang="en-US" dirty="0"/>
              <a:t>분</a:t>
            </a:r>
            <a:r>
              <a:rPr lang="en-US" altLang="ko-KR" dirty="0"/>
              <a:t>~20</a:t>
            </a:r>
            <a:r>
              <a:rPr lang="ko-KR" altLang="en-US" dirty="0"/>
              <a:t>분 내로 작성하시요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5EC99-0C0F-412B-884E-4FB190087207}"/>
              </a:ext>
            </a:extLst>
          </p:cNvPr>
          <p:cNvSpPr/>
          <p:nvPr/>
        </p:nvSpPr>
        <p:spPr>
          <a:xfrm>
            <a:off x="2731740" y="3024063"/>
            <a:ext cx="6048672" cy="2877963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&lt;script&gt;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let input = Number( prompt(‘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등수 입력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: ‘, 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숫자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’)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let message = ‘’;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endParaRPr lang="en-US" altLang="ko-KR" sz="1400" b="1" dirty="0">
              <a:solidFill>
                <a:schemeClr val="tx1"/>
              </a:solidFill>
              <a:latin typeface="맑은 고딕" pitchFamily="50" charset="-127"/>
            </a:endParaRP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switch ( input ) {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case 1:	message += 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사과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, ’;  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case 2:	message += 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배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’;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case 3:    message += 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수박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, ‘;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	break;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  default:   message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+= ‘</a:t>
            </a:r>
            <a:r>
              <a:rPr lang="ko-KR" altLang="en-US" sz="1400" b="1" dirty="0">
                <a:solidFill>
                  <a:schemeClr val="tx1"/>
                </a:solidFill>
                <a:latin typeface="맑은 고딕" pitchFamily="50" charset="-127"/>
              </a:rPr>
              <a:t>등수에 들지 못했습니다</a:t>
            </a: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.’ 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}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  alert( message );</a:t>
            </a:r>
          </a:p>
          <a:p>
            <a:pPr defTabSz="913755">
              <a:spcBef>
                <a:spcPts val="0"/>
              </a:spcBef>
              <a:buClr>
                <a:srgbClr val="506EA5"/>
              </a:buClr>
            </a:pPr>
            <a:r>
              <a:rPr lang="en-US" altLang="ko-KR" sz="1400" b="1" dirty="0">
                <a:solidFill>
                  <a:schemeClr val="tx1"/>
                </a:solidFill>
                <a:latin typeface="맑은 고딕" pitchFamily="50" charset="-127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40968100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81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조건부 연산자</a:t>
            </a:r>
            <a:endParaRPr lang="en-US" altLang="ko-KR" dirty="0"/>
          </a:p>
          <a:p>
            <a:pPr lvl="1"/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517861-6041-436B-97E5-665B609D42BA}"/>
              </a:ext>
            </a:extLst>
          </p:cNvPr>
          <p:cNvSpPr/>
          <p:nvPr/>
        </p:nvSpPr>
        <p:spPr>
          <a:xfrm>
            <a:off x="1008509" y="1439887"/>
            <a:ext cx="8208912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exrpession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expr2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5787E0-ED0E-4119-8E5B-FE0898682075}"/>
              </a:ext>
            </a:extLst>
          </p:cNvPr>
          <p:cNvSpPr/>
          <p:nvPr/>
        </p:nvSpPr>
        <p:spPr>
          <a:xfrm>
            <a:off x="1008509" y="2323879"/>
            <a:ext cx="8208912" cy="1832417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임의의 정수를 입력하세요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3'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홀수입니다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짝수입니다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987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B83D-A240-614C-2B76-D9032BFA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3E1979-A0F6-AF7A-736B-82B7A7A0BF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F0B98B-4980-A5F7-A9BF-3E6F965D0D0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조건부 연산자</a:t>
            </a:r>
            <a:endParaRPr lang="en-US" altLang="ko-KR" dirty="0"/>
          </a:p>
          <a:p>
            <a:pPr lvl="1"/>
            <a:r>
              <a:rPr lang="ko-KR" altLang="en-US" dirty="0"/>
              <a:t>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r>
              <a:rPr lang="en-US" altLang="ko-KR" dirty="0"/>
              <a:t>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013BA9-6429-016A-DC71-9C629BA6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E770F4-D277-1A81-A0D9-D904CD3D9D8C}"/>
              </a:ext>
            </a:extLst>
          </p:cNvPr>
          <p:cNvSpPr/>
          <p:nvPr/>
        </p:nvSpPr>
        <p:spPr>
          <a:xfrm>
            <a:off x="864492" y="1439887"/>
            <a:ext cx="10081121" cy="43204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exrpession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expr1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expr2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99D8C3-6815-009D-80EC-F4DD14C22C60}"/>
              </a:ext>
            </a:extLst>
          </p:cNvPr>
          <p:cNvSpPr/>
          <p:nvPr/>
        </p:nvSpPr>
        <p:spPr>
          <a:xfrm>
            <a:off x="864493" y="2351905"/>
            <a:ext cx="10081120" cy="194384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임의의 정수를 입력하세요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예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3'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이상의 숫자입니다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 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보다 작은 숫자입니다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609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‘||’ </a:t>
            </a:r>
            <a:r>
              <a:rPr lang="ko-KR" altLang="en-US" dirty="0"/>
              <a:t>연산자를 사용한 짧은 조건문</a:t>
            </a:r>
            <a:endParaRPr lang="en-US" altLang="ko-KR" dirty="0"/>
          </a:p>
          <a:p>
            <a:pPr lvl="1"/>
            <a:r>
              <a:rPr lang="ko-KR" altLang="en-US" dirty="0"/>
              <a:t>논리 연산자의 특성을 조건문으로 사용하는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(1)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좌변이 참이므로 우변을 판단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할 필요 없이 </a:t>
            </a:r>
            <a:r>
              <a:rPr lang="en-US" altLang="ko-KR" dirty="0">
                <a:sym typeface="Wingdings" panose="05000000000000000000" pitchFamily="2" charset="2"/>
              </a:rPr>
              <a:t> true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(2)</a:t>
            </a:r>
            <a:r>
              <a:rPr lang="ko-KR" altLang="en-US" dirty="0">
                <a:sym typeface="Wingdings" panose="05000000000000000000" pitchFamily="2" charset="2"/>
              </a:rPr>
              <a:t>의 경우 좌변이 거짓이므로 우변을 판단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할 필요가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&lt;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불 표현식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&gt; || &lt;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불 표현식이 거짓일 때 실행할 문장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&gt;</a:t>
            </a:r>
          </a:p>
          <a:p>
            <a:pPr lvl="3"/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‘||’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논리합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(or)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연산자가 아님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F67102-6293-4110-A2EE-8CB478B311A2}"/>
              </a:ext>
            </a:extLst>
          </p:cNvPr>
          <p:cNvSpPr/>
          <p:nvPr/>
        </p:nvSpPr>
        <p:spPr>
          <a:xfrm>
            <a:off x="936501" y="1339416"/>
            <a:ext cx="9721080" cy="86409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 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첫번째 문장 출력될까요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(1)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두번째 문장 출력될까요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(2)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F67102-6293-4110-A2EE-8CB478B311A2}"/>
              </a:ext>
            </a:extLst>
          </p:cNvPr>
          <p:cNvSpPr/>
          <p:nvPr/>
        </p:nvSpPr>
        <p:spPr>
          <a:xfrm>
            <a:off x="936501" y="2937547"/>
            <a:ext cx="9721080" cy="1658542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변수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형이고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형으로 바꾸면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`b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값은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이고 자료형은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이다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5249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‘&amp;&amp;’ </a:t>
            </a:r>
            <a:r>
              <a:rPr lang="ko-KR" altLang="en-US" dirty="0"/>
              <a:t>연산자를 사용한 짧은 조건문</a:t>
            </a:r>
            <a:endParaRPr lang="en-US" altLang="ko-KR" dirty="0"/>
          </a:p>
          <a:p>
            <a:pPr lvl="1"/>
            <a:r>
              <a:rPr lang="ko-KR" altLang="en-US" dirty="0"/>
              <a:t>논리 연산자의 특성을 조건문으로 사용하는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(1)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좌변이 참이므로 우변을 판단</a:t>
            </a:r>
            <a:r>
              <a:rPr lang="en-US" altLang="ko-KR" dirty="0"/>
              <a:t>(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할 필요 있음 </a:t>
            </a:r>
            <a:endParaRPr lang="en-US" altLang="ko-KR" dirty="0"/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(2)</a:t>
            </a:r>
            <a:r>
              <a:rPr lang="ko-KR" altLang="en-US" dirty="0">
                <a:sym typeface="Wingdings" panose="05000000000000000000" pitchFamily="2" charset="2"/>
              </a:rPr>
              <a:t>의 경우 좌변이 거짓이므로 우변을 판단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할 필요가 없음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불 표현식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&gt; &amp;&amp; &lt;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불 표현식이 참일 때 실행할 문장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&gt;</a:t>
            </a:r>
          </a:p>
          <a:p>
            <a:pPr lvl="3"/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‘&amp;&amp;’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논리곱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(and)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연산자가 아님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!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 </a:t>
            </a:r>
            <a:r>
              <a:rPr lang="en-US" altLang="ko-KR" dirty="0"/>
              <a:t>– switch </a:t>
            </a:r>
            <a:r>
              <a:rPr lang="ko-KR" altLang="en-US" dirty="0"/>
              <a:t>조건문과 짧은 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F67102-6293-4110-A2EE-8CB478B311A2}"/>
              </a:ext>
            </a:extLst>
          </p:cNvPr>
          <p:cNvSpPr/>
          <p:nvPr/>
        </p:nvSpPr>
        <p:spPr>
          <a:xfrm>
            <a:off x="936501" y="1347449"/>
            <a:ext cx="9721080" cy="81251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첫번재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문장 출력될까요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(1)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두번재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문장 출력될까요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 </a:t>
            </a:r>
            <a:r>
              <a:rPr lang="en-US" altLang="ko-KR" sz="20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(2)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783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</a:t>
            </a:r>
            <a:r>
              <a:rPr lang="ko-KR" altLang="en-US" dirty="0"/>
              <a:t>문자열 인덱싱을 사용하여 홀수 짝수 구분하기</a:t>
            </a:r>
            <a:endParaRPr lang="en-US" altLang="ko-KR" dirty="0"/>
          </a:p>
          <a:p>
            <a:pPr lvl="1"/>
            <a:r>
              <a:rPr lang="ko-KR" altLang="en-US" dirty="0"/>
              <a:t>아래 빈 괄호에 들어갈 적절한 코드는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C3C86-87D5-C05F-E907-24F3C7DE80C9}"/>
              </a:ext>
            </a:extLst>
          </p:cNvPr>
          <p:cNvSpPr/>
          <p:nvPr/>
        </p:nvSpPr>
        <p:spPr>
          <a:xfrm>
            <a:off x="2160637" y="1451014"/>
            <a:ext cx="7457789" cy="322923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정수 입력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     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짝수입니다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홀수입니다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87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6F95-AC88-6F68-67F4-79FF7446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74AE61-2431-89D0-096A-6C0E449D82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86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F663F-250F-EBFE-7F85-E9AC9734CA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</a:t>
            </a:r>
            <a:r>
              <a:rPr lang="ko-KR" altLang="en-US" dirty="0">
                <a:solidFill>
                  <a:srgbClr val="00B050"/>
                </a:solidFill>
              </a:rPr>
              <a:t>문자열 인덱싱</a:t>
            </a:r>
            <a:r>
              <a:rPr lang="ko-KR" altLang="en-US" dirty="0"/>
              <a:t>을 사용하여 홀수 짝수 구분하기</a:t>
            </a:r>
            <a:endParaRPr lang="en-US" altLang="ko-KR" dirty="0"/>
          </a:p>
          <a:p>
            <a:pPr lvl="1"/>
            <a:r>
              <a:rPr lang="ko-KR" altLang="en-US" dirty="0"/>
              <a:t>아래 빈 괄호에 들어갈 적절한 코드는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093E3C-7294-D4A5-4550-9C3014BB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665D57-278A-7C4E-B81A-2C188EC0D01C}"/>
              </a:ext>
            </a:extLst>
          </p:cNvPr>
          <p:cNvSpPr/>
          <p:nvPr/>
        </p:nvSpPr>
        <p:spPr>
          <a:xfrm>
            <a:off x="895536" y="1345602"/>
            <a:ext cx="9721080" cy="455642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정수 입력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짝수입니다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홀수입니다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테이터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형은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'(endNumber%2)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의 </a:t>
            </a:r>
            <a:r>
              <a:rPr lang="ko-KR" altLang="en-US" sz="20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테이터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형은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20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7B06B-5310-4A90-D00F-86F9D39F5CB6}"/>
              </a:ext>
            </a:extLst>
          </p:cNvPr>
          <p:cNvSpPr/>
          <p:nvPr/>
        </p:nvSpPr>
        <p:spPr>
          <a:xfrm>
            <a:off x="2207069" y="2880047"/>
            <a:ext cx="2592288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051573-F8F0-6729-DCAE-279E349F7646}"/>
              </a:ext>
            </a:extLst>
          </p:cNvPr>
          <p:cNvSpPr/>
          <p:nvPr/>
        </p:nvSpPr>
        <p:spPr>
          <a:xfrm>
            <a:off x="4007269" y="2285515"/>
            <a:ext cx="3024336" cy="281265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845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</a:t>
            </a:r>
            <a:r>
              <a:rPr lang="en-US" altLang="ko-KR" dirty="0">
                <a:solidFill>
                  <a:srgbClr val="00B050"/>
                </a:solidFill>
              </a:rPr>
              <a:t>&amp; </a:t>
            </a:r>
            <a:r>
              <a:rPr lang="ko-KR" altLang="en-US" dirty="0">
                <a:solidFill>
                  <a:srgbClr val="00B050"/>
                </a:solidFill>
              </a:rPr>
              <a:t>연산자</a:t>
            </a:r>
            <a:r>
              <a:rPr lang="ko-KR" altLang="en-US" dirty="0"/>
              <a:t>를 사용하여 홀수 짝수 구분하기</a:t>
            </a:r>
            <a:endParaRPr lang="en-US" altLang="ko-KR" dirty="0"/>
          </a:p>
          <a:p>
            <a:pPr lvl="1"/>
            <a:r>
              <a:rPr lang="ko-KR" altLang="en-US" dirty="0"/>
              <a:t>아래 빈 괄호에 들어갈 적절한 코드는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C3C86-87D5-C05F-E907-24F3C7DE80C9}"/>
              </a:ext>
            </a:extLst>
          </p:cNvPr>
          <p:cNvSpPr/>
          <p:nvPr/>
        </p:nvSpPr>
        <p:spPr>
          <a:xfrm>
            <a:off x="2099189" y="1434241"/>
            <a:ext cx="7313773" cy="330124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정수 입력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        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홀수입니다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짝수입니다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620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Quiz - </a:t>
            </a:r>
            <a:r>
              <a:rPr lang="en-US" altLang="ko-KR" dirty="0">
                <a:solidFill>
                  <a:srgbClr val="00B050"/>
                </a:solidFill>
              </a:rPr>
              <a:t>&amp; </a:t>
            </a:r>
            <a:r>
              <a:rPr lang="ko-KR" altLang="en-US" dirty="0">
                <a:solidFill>
                  <a:srgbClr val="00B050"/>
                </a:solidFill>
              </a:rPr>
              <a:t>연산자</a:t>
            </a:r>
            <a:r>
              <a:rPr lang="ko-KR" altLang="en-US" dirty="0"/>
              <a:t>를 사용하여 홀수 짝수 구분하기</a:t>
            </a:r>
            <a:endParaRPr lang="en-US" altLang="ko-KR" dirty="0"/>
          </a:p>
          <a:p>
            <a:pPr lvl="1"/>
            <a:r>
              <a:rPr lang="ko-KR" altLang="en-US" dirty="0"/>
              <a:t>아래 빈 괄호에 들어갈 적절한 코드는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3DA4BB-B38D-F07E-27D0-35E2F751E14F}"/>
              </a:ext>
            </a:extLst>
          </p:cNvPr>
          <p:cNvSpPr/>
          <p:nvPr/>
        </p:nvSpPr>
        <p:spPr>
          <a:xfrm>
            <a:off x="2099189" y="1434241"/>
            <a:ext cx="7313773" cy="330124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정수 입력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홀수입니다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20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은 짝수입니다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20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105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89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- </a:t>
            </a:r>
            <a:r>
              <a:rPr lang="ko-KR" altLang="en-US" dirty="0"/>
              <a:t>비트 연산자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03 </a:t>
            </a:r>
            <a:r>
              <a:rPr lang="ko-KR" altLang="en-US" dirty="0"/>
              <a:t>조건문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760F157B-3277-AEFC-87EF-D14018F2B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34993"/>
              </p:ext>
            </p:extLst>
          </p:nvPr>
        </p:nvGraphicFramePr>
        <p:xfrm>
          <a:off x="648469" y="1079847"/>
          <a:ext cx="102971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50">
                  <a:extLst>
                    <a:ext uri="{9D8B030D-6E8A-4147-A177-3AD203B41FA5}">
                      <a16:colId xmlns:a16="http://schemas.microsoft.com/office/drawing/2014/main" val="3229238803"/>
                    </a:ext>
                  </a:extLst>
                </a:gridCol>
                <a:gridCol w="1537869">
                  <a:extLst>
                    <a:ext uri="{9D8B030D-6E8A-4147-A177-3AD203B41FA5}">
                      <a16:colId xmlns:a16="http://schemas.microsoft.com/office/drawing/2014/main" val="3215544156"/>
                    </a:ext>
                  </a:extLst>
                </a:gridCol>
                <a:gridCol w="7640826">
                  <a:extLst>
                    <a:ext uri="{9D8B030D-6E8A-4147-A177-3AD203B41FA5}">
                      <a16:colId xmlns:a16="http://schemas.microsoft.com/office/drawing/2014/main" val="143354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Operator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9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&amp;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Sets each bit to 1 if both bits are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1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|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Sets each bit to 1 if one of two bits is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7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~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Inverts all the bits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58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^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XOR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Sets each bit to 1 if only one of two bits is 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55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&lt;&lt;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Zero fill left 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Shifts left by pushing zeros in from the right and let the leftmost bits fall off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Signed right 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Shifts right by pushing copies of the leftmost bit in from the left, and let the rightmost bits fall off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5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&gt;&gt;&gt;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Zero fill right shift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Shifts rights by pushing zeros in from the left, and let the rightmost bits fall off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58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2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코드 실행하기 </a:t>
            </a:r>
            <a:r>
              <a:rPr lang="en-US" altLang="ko-KR" dirty="0"/>
              <a:t>– VS code</a:t>
            </a:r>
            <a:r>
              <a:rPr lang="ko-KR" altLang="en-US" dirty="0"/>
              <a:t>에서 코드 실행하기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0 </a:t>
            </a:r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0-1. </a:t>
            </a:r>
            <a:r>
              <a:rPr lang="ko-KR" altLang="en-US" dirty="0"/>
              <a:t>작업 폴더 만들기</a:t>
            </a:r>
            <a:endParaRPr lang="en-US" altLang="ko-KR" dirty="0"/>
          </a:p>
          <a:p>
            <a:pPr lvl="3"/>
            <a:r>
              <a:rPr lang="ko-KR" altLang="en-US" dirty="0"/>
              <a:t>탐색기를 이용해서 </a:t>
            </a:r>
            <a:r>
              <a:rPr lang="en-US" altLang="ko-KR" dirty="0"/>
              <a:t>C:\Javascript </a:t>
            </a:r>
            <a:r>
              <a:rPr lang="ko-KR" altLang="en-US" dirty="0"/>
              <a:t>폴더 만들기</a:t>
            </a:r>
            <a:endParaRPr lang="en-US" altLang="ko-KR" dirty="0"/>
          </a:p>
          <a:p>
            <a:pPr lvl="4"/>
            <a:r>
              <a:rPr lang="ko-KR" altLang="en-US" dirty="0"/>
              <a:t>저는 </a:t>
            </a:r>
            <a:r>
              <a:rPr lang="en-US" altLang="ko-KR" dirty="0"/>
              <a:t>“D:\</a:t>
            </a:r>
            <a:r>
              <a:rPr lang="en-US" altLang="ko-KR" dirty="0" err="1"/>
              <a:t>Javascript</a:t>
            </a:r>
            <a:r>
              <a:rPr lang="en-US" altLang="ko-KR" dirty="0"/>
              <a:t>” </a:t>
            </a:r>
            <a:r>
              <a:rPr lang="ko-KR" altLang="en-US" dirty="0"/>
              <a:t>폴더를 만들겠습니다</a:t>
            </a:r>
            <a:endParaRPr lang="en-US" altLang="ko-KR" dirty="0"/>
          </a:p>
          <a:p>
            <a:pPr lvl="2"/>
            <a:r>
              <a:rPr lang="ko-KR" altLang="en-US" dirty="0"/>
              <a:t>단계 </a:t>
            </a:r>
            <a:r>
              <a:rPr lang="en-US" altLang="ko-KR" dirty="0"/>
              <a:t>0-2. VS Code</a:t>
            </a:r>
            <a:r>
              <a:rPr lang="ko-KR" altLang="en-US" dirty="0"/>
              <a:t>에서 위 폴더를 작업 공간으로 설정</a:t>
            </a:r>
            <a:endParaRPr lang="en-US" altLang="ko-KR" dirty="0"/>
          </a:p>
          <a:p>
            <a:pPr lvl="3"/>
            <a:r>
              <a:rPr lang="en-US" altLang="ko-KR" dirty="0"/>
              <a:t>[File]/[Add Folder to Workspace…] </a:t>
            </a:r>
            <a:r>
              <a:rPr lang="ko-KR" altLang="en-US" dirty="0"/>
              <a:t>클릭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C:\Javascript </a:t>
            </a:r>
            <a:r>
              <a:rPr lang="ko-KR" altLang="en-US" dirty="0"/>
              <a:t>폴더 선택 </a:t>
            </a:r>
            <a:r>
              <a:rPr lang="en-US" altLang="ko-KR" dirty="0">
                <a:sym typeface="Wingdings" panose="05000000000000000000" pitchFamily="2" charset="2"/>
              </a:rPr>
              <a:t> Add </a:t>
            </a:r>
            <a:r>
              <a:rPr lang="ko-KR" altLang="en-US" dirty="0">
                <a:sym typeface="Wingdings" panose="05000000000000000000" pitchFamily="2" charset="2"/>
              </a:rPr>
              <a:t>버튼 클릭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01 – JavaScript </a:t>
            </a:r>
            <a:r>
              <a:rPr lang="ko-KR" altLang="en-US" dirty="0"/>
              <a:t>개요와 개발환경 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03" y="863823"/>
            <a:ext cx="3437100" cy="20653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33" y="2880047"/>
            <a:ext cx="2027203" cy="2888383"/>
          </a:xfrm>
          <a:prstGeom prst="rect">
            <a:avLst/>
          </a:prstGeom>
        </p:spPr>
      </p:pic>
      <p:cxnSp>
        <p:nvCxnSpPr>
          <p:cNvPr id="9" name="구부러진 연결선 8"/>
          <p:cNvCxnSpPr/>
          <p:nvPr/>
        </p:nvCxnSpPr>
        <p:spPr>
          <a:xfrm flipV="1">
            <a:off x="4320877" y="1451014"/>
            <a:ext cx="5256584" cy="4454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577461" y="1223863"/>
            <a:ext cx="804939" cy="2271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95783" y="2407226"/>
            <a:ext cx="804939" cy="22715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>
            <a:off x="8913772" y="1527512"/>
            <a:ext cx="895331" cy="8640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>
            <a:off x="4257094" y="2808436"/>
            <a:ext cx="1008112" cy="50326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5256981" y="3240087"/>
            <a:ext cx="1595155" cy="64807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363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2FE86-204B-42D7-A6A2-902432BA6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445" y="1727919"/>
            <a:ext cx="10804406" cy="26642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Chapter 4 – </a:t>
            </a:r>
            <a:r>
              <a:rPr lang="ko-KR" altLang="en-US" b="1" dirty="0" err="1"/>
              <a:t>반복문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sz="4900" b="1" dirty="0"/>
              <a:t>(</a:t>
            </a:r>
            <a:r>
              <a:rPr lang="ko-KR" altLang="en-US" sz="4900" b="1" dirty="0"/>
              <a:t>배열</a:t>
            </a:r>
            <a:r>
              <a:rPr lang="en-US" altLang="ko-KR" sz="4900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61822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8A8C0-50A6-6CB4-638A-9F1AD574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78B6AD-09DE-7F95-3C2E-D11412B524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91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066CD-244A-0A5E-7F53-4112531F35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(array)</a:t>
            </a:r>
          </a:p>
          <a:p>
            <a:pPr lvl="2"/>
            <a:r>
              <a:rPr lang="ko-KR" altLang="en-US" dirty="0"/>
              <a:t>여러 자료들을 묶어서 하나로 표현하는 자료형</a:t>
            </a:r>
            <a:endParaRPr lang="en-US" altLang="ko-KR" dirty="0"/>
          </a:p>
          <a:p>
            <a:pPr lvl="2"/>
            <a:r>
              <a:rPr lang="ko-KR" altLang="en-US" dirty="0"/>
              <a:t>여러 개의 변수를 한 번에 선언하고 다룰 수 있는 자료형</a:t>
            </a:r>
            <a:endParaRPr lang="en-US" altLang="ko-KR" dirty="0"/>
          </a:p>
          <a:p>
            <a:pPr lvl="2"/>
            <a:r>
              <a:rPr lang="ko-KR" altLang="en-US" dirty="0"/>
              <a:t>대괄호</a:t>
            </a:r>
            <a:r>
              <a:rPr lang="en-US" altLang="ko-KR" dirty="0"/>
              <a:t>([ ])</a:t>
            </a:r>
            <a:r>
              <a:rPr lang="ko-KR" altLang="en-US" dirty="0"/>
              <a:t>를 사용하여 생성하고 각 요소</a:t>
            </a:r>
            <a:r>
              <a:rPr lang="en-US" altLang="ko-KR" dirty="0"/>
              <a:t>(element)</a:t>
            </a:r>
            <a:r>
              <a:rPr lang="ko-KR" altLang="en-US" dirty="0"/>
              <a:t>는 쉼표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lvl="2"/>
            <a:r>
              <a:rPr lang="ko-KR" altLang="en-US" dirty="0"/>
              <a:t>배열의 요소는 다양한 데이터 형으로 구성될 수 있음</a:t>
            </a:r>
            <a:endParaRPr lang="en-US" altLang="ko-KR" dirty="0"/>
          </a:p>
          <a:p>
            <a:pPr lvl="2"/>
            <a:r>
              <a:rPr lang="ko-KR" altLang="en-US" dirty="0"/>
              <a:t>배열 생성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실습</a:t>
            </a:r>
            <a:endParaRPr lang="en-US" altLang="ko-KR" dirty="0"/>
          </a:p>
          <a:p>
            <a:pPr lvl="2"/>
            <a:r>
              <a:rPr lang="ko-KR" altLang="en-US" dirty="0"/>
              <a:t>크롬</a:t>
            </a:r>
            <a:r>
              <a:rPr lang="en-US" altLang="ko-KR" dirty="0"/>
              <a:t> </a:t>
            </a:r>
            <a:r>
              <a:rPr lang="ko-KR" altLang="en-US" dirty="0"/>
              <a:t>브라우저 개발자 툴의 </a:t>
            </a:r>
            <a:r>
              <a:rPr lang="en-US" altLang="ko-KR" dirty="0"/>
              <a:t>[Console]</a:t>
            </a:r>
            <a:r>
              <a:rPr lang="ko-KR" altLang="en-US" dirty="0"/>
              <a:t>에서 위 코드를 입력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EA71FC-2A00-03A5-4313-AD496CC2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44B716-7EC1-4CDA-54AC-2E9FB9A6E081}"/>
              </a:ext>
            </a:extLst>
          </p:cNvPr>
          <p:cNvSpPr/>
          <p:nvPr/>
        </p:nvSpPr>
        <p:spPr>
          <a:xfrm>
            <a:off x="1152525" y="2880047"/>
            <a:ext cx="9587221" cy="523911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{}, {}, [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]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39F39-E5FF-E240-8C43-26E79124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60" y="3813004"/>
            <a:ext cx="485842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24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ADC96-51EB-9247-9E6E-A820DCA9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C481B-9A3E-A455-5F93-08321B3A26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92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DFEDC-7EFA-C6B9-F75F-FD9B2D0169B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시작하기 전에</a:t>
            </a:r>
            <a:endParaRPr lang="en-US" altLang="ko-KR" dirty="0"/>
          </a:p>
          <a:p>
            <a:pPr lvl="1"/>
            <a:r>
              <a:rPr lang="ko-KR" altLang="en-US" dirty="0"/>
              <a:t>배열 생성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실습</a:t>
            </a:r>
            <a:endParaRPr lang="en-US" altLang="ko-KR" dirty="0"/>
          </a:p>
          <a:p>
            <a:pPr lvl="2"/>
            <a:r>
              <a:rPr lang="ko-KR" altLang="en-US" dirty="0"/>
              <a:t>크롬</a:t>
            </a:r>
            <a:r>
              <a:rPr lang="en-US" altLang="ko-KR" dirty="0"/>
              <a:t> </a:t>
            </a:r>
            <a:r>
              <a:rPr lang="ko-KR" altLang="en-US" dirty="0"/>
              <a:t>브라우저 개발자 툴의 </a:t>
            </a:r>
            <a:r>
              <a:rPr lang="en-US" altLang="ko-KR" dirty="0"/>
              <a:t>[Console]</a:t>
            </a:r>
            <a:r>
              <a:rPr lang="ko-KR" altLang="en-US" dirty="0"/>
              <a:t>에서 위 코드를 입력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&gt;  array</a:t>
            </a:r>
          </a:p>
          <a:p>
            <a:pPr lvl="2"/>
            <a:r>
              <a:rPr lang="en-US" altLang="ko-KR" dirty="0"/>
              <a:t>&lt;. ▶(6) [273, ‘</a:t>
            </a:r>
            <a:r>
              <a:rPr lang="ko-KR" altLang="en-US" dirty="0"/>
              <a:t>문자열</a:t>
            </a:r>
            <a:r>
              <a:rPr lang="en-US" altLang="ko-KR" dirty="0"/>
              <a:t>’, </a:t>
            </a:r>
            <a:r>
              <a:rPr lang="en-US" altLang="ko-KR" dirty="0" err="1"/>
              <a:t>ture</a:t>
            </a:r>
            <a:r>
              <a:rPr lang="en-US" altLang="ko-KR" dirty="0"/>
              <a:t>, f, {…}, Array(2)]</a:t>
            </a:r>
          </a:p>
          <a:p>
            <a:pPr lvl="2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494792-DD44-500D-D3D7-4BE7C46A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79B2D5-96C4-A340-80D8-E2E8C1921651}"/>
              </a:ext>
            </a:extLst>
          </p:cNvPr>
          <p:cNvSpPr/>
          <p:nvPr/>
        </p:nvSpPr>
        <p:spPr>
          <a:xfrm>
            <a:off x="1340566" y="1257508"/>
            <a:ext cx="9473510" cy="36004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문자열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{}, {},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6CC6B3-6F46-907C-416F-EF2E971C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61" y="2246437"/>
            <a:ext cx="4858428" cy="1609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244235-391C-D2FE-1B85-72A82894EA08}"/>
              </a:ext>
            </a:extLst>
          </p:cNvPr>
          <p:cNvSpPr/>
          <p:nvPr/>
        </p:nvSpPr>
        <p:spPr>
          <a:xfrm>
            <a:off x="3312765" y="3215422"/>
            <a:ext cx="4719324" cy="4320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818F7F5-D136-BEE1-34D6-D58E696F3E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967" y="3444234"/>
            <a:ext cx="1830798" cy="654100"/>
          </a:xfrm>
          <a:prstGeom prst="curvedConnector3">
            <a:avLst>
              <a:gd name="adj1" fmla="val 9994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0A9C915-4594-395B-2338-822377FB2FDF}"/>
              </a:ext>
            </a:extLst>
          </p:cNvPr>
          <p:cNvCxnSpPr/>
          <p:nvPr/>
        </p:nvCxnSpPr>
        <p:spPr>
          <a:xfrm>
            <a:off x="1481967" y="4636400"/>
            <a:ext cx="2160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611336-8172-CB25-4529-A582045BF645}"/>
              </a:ext>
            </a:extLst>
          </p:cNvPr>
          <p:cNvSpPr txBox="1"/>
          <p:nvPr/>
        </p:nvSpPr>
        <p:spPr>
          <a:xfrm>
            <a:off x="1032160" y="4878348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요소 개수</a:t>
            </a: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F21FF208-3D29-A44B-D66B-26719FE5B1C4}"/>
              </a:ext>
            </a:extLst>
          </p:cNvPr>
          <p:cNvCxnSpPr>
            <a:endCxn id="13" idx="1"/>
          </p:cNvCxnSpPr>
          <p:nvPr/>
        </p:nvCxnSpPr>
        <p:spPr>
          <a:xfrm rot="10800000" flipV="1">
            <a:off x="1032160" y="4636399"/>
            <a:ext cx="557818" cy="395837"/>
          </a:xfrm>
          <a:prstGeom prst="curvedConnector3">
            <a:avLst>
              <a:gd name="adj1" fmla="val 140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C9CAF2-EEEE-11EC-74F5-5FE77606AB3B}"/>
              </a:ext>
            </a:extLst>
          </p:cNvPr>
          <p:cNvSpPr txBox="1"/>
          <p:nvPr/>
        </p:nvSpPr>
        <p:spPr>
          <a:xfrm>
            <a:off x="2254873" y="487834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함수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E63D7D4-902B-B9AC-112B-3A743D75A778}"/>
              </a:ext>
            </a:extLst>
          </p:cNvPr>
          <p:cNvCxnSpPr/>
          <p:nvPr/>
        </p:nvCxnSpPr>
        <p:spPr>
          <a:xfrm>
            <a:off x="3365436" y="4636399"/>
            <a:ext cx="21602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68B7F776-2C0A-8FA7-F1A6-804C9EF1E2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6881" y="4636399"/>
            <a:ext cx="1013024" cy="395836"/>
          </a:xfrm>
          <a:prstGeom prst="curvedConnector3">
            <a:avLst>
              <a:gd name="adj1" fmla="val 123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52237B-9C70-AA83-26B4-FDE12113E9E6}"/>
              </a:ext>
            </a:extLst>
          </p:cNvPr>
          <p:cNvSpPr txBox="1"/>
          <p:nvPr/>
        </p:nvSpPr>
        <p:spPr>
          <a:xfrm>
            <a:off x="3065614" y="4884374"/>
            <a:ext cx="2050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요소의 개수가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인 배열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CFD5715-9F70-F261-398D-C5DF1A32E932}"/>
              </a:ext>
            </a:extLst>
          </p:cNvPr>
          <p:cNvCxnSpPr>
            <a:cxnSpLocks/>
          </p:cNvCxnSpPr>
          <p:nvPr/>
        </p:nvCxnSpPr>
        <p:spPr>
          <a:xfrm>
            <a:off x="3983065" y="4642425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2807C389-6E63-F4F9-47C8-934EBC11A9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7623" y="4642425"/>
            <a:ext cx="738733" cy="395836"/>
          </a:xfrm>
          <a:prstGeom prst="curvedConnector3">
            <a:avLst>
              <a:gd name="adj1" fmla="val 112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6382667-C7D2-7329-0EDF-2094E805CCA8}"/>
              </a:ext>
            </a:extLst>
          </p:cNvPr>
          <p:cNvCxnSpPr>
            <a:cxnSpLocks/>
          </p:cNvCxnSpPr>
          <p:nvPr/>
        </p:nvCxnSpPr>
        <p:spPr>
          <a:xfrm>
            <a:off x="3581479" y="4367550"/>
            <a:ext cx="2948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EC1E58-B191-AEA5-424F-CF033189AB6D}"/>
              </a:ext>
            </a:extLst>
          </p:cNvPr>
          <p:cNvSpPr txBox="1"/>
          <p:nvPr/>
        </p:nvSpPr>
        <p:spPr>
          <a:xfrm>
            <a:off x="4919189" y="3987959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객체</a:t>
            </a:r>
            <a:r>
              <a:rPr lang="en-US" altLang="ko-KR" sz="1400" b="1" dirty="0"/>
              <a:t>(Object)</a:t>
            </a:r>
            <a:endParaRPr lang="ko-KR" altLang="en-US" sz="1400" b="1" dirty="0"/>
          </a:p>
        </p:txBody>
      </p: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8E7FABF4-CEDE-C147-C099-269FD3E3FC19}"/>
              </a:ext>
            </a:extLst>
          </p:cNvPr>
          <p:cNvCxnSpPr/>
          <p:nvPr/>
        </p:nvCxnSpPr>
        <p:spPr>
          <a:xfrm rot="10800000" flipV="1">
            <a:off x="3728927" y="4141846"/>
            <a:ext cx="1190262" cy="225703"/>
          </a:xfrm>
          <a:prstGeom prst="curvedConnector3">
            <a:avLst>
              <a:gd name="adj1" fmla="val 99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5940231-1C60-00BB-1A46-BDF14DFA143E}"/>
              </a:ext>
            </a:extLst>
          </p:cNvPr>
          <p:cNvSpPr/>
          <p:nvPr/>
        </p:nvSpPr>
        <p:spPr>
          <a:xfrm>
            <a:off x="1265942" y="4392046"/>
            <a:ext cx="216024" cy="216024"/>
          </a:xfrm>
          <a:prstGeom prst="ellipse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9966DE90-4824-9CFC-305A-3B76A9E50B6A}"/>
              </a:ext>
            </a:extLst>
          </p:cNvPr>
          <p:cNvCxnSpPr>
            <a:cxnSpLocks/>
          </p:cNvCxnSpPr>
          <p:nvPr/>
        </p:nvCxnSpPr>
        <p:spPr>
          <a:xfrm flipV="1">
            <a:off x="1368549" y="4102823"/>
            <a:ext cx="1009612" cy="289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294FEE4-A313-BBDB-0EDA-0AE6351A67FC}"/>
              </a:ext>
            </a:extLst>
          </p:cNvPr>
          <p:cNvSpPr txBox="1"/>
          <p:nvPr/>
        </p:nvSpPr>
        <p:spPr>
          <a:xfrm>
            <a:off x="2370267" y="3960248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클릭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하위 내용 전개</a:t>
            </a:r>
          </a:p>
        </p:txBody>
      </p:sp>
    </p:spTree>
    <p:extLst>
      <p:ext uri="{BB962C8B-B14F-4D97-AF65-F5344CB8AC3E}">
        <p14:creationId xmlns:p14="http://schemas.microsoft.com/office/powerpoint/2010/main" val="12494752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93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배열 만들기</a:t>
            </a:r>
            <a:endParaRPr lang="en-US" altLang="ko-KR" dirty="0"/>
          </a:p>
          <a:p>
            <a:pPr lvl="1"/>
            <a:r>
              <a:rPr lang="ko-KR" altLang="en-US" dirty="0"/>
              <a:t>여러 개의 변수를 한번에 선언하여 사용할 수 있는 변수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자바스크립트에는 문자열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숫자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불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함수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객체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, undefined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이렇게 총 여섯 가지 자료형이 있는데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2"/>
            <a:r>
              <a:rPr lang="ko-KR" altLang="en-US" dirty="0">
                <a:solidFill>
                  <a:schemeClr val="bg1">
                    <a:lumMod val="75000"/>
                  </a:schemeClr>
                </a:solidFill>
              </a:rPr>
              <a:t>배열은 객체 자료형에 속함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ko-KR" altLang="en-US" dirty="0"/>
              <a:t>아래 코드처럼 </a:t>
            </a:r>
            <a:r>
              <a:rPr lang="ko-KR" altLang="en-US" dirty="0">
                <a:solidFill>
                  <a:srgbClr val="00B050"/>
                </a:solidFill>
              </a:rPr>
              <a:t>배열은 대괄호</a:t>
            </a:r>
            <a:r>
              <a:rPr lang="en-US" altLang="ko-KR" dirty="0">
                <a:solidFill>
                  <a:srgbClr val="00B050"/>
                </a:solidFill>
              </a:rPr>
              <a:t>([ ])</a:t>
            </a:r>
            <a:r>
              <a:rPr lang="ko-KR" altLang="en-US" dirty="0">
                <a:solidFill>
                  <a:srgbClr val="00B050"/>
                </a:solidFill>
              </a:rPr>
              <a:t>로 생성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r>
              <a:rPr lang="ko-KR" altLang="en-US" dirty="0"/>
              <a:t>각각의 값</a:t>
            </a:r>
            <a:r>
              <a:rPr lang="en-US" altLang="ko-KR" dirty="0"/>
              <a:t>(</a:t>
            </a:r>
            <a:r>
              <a:rPr lang="ko-KR" altLang="en-US" dirty="0"/>
              <a:t>요소</a:t>
            </a:r>
            <a:r>
              <a:rPr lang="en-US" altLang="ko-KR" dirty="0"/>
              <a:t>, element)</a:t>
            </a:r>
            <a:r>
              <a:rPr lang="ko-KR" altLang="en-US" dirty="0"/>
              <a:t>은 쉼표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>
                <a:solidFill>
                  <a:srgbClr val="00B050"/>
                </a:solidFill>
              </a:rPr>
              <a:t>어떠한 종류의 자료형도 배열의 요소가 될 수 있음</a:t>
            </a:r>
            <a:endParaRPr lang="en-US" altLang="ko-KR" dirty="0">
              <a:solidFill>
                <a:srgbClr val="00B050"/>
              </a:solidFill>
            </a:endParaRP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04063-3D9B-497C-BF3F-FA74E79D3E11}"/>
              </a:ext>
            </a:extLst>
          </p:cNvPr>
          <p:cNvSpPr/>
          <p:nvPr/>
        </p:nvSpPr>
        <p:spPr>
          <a:xfrm>
            <a:off x="864493" y="2592015"/>
            <a:ext cx="5760640" cy="79208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E490C-CCEF-44BD-8E21-B3372B6384C8}"/>
              </a:ext>
            </a:extLst>
          </p:cNvPr>
          <p:cNvSpPr/>
          <p:nvPr/>
        </p:nvSpPr>
        <p:spPr>
          <a:xfrm>
            <a:off x="864493" y="3744143"/>
            <a:ext cx="8136904" cy="108012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{}, {}, [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2F3C1-B4B2-B809-6F52-2882B202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557" y="1772468"/>
            <a:ext cx="41814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762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94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배열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만들기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0E490C-CCEF-44BD-8E21-B3372B6384C8}"/>
              </a:ext>
            </a:extLst>
          </p:cNvPr>
          <p:cNvSpPr/>
          <p:nvPr/>
        </p:nvSpPr>
        <p:spPr>
          <a:xfrm>
            <a:off x="1440557" y="3158733"/>
            <a:ext cx="3744416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4EC9B0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array1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9CDCFE"/>
                </a:solidFill>
                <a:latin typeface="Consolas" panose="020B0609020204030204" pitchFamily="49" charset="0"/>
              </a:rPr>
              <a:t>array2</a:t>
            </a:r>
            <a:r>
              <a:rPr lang="en-US" altLang="ko-KR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546929AD-9FA3-4DF7-97C7-2C2ADD49B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93527"/>
              </p:ext>
            </p:extLst>
          </p:nvPr>
        </p:nvGraphicFramePr>
        <p:xfrm>
          <a:off x="1152525" y="1150633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798473229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99240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함수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2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Array(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빈 배열을 만듬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Array( number 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매개 변수 값 만큼의 요소를 갖는 배열을 만듬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0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Array(any, …, any)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매개 변수를 요소로 하는 배열을 </a:t>
                      </a:r>
                      <a:r>
                        <a:rPr lang="ko-KR" altLang="en-US" sz="1400" dirty="0" err="1"/>
                        <a:t>만듬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64865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1" y="2896363"/>
            <a:ext cx="2610214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378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배열 요소에 접근하기</a:t>
            </a:r>
            <a:endParaRPr lang="en-US" altLang="ko-KR" dirty="0"/>
          </a:p>
          <a:p>
            <a:pPr lvl="1"/>
            <a:r>
              <a:rPr lang="ko-KR" altLang="en-US" dirty="0"/>
              <a:t>요소 각각에 접근하기</a:t>
            </a:r>
            <a:endParaRPr lang="en-US" altLang="ko-KR" dirty="0"/>
          </a:p>
          <a:p>
            <a:pPr lvl="2"/>
            <a:r>
              <a:rPr lang="ko-KR" altLang="en-US" dirty="0"/>
              <a:t>배열 이름에 대괄호</a:t>
            </a:r>
            <a:r>
              <a:rPr lang="en-US" altLang="ko-KR" dirty="0"/>
              <a:t>( [ ] 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붙이고 대괄호 안에 숫자를 써서 각 요소를 구분하여 접근</a:t>
            </a:r>
            <a:endParaRPr lang="en-US" altLang="ko-KR" dirty="0"/>
          </a:p>
          <a:p>
            <a:pPr lvl="3"/>
            <a:r>
              <a:rPr lang="ko-KR" altLang="en-US" dirty="0"/>
              <a:t>대괄호 안에 들어가는 숫자를 </a:t>
            </a:r>
            <a:r>
              <a:rPr lang="ko-KR" altLang="en-US" dirty="0" err="1"/>
              <a:t>인텍스</a:t>
            </a:r>
            <a:r>
              <a:rPr lang="en-US" altLang="ko-KR" dirty="0"/>
              <a:t>(index)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3"/>
            <a:r>
              <a:rPr lang="en-US" altLang="ko-KR" dirty="0">
                <a:solidFill>
                  <a:srgbClr val="00B050"/>
                </a:solidFill>
              </a:rPr>
              <a:t>C </a:t>
            </a:r>
            <a:r>
              <a:rPr lang="ko-KR" altLang="en-US" dirty="0" err="1">
                <a:solidFill>
                  <a:srgbClr val="00B050"/>
                </a:solidFill>
              </a:rPr>
              <a:t>언어에서와</a:t>
            </a:r>
            <a:r>
              <a:rPr lang="ko-KR" altLang="en-US" dirty="0">
                <a:solidFill>
                  <a:srgbClr val="00B050"/>
                </a:solidFill>
              </a:rPr>
              <a:t> 동일하게 배열의 각 요소에 접근</a:t>
            </a:r>
            <a:endParaRPr lang="en-US" altLang="ko-KR" dirty="0">
              <a:solidFill>
                <a:srgbClr val="00B050"/>
              </a:solidFill>
            </a:endParaRPr>
          </a:p>
          <a:p>
            <a:pPr lvl="4"/>
            <a:r>
              <a:rPr lang="en-US" altLang="ko-KR" dirty="0"/>
              <a:t>Python</a:t>
            </a:r>
            <a:r>
              <a:rPr lang="ko-KR" altLang="en-US" dirty="0"/>
              <a:t>에서 </a:t>
            </a:r>
            <a:r>
              <a:rPr lang="en-US" altLang="ko-KR" dirty="0"/>
              <a:t>list</a:t>
            </a:r>
            <a:r>
              <a:rPr lang="ko-KR" altLang="en-US" dirty="0"/>
              <a:t>의 각 요소에 접근하기 위해 </a:t>
            </a:r>
            <a:r>
              <a:rPr lang="en-US" altLang="ko-KR" dirty="0"/>
              <a:t>indexing</a:t>
            </a:r>
            <a:r>
              <a:rPr lang="ko-KR" altLang="en-US" dirty="0"/>
              <a:t>하는 방법과 동일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요소에 접근하기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04063-3D9B-497C-BF3F-FA74E79D3E11}"/>
              </a:ext>
            </a:extLst>
          </p:cNvPr>
          <p:cNvSpPr/>
          <p:nvPr/>
        </p:nvSpPr>
        <p:spPr>
          <a:xfrm>
            <a:off x="2448669" y="1871935"/>
            <a:ext cx="6861743" cy="2016224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273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3929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배열 요소 개수 확인하기</a:t>
            </a:r>
            <a:r>
              <a:rPr lang="en-US" altLang="ko-KR" dirty="0"/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array.length</a:t>
            </a:r>
            <a:endParaRPr lang="en-US" altLang="ko-KR" dirty="0">
              <a:highlight>
                <a:srgbClr val="FFFF00"/>
              </a:highlight>
            </a:endParaRPr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배열 맨 뒤에 요소 추가하기</a:t>
            </a:r>
            <a:r>
              <a:rPr lang="en-US" altLang="ko-KR" dirty="0"/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array.push</a:t>
            </a:r>
            <a:endParaRPr lang="en-US" altLang="ko-KR" dirty="0">
              <a:highlight>
                <a:srgbClr val="FFFF00"/>
              </a:highlight>
            </a:endParaRPr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요소 개수</a:t>
            </a:r>
            <a:r>
              <a:rPr lang="en-US" altLang="ko-KR" dirty="0"/>
              <a:t> </a:t>
            </a:r>
            <a:r>
              <a:rPr lang="ko-KR" altLang="en-US" dirty="0"/>
              <a:t>확인하기 </a:t>
            </a:r>
            <a:r>
              <a:rPr lang="en-US" altLang="ko-KR" dirty="0"/>
              <a:t>/ </a:t>
            </a:r>
            <a:r>
              <a:rPr lang="ko-KR" altLang="en-US" dirty="0"/>
              <a:t>배열 맨 뒤에 요소 추가하기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04063-3D9B-497C-BF3F-FA74E79D3E11}"/>
              </a:ext>
            </a:extLst>
          </p:cNvPr>
          <p:cNvSpPr/>
          <p:nvPr/>
        </p:nvSpPr>
        <p:spPr>
          <a:xfrm>
            <a:off x="1800597" y="1007839"/>
            <a:ext cx="7560840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키위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F72BAE-80AB-9262-D437-A791C5E37587}"/>
              </a:ext>
            </a:extLst>
          </p:cNvPr>
          <p:cNvSpPr/>
          <p:nvPr/>
        </p:nvSpPr>
        <p:spPr>
          <a:xfrm>
            <a:off x="1800597" y="3096071"/>
            <a:ext cx="7560840" cy="1512168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키위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수박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1976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인덱스를 사용하여 배열 뒷부분에 요소 추가하기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인덱스를 사용하여 배열 뒷부분에 요소 추가하기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404063-3D9B-497C-BF3F-FA74E79D3E11}"/>
              </a:ext>
            </a:extLst>
          </p:cNvPr>
          <p:cNvSpPr/>
          <p:nvPr/>
        </p:nvSpPr>
        <p:spPr>
          <a:xfrm>
            <a:off x="792485" y="1007839"/>
            <a:ext cx="5544615" cy="1584176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054728-5EE0-2507-3B22-D87CDEB8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133" y="1025959"/>
            <a:ext cx="3276600" cy="12001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1E51900-8DE2-11D0-1505-E20E6EE352DF}"/>
              </a:ext>
            </a:extLst>
          </p:cNvPr>
          <p:cNvSpPr/>
          <p:nvPr/>
        </p:nvSpPr>
        <p:spPr>
          <a:xfrm>
            <a:off x="792486" y="2840255"/>
            <a:ext cx="5544614" cy="1551959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=[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귤</a:t>
            </a:r>
            <a:r>
              <a:rPr lang="en-US" altLang="ko-K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883430-45AA-527D-B497-0755AEA22A03}"/>
              </a:ext>
            </a:extLst>
          </p:cNvPr>
          <p:cNvSpPr/>
          <p:nvPr/>
        </p:nvSpPr>
        <p:spPr>
          <a:xfrm>
            <a:off x="6625133" y="1799927"/>
            <a:ext cx="3384376" cy="426182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B3BC88E-33A5-DC50-B94D-2056E9149E6F}"/>
              </a:ext>
            </a:extLst>
          </p:cNvPr>
          <p:cNvCxnSpPr>
            <a:endCxn id="3" idx="1"/>
          </p:cNvCxnSpPr>
          <p:nvPr/>
        </p:nvCxnSpPr>
        <p:spPr>
          <a:xfrm>
            <a:off x="3600797" y="1799927"/>
            <a:ext cx="3024336" cy="213091"/>
          </a:xfrm>
          <a:prstGeom prst="curvedConnector3">
            <a:avLst/>
          </a:prstGeom>
          <a:ln w="190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91EE2298-1440-ED47-08F7-826916AE4156}"/>
              </a:ext>
            </a:extLst>
          </p:cNvPr>
          <p:cNvSpPr/>
          <p:nvPr/>
        </p:nvSpPr>
        <p:spPr>
          <a:xfrm>
            <a:off x="8713365" y="1917839"/>
            <a:ext cx="720080" cy="35417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AFAF58-2F18-D9B4-6BB8-ACC99A756119}"/>
              </a:ext>
            </a:extLst>
          </p:cNvPr>
          <p:cNvSpPr/>
          <p:nvPr/>
        </p:nvSpPr>
        <p:spPr>
          <a:xfrm>
            <a:off x="1896737" y="1640517"/>
            <a:ext cx="720080" cy="35417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514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C31F5-9458-63D0-4CCA-39B479E8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D0363-7517-1E23-262B-F35095DBA3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98</a:t>
            </a:fld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C4A70-E8B4-73C0-9219-416FF57AF7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인덱스의 요소를 기반으로 제거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splice( )</a:t>
            </a:r>
          </a:p>
          <a:p>
            <a:pPr lvl="1"/>
            <a:r>
              <a:rPr lang="en-US" altLang="ko-KR" dirty="0">
                <a:hlinkClick r:id="rId3"/>
              </a:rPr>
              <a:t>splice</a:t>
            </a:r>
            <a:r>
              <a:rPr lang="ko-KR" altLang="en-US" dirty="0"/>
              <a:t>의 사전적 의미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밧줄의 두 끝을 함께 꼬아서</a:t>
            </a:r>
            <a:r>
              <a:rPr lang="en-US" altLang="ko-KR" dirty="0"/>
              <a:t>) </a:t>
            </a:r>
            <a:r>
              <a:rPr lang="ko-KR" altLang="en-US" dirty="0"/>
              <a:t>잇다</a:t>
            </a:r>
            <a:endParaRPr lang="en-US" altLang="ko-KR" dirty="0"/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idx</a:t>
            </a:r>
            <a:r>
              <a:rPr lang="en-US" altLang="ko-KR" dirty="0"/>
              <a:t> : </a:t>
            </a:r>
            <a:r>
              <a:rPr lang="ko-KR" altLang="en-US" dirty="0"/>
              <a:t>제거할 요소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의 시작 인덱스</a:t>
            </a:r>
            <a:endParaRPr lang="en-US" altLang="ko-KR" dirty="0"/>
          </a:p>
          <a:p>
            <a:pPr lvl="2"/>
            <a:r>
              <a:rPr lang="en-US" altLang="ko-KR" dirty="0"/>
              <a:t>num: </a:t>
            </a:r>
            <a:r>
              <a:rPr lang="ko-KR" altLang="en-US" dirty="0"/>
              <a:t>제거할 요소의 개수</a:t>
            </a:r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array.splice</a:t>
            </a:r>
            <a:r>
              <a:rPr lang="en-US" altLang="ko-KR" dirty="0"/>
              <a:t>(2, 1) : </a:t>
            </a:r>
            <a:r>
              <a:rPr lang="ko-KR" altLang="en-US" dirty="0"/>
              <a:t>배열의 두</a:t>
            </a:r>
            <a:r>
              <a:rPr lang="en-US" altLang="ko-KR" dirty="0"/>
              <a:t>(2)</a:t>
            </a:r>
            <a:r>
              <a:rPr lang="ko-KR" altLang="en-US" dirty="0"/>
              <a:t> 번째 인덱스로부터 </a:t>
            </a:r>
            <a:r>
              <a:rPr lang="en-US" altLang="ko-KR" dirty="0"/>
              <a:t>1</a:t>
            </a:r>
            <a:r>
              <a:rPr lang="ko-KR" altLang="en-US" dirty="0"/>
              <a:t>개의 요소를 제거</a:t>
            </a:r>
            <a:endParaRPr lang="en-US" altLang="ko-KR" dirty="0"/>
          </a:p>
          <a:p>
            <a:pPr lvl="2"/>
            <a:r>
              <a:rPr lang="en-US" altLang="ko-KR" dirty="0"/>
              <a:t>splice( ) </a:t>
            </a:r>
            <a:r>
              <a:rPr lang="ko-KR" altLang="en-US" dirty="0"/>
              <a:t>함수는 배열을 반환</a:t>
            </a:r>
            <a:endParaRPr lang="en-US" altLang="ko-KR" dirty="0"/>
          </a:p>
          <a:p>
            <a:pPr marL="702000" lvl="3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125446-1245-698D-3EAA-F545DE58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요소 제거하기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E16D1F-9553-613D-C0B2-D7CC60F44C4F}"/>
              </a:ext>
            </a:extLst>
          </p:cNvPr>
          <p:cNvSpPr/>
          <p:nvPr/>
        </p:nvSpPr>
        <p:spPr>
          <a:xfrm>
            <a:off x="2304653" y="3429868"/>
            <a:ext cx="5544616" cy="1296143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310FC-51CD-FAF0-1F94-5A840A562413}"/>
              </a:ext>
            </a:extLst>
          </p:cNvPr>
          <p:cNvSpPr/>
          <p:nvPr/>
        </p:nvSpPr>
        <p:spPr>
          <a:xfrm>
            <a:off x="2304653" y="1981924"/>
            <a:ext cx="5544616" cy="4883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9ED6D0-BFA3-EA73-78D8-7A156379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01" y="3429868"/>
            <a:ext cx="2505425" cy="1886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253B2C4-AFA0-3D0B-A63A-BC85159DB235}"/>
              </a:ext>
            </a:extLst>
          </p:cNvPr>
          <p:cNvSpPr/>
          <p:nvPr/>
        </p:nvSpPr>
        <p:spPr>
          <a:xfrm>
            <a:off x="4117641" y="4385422"/>
            <a:ext cx="335908" cy="35417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AC2A4A-63CA-D1AF-C369-210A9775EFB4}"/>
              </a:ext>
            </a:extLst>
          </p:cNvPr>
          <p:cNvSpPr/>
          <p:nvPr/>
        </p:nvSpPr>
        <p:spPr>
          <a:xfrm>
            <a:off x="8353325" y="4464223"/>
            <a:ext cx="648072" cy="2617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8E431B0-8E1D-5C37-84E3-3B33B18C469F}"/>
              </a:ext>
            </a:extLst>
          </p:cNvPr>
          <p:cNvSpPr/>
          <p:nvPr/>
        </p:nvSpPr>
        <p:spPr>
          <a:xfrm>
            <a:off x="3141499" y="3762506"/>
            <a:ext cx="335908" cy="354174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4BA8DD54-5634-EA9E-349E-0B302350C868}"/>
              </a:ext>
            </a:extLst>
          </p:cNvPr>
          <p:cNvCxnSpPr>
            <a:stCxn id="11" idx="7"/>
            <a:endCxn id="8" idx="1"/>
          </p:cNvCxnSpPr>
          <p:nvPr/>
        </p:nvCxnSpPr>
        <p:spPr>
          <a:xfrm rot="16200000" flipH="1">
            <a:off x="5500397" y="1742190"/>
            <a:ext cx="780743" cy="4925111"/>
          </a:xfrm>
          <a:prstGeom prst="curvedConnector4">
            <a:avLst>
              <a:gd name="adj1" fmla="val -29280"/>
              <a:gd name="adj2" fmla="val 50499"/>
            </a:avLst>
          </a:prstGeom>
          <a:ln w="127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79B969-D709-AB73-4C56-E94A9675CC85}"/>
              </a:ext>
            </a:extLst>
          </p:cNvPr>
          <p:cNvSpPr/>
          <p:nvPr/>
        </p:nvSpPr>
        <p:spPr>
          <a:xfrm>
            <a:off x="1008508" y="5112295"/>
            <a:ext cx="2376265" cy="261788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41AF0BF-A7F6-B10B-1CB5-461CCB0F9787}"/>
              </a:ext>
            </a:extLst>
          </p:cNvPr>
          <p:cNvCxnSpPr>
            <a:stCxn id="17" idx="3"/>
          </p:cNvCxnSpPr>
          <p:nvPr/>
        </p:nvCxnSpPr>
        <p:spPr>
          <a:xfrm flipV="1">
            <a:off x="3384773" y="4680247"/>
            <a:ext cx="4968551" cy="562942"/>
          </a:xfrm>
          <a:prstGeom prst="curvedConnector3">
            <a:avLst>
              <a:gd name="adj1" fmla="val 78571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6249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10382400" y="5832000"/>
            <a:ext cx="863353" cy="344929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ts val="700"/>
              </a:spcBef>
            </a:pPr>
            <a:fld id="{F3FCAB0A-BC9B-42B7-90B0-C654A8C2960C}" type="slidenum">
              <a:rPr lang="en-US" altLang="ko-KR" smtClean="0"/>
              <a:pPr algn="r">
                <a:spcBef>
                  <a:spcPts val="700"/>
                </a:spcBef>
              </a:pPr>
              <a:t>99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1"/>
          </p:nvPr>
        </p:nvSpPr>
        <p:spPr>
          <a:xfrm>
            <a:off x="266400" y="578149"/>
            <a:ext cx="10979353" cy="1745730"/>
          </a:xfrm>
        </p:spPr>
        <p:txBody>
          <a:bodyPr/>
          <a:lstStyle/>
          <a:p>
            <a:r>
              <a:rPr lang="ko-KR" altLang="en-US" dirty="0"/>
              <a:t>값을 기반으로 요소 제거</a:t>
            </a:r>
            <a:r>
              <a:rPr lang="en-US" altLang="ko-KR" dirty="0"/>
              <a:t>, </a:t>
            </a:r>
            <a:r>
              <a:rPr lang="en-US" altLang="ko-KR" dirty="0" err="1">
                <a:highlight>
                  <a:srgbClr val="FFFF00"/>
                </a:highlight>
              </a:rPr>
              <a:t>indexOf</a:t>
            </a:r>
            <a:r>
              <a:rPr lang="en-US" altLang="ko-KR" dirty="0">
                <a:highlight>
                  <a:srgbClr val="FFFF00"/>
                </a:highlight>
              </a:rPr>
              <a:t>( ), splice( )</a:t>
            </a:r>
          </a:p>
          <a:p>
            <a:pPr lvl="1"/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활용 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marL="542925" lvl="2" indent="0">
              <a:buNone/>
            </a:pP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>
              <a:solidFill>
                <a:srgbClr val="00B050"/>
              </a:solidFill>
            </a:endParaRPr>
          </a:p>
          <a:p>
            <a:pPr lvl="1"/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1419" y="72000"/>
            <a:ext cx="10842913" cy="400049"/>
          </a:xfrm>
        </p:spPr>
        <p:txBody>
          <a:bodyPr/>
          <a:lstStyle/>
          <a:p>
            <a:r>
              <a:rPr lang="en-US" altLang="ko-KR" dirty="0"/>
              <a:t>Ch. 04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배열 요소 제거하기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ACFF97-2402-8E7B-53A0-7CBD65D66D8D}"/>
              </a:ext>
            </a:extLst>
          </p:cNvPr>
          <p:cNvSpPr/>
          <p:nvPr/>
        </p:nvSpPr>
        <p:spPr>
          <a:xfrm>
            <a:off x="1008509" y="2736031"/>
            <a:ext cx="5724494" cy="174573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D1C305-BCCC-1BD2-C3BD-A0E28CE0ACF0}"/>
              </a:ext>
            </a:extLst>
          </p:cNvPr>
          <p:cNvSpPr/>
          <p:nvPr/>
        </p:nvSpPr>
        <p:spPr>
          <a:xfrm>
            <a:off x="1008509" y="1305819"/>
            <a:ext cx="5724494" cy="7740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배</a:t>
            </a:r>
            <a:r>
              <a:rPr lang="en-US" altLang="ko-KR" sz="20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1C215F-886E-391D-3204-4FD0D564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253" y="2680079"/>
            <a:ext cx="2314898" cy="1857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2113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4f7c8514ecab08232b64392df256eeeb4d7bf6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YCU 표준 폰트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rgbClr val="FF0000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24266</TotalTime>
  <Words>26042</Words>
  <Application>Microsoft Office PowerPoint</Application>
  <PresentationFormat>사용자 지정</PresentationFormat>
  <Paragraphs>5287</Paragraphs>
  <Slides>244</Slides>
  <Notes>239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244</vt:i4>
      </vt:variant>
    </vt:vector>
  </HeadingPairs>
  <TitlesOfParts>
    <vt:vector size="254" baseType="lpstr">
      <vt:lpstr>굴림</vt:lpstr>
      <vt:lpstr>돋움</vt:lpstr>
      <vt:lpstr>맑은 고딕</vt:lpstr>
      <vt:lpstr>맑은고딕</vt:lpstr>
      <vt:lpstr>Arial</vt:lpstr>
      <vt:lpstr>Cambria Math</vt:lpstr>
      <vt:lpstr>Consolas</vt:lpstr>
      <vt:lpstr>Wingdings</vt:lpstr>
      <vt:lpstr>Wingdings 3</vt:lpstr>
      <vt:lpstr>1_Office 테마</vt:lpstr>
      <vt:lpstr>혼자 공부하는 자바스크립트(Javascript)</vt:lpstr>
      <vt:lpstr>교재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Ch. 01 – JavaScript 개요와 개발환경 설정</vt:lpstr>
      <vt:lpstr>Ch, 01 – JavaScript 개요와 개발환경 설정</vt:lpstr>
      <vt:lpstr>Ch. 01 – JavaScript 개요와 개발환경 설정</vt:lpstr>
      <vt:lpstr>Chapter 2 – 자료와 변수</vt:lpstr>
      <vt:lpstr>Ch. 02 – 자료와 변수</vt:lpstr>
      <vt:lpstr>Ch. 02 – 자료와 변수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기본 자료형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상수와 변수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– 자료와 변수 / 자료형 변환</vt:lpstr>
      <vt:lpstr>Ch. 02 자료와 변수 / 자료형 변환</vt:lpstr>
      <vt:lpstr>참고 Ch. 02 – 자료와 변수 / 자료형 변환</vt:lpstr>
      <vt:lpstr>참고 Ch. 02 – 자료와 변수 / 자료형 변환</vt:lpstr>
      <vt:lpstr>참고 Ch. 02 – 자료와 변수 / 자료형 변환</vt:lpstr>
      <vt:lpstr>참고 Ch. 02 – 자료와 변수 / 자료형 변환</vt:lpstr>
      <vt:lpstr>참고 Ch. 02 – 자료와 변수 / 자료형 변환</vt:lpstr>
      <vt:lpstr>참고 (Node.js)</vt:lpstr>
      <vt:lpstr>참고 (Node.js)</vt:lpstr>
      <vt:lpstr>참고 (Node.js)</vt:lpstr>
      <vt:lpstr>Chapter 3 - 조건문</vt:lpstr>
      <vt:lpstr>Ch. 03 조건문 – if 조건문</vt:lpstr>
      <vt:lpstr>Ch. 03 조건문 – if 조건문</vt:lpstr>
      <vt:lpstr>Ch. 03 조건문 – if 조건문</vt:lpstr>
      <vt:lpstr>Ch. 03 조건문 – if 조건문</vt:lpstr>
      <vt:lpstr>Ch. 03 조건문 – if 조건문</vt:lpstr>
      <vt:lpstr>Ch. 03 조건문 – if 조건문</vt:lpstr>
      <vt:lpstr>Ch. 03 조건문 – if 조건문</vt:lpstr>
      <vt:lpstr>Ch. 03 조건문 – if 조건문</vt:lpstr>
      <vt:lpstr>Ch. 03 조건문 – switch 조건문과 짧은 조건문</vt:lpstr>
      <vt:lpstr>참고 Ch. 03 조건문 – switch 조건문과 짧은 조건문</vt:lpstr>
      <vt:lpstr>Ch. 03 조건문 – switch 조건문과 짧은 조건문</vt:lpstr>
      <vt:lpstr>Ch. 03 조건문 – switch 조건문과 짧은 조건문</vt:lpstr>
      <vt:lpstr>Ch. 03 조건문 – switch 조건문과 짧은 조건문</vt:lpstr>
      <vt:lpstr>Ch. 03 조건문 – switch 조건문과 짧은 조건문</vt:lpstr>
      <vt:lpstr>Ch. 03 조건문 – switch 조건문과 짧은 조건문</vt:lpstr>
      <vt:lpstr>Ch. 03 조건문 – switch 조건문과 짧은 조건문</vt:lpstr>
      <vt:lpstr>Ch. 03 조건문</vt:lpstr>
      <vt:lpstr>Ch. 03 조건문</vt:lpstr>
      <vt:lpstr>Ch. 03 조건문</vt:lpstr>
      <vt:lpstr>Ch. 03 조건문</vt:lpstr>
      <vt:lpstr>Ch. 03 조건문</vt:lpstr>
      <vt:lpstr>Chapter 4 – 반복문  (배열)</vt:lpstr>
      <vt:lpstr>Ch. 04 반복문 </vt:lpstr>
      <vt:lpstr>Ch. 04 반복문</vt:lpstr>
      <vt:lpstr>Ch. 04 반복문 – 배열 만들기</vt:lpstr>
      <vt:lpstr>Ch. 04 반복문 – 배열 만들기</vt:lpstr>
      <vt:lpstr>Ch. 04 반복문 – 배열 요소에 접근하기</vt:lpstr>
      <vt:lpstr>Ch. 04 반복문 – 배열 요소 개수 확인하기 / 배열 맨 뒤에 요소 추가하기</vt:lpstr>
      <vt:lpstr>Ch. 04 반복문 – 인덱스를 사용하여 배열 뒷부분에 요소 추가하기</vt:lpstr>
      <vt:lpstr>Ch. 04 반복문 – 배열 요소 제거하기</vt:lpstr>
      <vt:lpstr>Ch. 04 반복문 – 배열 요소 제거하기</vt:lpstr>
      <vt:lpstr>Ch. 04 반복문 – 배열의 특정 위치에 요소 추가하기</vt:lpstr>
      <vt:lpstr>“서당 개 3년이면 풍월을 읊는다”라는 속담</vt:lpstr>
      <vt:lpstr>“서당 개 3년이면 풍월을 읊는다”라는 속담</vt:lpstr>
      <vt:lpstr>Ch. 04 반복문</vt:lpstr>
      <vt:lpstr>Ch. 04 반복문</vt:lpstr>
      <vt:lpstr>Ch. 04 반복문</vt:lpstr>
      <vt:lpstr>Ch. 04 반복문 – for in 반복문  </vt:lpstr>
      <vt:lpstr>Ch. 04 반복문 – for in 반복문 </vt:lpstr>
      <vt:lpstr>Ch. 04 반복문 – for in 반복문 </vt:lpstr>
      <vt:lpstr>Ch. 04 반복문 – for in 반복문 </vt:lpstr>
      <vt:lpstr>Ch. 04 반복문 – for in 반복문 </vt:lpstr>
      <vt:lpstr>Ch. 04 반복문 – for of 반복문 </vt:lpstr>
      <vt:lpstr>Ch. 04 반복문 – while 반복문</vt:lpstr>
      <vt:lpstr>Ch. 04 반복문 – while 반복문</vt:lpstr>
      <vt:lpstr>Ch. 04 반복문 – while 반복문</vt:lpstr>
      <vt:lpstr>Ch. 04 반복문 – while 반복문</vt:lpstr>
      <vt:lpstr>Ch. 04 반복문 – while 반복문</vt:lpstr>
      <vt:lpstr>Ch. 04 반복문 – while 반복문</vt:lpstr>
      <vt:lpstr>Ch. 04 반복문 – while 반복문</vt:lpstr>
      <vt:lpstr>Ch. 04 반복문 – while 반복문</vt:lpstr>
      <vt:lpstr>Ch. 04 반복문 – break / continue</vt:lpstr>
      <vt:lpstr>Ch. 04 반복문 – break / continue</vt:lpstr>
      <vt:lpstr>Chapter 5 – 함수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Ch. 05 함수 - 함수의 기본 형태</vt:lpstr>
      <vt:lpstr>참고 - Ch. 05 함수 - 함수의 기본 형태</vt:lpstr>
      <vt:lpstr>참고 - Ch. 05 함수 - 함수의 기본 형태</vt:lpstr>
      <vt:lpstr>참고 - Ch. 05 함수 - 함수의 기본 형태</vt:lpstr>
      <vt:lpstr>참고 - Ch. 05 함수 – 함수 고급</vt:lpstr>
      <vt:lpstr>참고 - Ch. 05 함수 – 함수 고급</vt:lpstr>
      <vt:lpstr>참고 - Ch. 05 함수 – 함수 고급</vt:lpstr>
      <vt:lpstr>참고 - Ch. 05 함수 – 함수 고급</vt:lpstr>
      <vt:lpstr>Ch. 05 함수 – 함수 고급 / 콜백 함수</vt:lpstr>
      <vt:lpstr>Ch. 05 함수 – 함수 고급  / 콜백 함수</vt:lpstr>
      <vt:lpstr>Ch. 05 함수 – 함수 고급  / 콜백 함수</vt:lpstr>
      <vt:lpstr>Ch. 05 함수 – 함수 고급  / 콜백 함수</vt:lpstr>
      <vt:lpstr>참고 Ch. 05 함수 – 함수 고급  / 콜백 함수</vt:lpstr>
      <vt:lpstr>Ch. 05 함수 – 함수 고급  / 콜백 함수</vt:lpstr>
      <vt:lpstr>잠깐 쉬어가는 페이지 - 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콜백 함수</vt:lpstr>
      <vt:lpstr>Ch. 05 함수 – 함수 고급  / 내장 함수</vt:lpstr>
      <vt:lpstr>Ch. 05 함수 – 함수 고급  / 내장 함수</vt:lpstr>
      <vt:lpstr>참고 Ch. 05 함수 – 함수 고급  / 콜백 함수</vt:lpstr>
      <vt:lpstr>Chapter 5 – 함수 (생략)</vt:lpstr>
      <vt:lpstr>Chapter 5 – 함수 (생략)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생략 - 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Chapter 5 – 함수 (심화)</vt:lpstr>
      <vt:lpstr>Ch. 05 함수 - Quiz</vt:lpstr>
      <vt:lpstr>Ch. 05 함수 - Quiz</vt:lpstr>
      <vt:lpstr>Ch. 05 함수 - Quiz</vt:lpstr>
      <vt:lpstr>Ch. 05 함수 - Quiz</vt:lpstr>
      <vt:lpstr>Ch. 05 함수 - Quiz</vt:lpstr>
      <vt:lpstr>Ch. 05 함수 - Quiz</vt:lpstr>
      <vt:lpstr>Ch. 05 함수 - Quiz</vt:lpstr>
      <vt:lpstr>Ch. 06 객체 / 객체의 기본</vt:lpstr>
      <vt:lpstr>Ch. 06 객체 / 객체의 기본</vt:lpstr>
      <vt:lpstr>Ch. 06 객체 / 객체의 기본</vt:lpstr>
      <vt:lpstr>Ch. 06 객체 / 객체의 기본</vt:lpstr>
      <vt:lpstr>Ch. 06 객체 / 객체의 기본</vt:lpstr>
      <vt:lpstr>Ch. 06 객체 / 객체의 기본</vt:lpstr>
      <vt:lpstr>Ch. 06 객체 / 객체의 기본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 / 객체의 속성과 메서드 사용하기</vt:lpstr>
      <vt:lpstr>Ch. 06 객체의 속성과 메서드 사용하기 / 객체 자료형</vt:lpstr>
      <vt:lpstr>Ch. 06 객체의 속성과 메서드 사용하기 / 객체 자료형</vt:lpstr>
      <vt:lpstr>Ch. 06 객체의 속성과 메서드 사용하기 / 객체 자료형</vt:lpstr>
      <vt:lpstr>스스로 해보기 - Ch. 06 객체의 속성과 메서드 사용하기 / 객체 자료형</vt:lpstr>
      <vt:lpstr>Ch. 06 객체의 속성과 메서드 사용하기 / 객체 자료형</vt:lpstr>
      <vt:lpstr>Ch. 06 객체의 속성과 메서드 사용하기 / 객체 자료형</vt:lpstr>
      <vt:lpstr>Ch. 06 객체의 속성과 메서드 사용하기 / 객체 자료형</vt:lpstr>
      <vt:lpstr>Ch. 06 객체의 속성과 메서드 사용하기 / 객체 자료형</vt:lpstr>
      <vt:lpstr>Ch. 06 객체와 반복문</vt:lpstr>
      <vt:lpstr>Ch. 06 객체와 반복문 / 객체 관련 키워드</vt:lpstr>
      <vt:lpstr>Ch. 06 객체와 반복문 / 객체 관련 키워드</vt:lpstr>
      <vt:lpstr>Ch. 06 객체와 반복문 / 객체 관련 키워드</vt:lpstr>
      <vt:lpstr>복습 - Ch. 06 객체 </vt:lpstr>
      <vt:lpstr>복습 - Ch. 06 객체 </vt:lpstr>
      <vt:lpstr>복습 - Ch. 06 객체 </vt:lpstr>
      <vt:lpstr>복습 - Ch. 06 객체 </vt:lpstr>
      <vt:lpstr>복습 - Ch. 06 객체 </vt:lpstr>
      <vt:lpstr>Ch. 06 객체</vt:lpstr>
      <vt:lpstr>Ch. 06 객체와 배열 고급</vt:lpstr>
      <vt:lpstr>Ch. 06 객체와 배열 고급</vt:lpstr>
      <vt:lpstr>Ch. 06 객체와 배열 고급</vt:lpstr>
      <vt:lpstr>Ch. 06 객체와 배열 고급</vt:lpstr>
      <vt:lpstr>Ch. 06 객체와 배열 고급</vt:lpstr>
      <vt:lpstr>Ch. 06 객체와 배열 고급</vt:lpstr>
      <vt:lpstr>Ch. 06 객체와 배열 고급</vt:lpstr>
      <vt:lpstr>Ch. 06 객체와 배열 고급</vt:lpstr>
      <vt:lpstr>Ch. 06 객체와 배열 고급</vt:lpstr>
    </vt:vector>
  </TitlesOfParts>
  <Company>JEMM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webdesign</dc:creator>
  <cp:lastModifiedBy>EDU2-18</cp:lastModifiedBy>
  <cp:revision>6264</cp:revision>
  <dcterms:created xsi:type="dcterms:W3CDTF">2006-05-09T06:23:44Z</dcterms:created>
  <dcterms:modified xsi:type="dcterms:W3CDTF">2024-02-07T06:55:49Z</dcterms:modified>
</cp:coreProperties>
</file>