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8/4/2020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8/4/2020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8/4/2020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57FB1-ABCA-48A3-9D7C-3E39A5BAB3A1}"/>
              </a:ext>
            </a:extLst>
          </p:cNvPr>
          <p:cNvSpPr>
            <a:spLocks noGrp="1"/>
          </p:cNvSpPr>
          <p:nvPr>
            <p:ph type="ctrTitle"/>
          </p:nvPr>
        </p:nvSpPr>
        <p:spPr/>
        <p:txBody>
          <a:bodyPr/>
          <a:lstStyle/>
          <a:p>
            <a:r>
              <a:rPr lang="en-IN" dirty="0"/>
              <a:t>NLP – Review Classification</a:t>
            </a:r>
          </a:p>
        </p:txBody>
      </p:sp>
      <p:sp>
        <p:nvSpPr>
          <p:cNvPr id="3" name="Subtitle 2">
            <a:extLst>
              <a:ext uri="{FF2B5EF4-FFF2-40B4-BE49-F238E27FC236}">
                <a16:creationId xmlns:a16="http://schemas.microsoft.com/office/drawing/2014/main" id="{F0447B7E-E1B6-4B6B-BF68-3459A342217E}"/>
              </a:ext>
            </a:extLst>
          </p:cNvPr>
          <p:cNvSpPr>
            <a:spLocks noGrp="1"/>
          </p:cNvSpPr>
          <p:nvPr>
            <p:ph type="subTitle" idx="1"/>
          </p:nvPr>
        </p:nvSpPr>
        <p:spPr/>
        <p:txBody>
          <a:bodyPr>
            <a:normAutofit/>
          </a:bodyPr>
          <a:lstStyle/>
          <a:p>
            <a:r>
              <a:rPr lang="en-IN" sz="2800" dirty="0">
                <a:solidFill>
                  <a:schemeClr val="accent4">
                    <a:lumMod val="75000"/>
                  </a:schemeClr>
                </a:solidFill>
              </a:rPr>
              <a:t>EDA and K Nearest Neighbors Model</a:t>
            </a:r>
          </a:p>
        </p:txBody>
      </p:sp>
      <p:sp>
        <p:nvSpPr>
          <p:cNvPr id="5" name="TextBox 4">
            <a:extLst>
              <a:ext uri="{FF2B5EF4-FFF2-40B4-BE49-F238E27FC236}">
                <a16:creationId xmlns:a16="http://schemas.microsoft.com/office/drawing/2014/main" id="{18AB29EA-8FF0-4866-AD7C-E6082AE020A6}"/>
              </a:ext>
            </a:extLst>
          </p:cNvPr>
          <p:cNvSpPr txBox="1"/>
          <p:nvPr/>
        </p:nvSpPr>
        <p:spPr>
          <a:xfrm>
            <a:off x="8105395" y="5450889"/>
            <a:ext cx="4086605" cy="1477328"/>
          </a:xfrm>
          <a:prstGeom prst="rect">
            <a:avLst/>
          </a:prstGeom>
          <a:noFill/>
        </p:spPr>
        <p:txBody>
          <a:bodyPr wrap="square" rtlCol="0">
            <a:spAutoFit/>
          </a:bodyPr>
          <a:lstStyle/>
          <a:p>
            <a:r>
              <a:rPr lang="en-IN" dirty="0"/>
              <a:t>Name - Abhishek Swaroop Shrivastava</a:t>
            </a:r>
          </a:p>
          <a:p>
            <a:r>
              <a:rPr lang="en-IN" dirty="0"/>
              <a:t>Branch – CSE</a:t>
            </a:r>
          </a:p>
          <a:p>
            <a:r>
              <a:rPr lang="en-IN" dirty="0"/>
              <a:t>College – KIET Group of Institutions</a:t>
            </a:r>
          </a:p>
          <a:p>
            <a:r>
              <a:rPr lang="en-IN" dirty="0"/>
              <a:t>Project – 3       </a:t>
            </a:r>
          </a:p>
          <a:p>
            <a:r>
              <a:rPr lang="en-IN" dirty="0"/>
              <a:t>Group - 26</a:t>
            </a:r>
          </a:p>
        </p:txBody>
      </p:sp>
    </p:spTree>
    <p:extLst>
      <p:ext uri="{BB962C8B-B14F-4D97-AF65-F5344CB8AC3E}">
        <p14:creationId xmlns:p14="http://schemas.microsoft.com/office/powerpoint/2010/main" val="3514210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F3636-2B89-485B-9EE9-3C0FD6D0303B}"/>
              </a:ext>
            </a:extLst>
          </p:cNvPr>
          <p:cNvSpPr>
            <a:spLocks noGrp="1"/>
          </p:cNvSpPr>
          <p:nvPr>
            <p:ph type="title"/>
          </p:nvPr>
        </p:nvSpPr>
        <p:spPr/>
        <p:txBody>
          <a:bodyPr/>
          <a:lstStyle/>
          <a:p>
            <a:r>
              <a:rPr lang="en-IN" dirty="0"/>
              <a:t>Creating KNN Model</a:t>
            </a:r>
          </a:p>
        </p:txBody>
      </p:sp>
      <p:pic>
        <p:nvPicPr>
          <p:cNvPr id="4" name="Content Placeholder 5">
            <a:extLst>
              <a:ext uri="{FF2B5EF4-FFF2-40B4-BE49-F238E27FC236}">
                <a16:creationId xmlns:a16="http://schemas.microsoft.com/office/drawing/2014/main" id="{B5E477F6-BB39-429A-9724-BE7778561E48}"/>
              </a:ext>
            </a:extLst>
          </p:cNvPr>
          <p:cNvPicPr>
            <a:picLocks noGrp="1" noChangeAspect="1"/>
          </p:cNvPicPr>
          <p:nvPr>
            <p:ph idx="1"/>
          </p:nvPr>
        </p:nvPicPr>
        <p:blipFill>
          <a:blip r:embed="rId2"/>
          <a:stretch>
            <a:fillRect/>
          </a:stretch>
        </p:blipFill>
        <p:spPr>
          <a:xfrm>
            <a:off x="3207769" y="4687701"/>
            <a:ext cx="5776461" cy="655377"/>
          </a:xfrm>
          <a:prstGeom prst="rect">
            <a:avLst/>
          </a:prstGeom>
        </p:spPr>
      </p:pic>
      <p:sp>
        <p:nvSpPr>
          <p:cNvPr id="5" name="TextBox 4">
            <a:extLst>
              <a:ext uri="{FF2B5EF4-FFF2-40B4-BE49-F238E27FC236}">
                <a16:creationId xmlns:a16="http://schemas.microsoft.com/office/drawing/2014/main" id="{86CCFD02-CF7C-44D5-8E7E-AB812AA80489}"/>
              </a:ext>
            </a:extLst>
          </p:cNvPr>
          <p:cNvSpPr txBox="1"/>
          <p:nvPr/>
        </p:nvSpPr>
        <p:spPr>
          <a:xfrm>
            <a:off x="1660124" y="2707066"/>
            <a:ext cx="8602462" cy="2308324"/>
          </a:xfrm>
          <a:prstGeom prst="rect">
            <a:avLst/>
          </a:prstGeom>
          <a:noFill/>
        </p:spPr>
        <p:txBody>
          <a:bodyPr wrap="square" rtlCol="0">
            <a:spAutoFit/>
          </a:bodyPr>
          <a:lstStyle/>
          <a:p>
            <a:pPr algn="just"/>
            <a:r>
              <a:rPr lang="en-IN" sz="2400" dirty="0">
                <a:solidFill>
                  <a:schemeClr val="accent4">
                    <a:lumMod val="75000"/>
                  </a:schemeClr>
                </a:solidFill>
              </a:rPr>
              <a:t>After obtaining our train and test split we are ready to create our KNN Model. First we import KNeighborsClassifier from sklearn.neighbors and then we make can object knn which will be further called  to access the functions of KNeighborsClassifier class.</a:t>
            </a:r>
          </a:p>
          <a:p>
            <a:pPr algn="just"/>
            <a:endParaRPr lang="en-IN" sz="2400" dirty="0">
              <a:solidFill>
                <a:schemeClr val="accent4">
                  <a:lumMod val="75000"/>
                </a:schemeClr>
              </a:solidFill>
            </a:endParaRPr>
          </a:p>
          <a:p>
            <a:pPr algn="just"/>
            <a:endParaRPr lang="en-IN" sz="2400" dirty="0">
              <a:solidFill>
                <a:schemeClr val="accent4">
                  <a:lumMod val="75000"/>
                </a:schemeClr>
              </a:solidFill>
            </a:endParaRPr>
          </a:p>
        </p:txBody>
      </p:sp>
    </p:spTree>
    <p:extLst>
      <p:ext uri="{BB962C8B-B14F-4D97-AF65-F5344CB8AC3E}">
        <p14:creationId xmlns:p14="http://schemas.microsoft.com/office/powerpoint/2010/main" val="2678686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8670F-F5CE-4FD1-8B3B-CA049FC3C82A}"/>
              </a:ext>
            </a:extLst>
          </p:cNvPr>
          <p:cNvSpPr>
            <a:spLocks noGrp="1"/>
          </p:cNvSpPr>
          <p:nvPr>
            <p:ph type="title"/>
          </p:nvPr>
        </p:nvSpPr>
        <p:spPr/>
        <p:txBody>
          <a:bodyPr>
            <a:normAutofit fontScale="90000"/>
          </a:bodyPr>
          <a:lstStyle/>
          <a:p>
            <a:r>
              <a:rPr lang="en-IN" dirty="0"/>
              <a:t>Creating Pipeline and Predicting the Output (y)</a:t>
            </a:r>
          </a:p>
        </p:txBody>
      </p:sp>
      <p:pic>
        <p:nvPicPr>
          <p:cNvPr id="5" name="Content Placeholder 4">
            <a:extLst>
              <a:ext uri="{FF2B5EF4-FFF2-40B4-BE49-F238E27FC236}">
                <a16:creationId xmlns:a16="http://schemas.microsoft.com/office/drawing/2014/main" id="{6F7A805D-2F69-4852-94CC-E98D76F3F451}"/>
              </a:ext>
            </a:extLst>
          </p:cNvPr>
          <p:cNvPicPr>
            <a:picLocks noGrp="1" noChangeAspect="1"/>
          </p:cNvPicPr>
          <p:nvPr>
            <p:ph idx="1"/>
          </p:nvPr>
        </p:nvPicPr>
        <p:blipFill>
          <a:blip r:embed="rId2"/>
          <a:stretch>
            <a:fillRect/>
          </a:stretch>
        </p:blipFill>
        <p:spPr>
          <a:xfrm>
            <a:off x="886795" y="2580353"/>
            <a:ext cx="5692633" cy="769687"/>
          </a:xfrm>
        </p:spPr>
      </p:pic>
      <p:pic>
        <p:nvPicPr>
          <p:cNvPr id="7" name="Picture 6">
            <a:extLst>
              <a:ext uri="{FF2B5EF4-FFF2-40B4-BE49-F238E27FC236}">
                <a16:creationId xmlns:a16="http://schemas.microsoft.com/office/drawing/2014/main" id="{6299659D-244C-469A-B5F6-AAEC49444B13}"/>
              </a:ext>
            </a:extLst>
          </p:cNvPr>
          <p:cNvPicPr>
            <a:picLocks noChangeAspect="1"/>
          </p:cNvPicPr>
          <p:nvPr/>
        </p:nvPicPr>
        <p:blipFill>
          <a:blip r:embed="rId3"/>
          <a:stretch>
            <a:fillRect/>
          </a:stretch>
        </p:blipFill>
        <p:spPr>
          <a:xfrm>
            <a:off x="1157056" y="3928863"/>
            <a:ext cx="5212532" cy="213378"/>
          </a:xfrm>
          <a:prstGeom prst="rect">
            <a:avLst/>
          </a:prstGeom>
        </p:spPr>
      </p:pic>
      <p:pic>
        <p:nvPicPr>
          <p:cNvPr id="9" name="Picture 8">
            <a:extLst>
              <a:ext uri="{FF2B5EF4-FFF2-40B4-BE49-F238E27FC236}">
                <a16:creationId xmlns:a16="http://schemas.microsoft.com/office/drawing/2014/main" id="{5E0F19AA-361A-42B0-9FFD-BC0E46CDFA9A}"/>
              </a:ext>
            </a:extLst>
          </p:cNvPr>
          <p:cNvPicPr>
            <a:picLocks noChangeAspect="1"/>
          </p:cNvPicPr>
          <p:nvPr/>
        </p:nvPicPr>
        <p:blipFill>
          <a:blip r:embed="rId4"/>
          <a:stretch>
            <a:fillRect/>
          </a:stretch>
        </p:blipFill>
        <p:spPr>
          <a:xfrm>
            <a:off x="7533159" y="5206732"/>
            <a:ext cx="3109229" cy="457240"/>
          </a:xfrm>
          <a:prstGeom prst="rect">
            <a:avLst/>
          </a:prstGeom>
        </p:spPr>
      </p:pic>
      <p:sp>
        <p:nvSpPr>
          <p:cNvPr id="10" name="TextBox 9">
            <a:extLst>
              <a:ext uri="{FF2B5EF4-FFF2-40B4-BE49-F238E27FC236}">
                <a16:creationId xmlns:a16="http://schemas.microsoft.com/office/drawing/2014/main" id="{029E2C92-591A-46CD-AD2A-D3E45090F771}"/>
              </a:ext>
            </a:extLst>
          </p:cNvPr>
          <p:cNvSpPr txBox="1"/>
          <p:nvPr/>
        </p:nvSpPr>
        <p:spPr>
          <a:xfrm>
            <a:off x="6889072" y="2473821"/>
            <a:ext cx="4145872" cy="2246769"/>
          </a:xfrm>
          <a:prstGeom prst="rect">
            <a:avLst/>
          </a:prstGeom>
          <a:noFill/>
        </p:spPr>
        <p:txBody>
          <a:bodyPr wrap="square" rtlCol="0">
            <a:spAutoFit/>
          </a:bodyPr>
          <a:lstStyle/>
          <a:p>
            <a:r>
              <a:rPr lang="en-IN" sz="2000" dirty="0">
                <a:solidFill>
                  <a:schemeClr val="accent4">
                    <a:lumMod val="75000"/>
                  </a:schemeClr>
                </a:solidFill>
              </a:rPr>
              <a:t>A machine learning pipeline is used to help automate machine learning workflows .They operate by enabling a sequence of data to be transformed and correlated together in a model that can be tested and evaluated to achieve an outcome , whether positive or negative.</a:t>
            </a:r>
          </a:p>
        </p:txBody>
      </p:sp>
      <p:sp>
        <p:nvSpPr>
          <p:cNvPr id="11" name="TextBox 10">
            <a:extLst>
              <a:ext uri="{FF2B5EF4-FFF2-40B4-BE49-F238E27FC236}">
                <a16:creationId xmlns:a16="http://schemas.microsoft.com/office/drawing/2014/main" id="{D61B54D3-D862-4F1E-AC7E-B328A58EF51D}"/>
              </a:ext>
            </a:extLst>
          </p:cNvPr>
          <p:cNvSpPr txBox="1"/>
          <p:nvPr/>
        </p:nvSpPr>
        <p:spPr>
          <a:xfrm>
            <a:off x="1157056" y="4952538"/>
            <a:ext cx="4755472" cy="1015663"/>
          </a:xfrm>
          <a:prstGeom prst="rect">
            <a:avLst/>
          </a:prstGeom>
          <a:noFill/>
        </p:spPr>
        <p:txBody>
          <a:bodyPr wrap="square" rtlCol="0">
            <a:spAutoFit/>
          </a:bodyPr>
          <a:lstStyle/>
          <a:p>
            <a:r>
              <a:rPr lang="en-IN" sz="2000" dirty="0">
                <a:solidFill>
                  <a:schemeClr val="accent4">
                    <a:lumMod val="75000"/>
                  </a:schemeClr>
                </a:solidFill>
              </a:rPr>
              <a:t>Predicting our output that will be further used to calculate the accuracy of our model on the test set.</a:t>
            </a:r>
          </a:p>
        </p:txBody>
      </p:sp>
    </p:spTree>
    <p:extLst>
      <p:ext uri="{BB962C8B-B14F-4D97-AF65-F5344CB8AC3E}">
        <p14:creationId xmlns:p14="http://schemas.microsoft.com/office/powerpoint/2010/main" val="2333642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B70F4-29DF-46D3-977E-ADF4264B5CA7}"/>
              </a:ext>
            </a:extLst>
          </p:cNvPr>
          <p:cNvSpPr>
            <a:spLocks noGrp="1"/>
          </p:cNvSpPr>
          <p:nvPr>
            <p:ph type="title"/>
          </p:nvPr>
        </p:nvSpPr>
        <p:spPr/>
        <p:txBody>
          <a:bodyPr>
            <a:normAutofit fontScale="90000"/>
          </a:bodyPr>
          <a:lstStyle/>
          <a:p>
            <a:r>
              <a:rPr lang="en-IN" dirty="0"/>
              <a:t>Accuracy(accuracy_score) and Confusion Matrix</a:t>
            </a:r>
          </a:p>
        </p:txBody>
      </p:sp>
      <p:pic>
        <p:nvPicPr>
          <p:cNvPr id="11" name="Content Placeholder 10">
            <a:extLst>
              <a:ext uri="{FF2B5EF4-FFF2-40B4-BE49-F238E27FC236}">
                <a16:creationId xmlns:a16="http://schemas.microsoft.com/office/drawing/2014/main" id="{5FE818A2-9F71-41F8-9DF6-AAC16434E845}"/>
              </a:ext>
            </a:extLst>
          </p:cNvPr>
          <p:cNvPicPr>
            <a:picLocks noGrp="1" noChangeAspect="1"/>
          </p:cNvPicPr>
          <p:nvPr>
            <p:ph idx="1"/>
          </p:nvPr>
        </p:nvPicPr>
        <p:blipFill>
          <a:blip r:embed="rId2"/>
          <a:stretch>
            <a:fillRect/>
          </a:stretch>
        </p:blipFill>
        <p:spPr>
          <a:xfrm>
            <a:off x="1228208" y="3671115"/>
            <a:ext cx="5258256" cy="1044030"/>
          </a:xfrm>
        </p:spPr>
      </p:pic>
      <p:pic>
        <p:nvPicPr>
          <p:cNvPr id="13" name="Picture 12">
            <a:extLst>
              <a:ext uri="{FF2B5EF4-FFF2-40B4-BE49-F238E27FC236}">
                <a16:creationId xmlns:a16="http://schemas.microsoft.com/office/drawing/2014/main" id="{54A2D7AA-687B-4B4D-BF97-15DCF499B109}"/>
              </a:ext>
            </a:extLst>
          </p:cNvPr>
          <p:cNvPicPr>
            <a:picLocks noChangeAspect="1"/>
          </p:cNvPicPr>
          <p:nvPr/>
        </p:nvPicPr>
        <p:blipFill>
          <a:blip r:embed="rId3"/>
          <a:stretch>
            <a:fillRect/>
          </a:stretch>
        </p:blipFill>
        <p:spPr>
          <a:xfrm>
            <a:off x="2192221" y="5295510"/>
            <a:ext cx="3330229" cy="457240"/>
          </a:xfrm>
          <a:prstGeom prst="rect">
            <a:avLst/>
          </a:prstGeom>
        </p:spPr>
      </p:pic>
      <p:pic>
        <p:nvPicPr>
          <p:cNvPr id="15" name="Picture 14">
            <a:extLst>
              <a:ext uri="{FF2B5EF4-FFF2-40B4-BE49-F238E27FC236}">
                <a16:creationId xmlns:a16="http://schemas.microsoft.com/office/drawing/2014/main" id="{B0208493-BFC7-4BDF-8D85-3FB66D6CB800}"/>
              </a:ext>
            </a:extLst>
          </p:cNvPr>
          <p:cNvPicPr>
            <a:picLocks noChangeAspect="1"/>
          </p:cNvPicPr>
          <p:nvPr/>
        </p:nvPicPr>
        <p:blipFill>
          <a:blip r:embed="rId4"/>
          <a:stretch>
            <a:fillRect/>
          </a:stretch>
        </p:blipFill>
        <p:spPr>
          <a:xfrm>
            <a:off x="7455776" y="3566898"/>
            <a:ext cx="3139712" cy="2613887"/>
          </a:xfrm>
          <a:prstGeom prst="rect">
            <a:avLst/>
          </a:prstGeom>
        </p:spPr>
      </p:pic>
      <p:sp>
        <p:nvSpPr>
          <p:cNvPr id="17" name="TextBox 16">
            <a:extLst>
              <a:ext uri="{FF2B5EF4-FFF2-40B4-BE49-F238E27FC236}">
                <a16:creationId xmlns:a16="http://schemas.microsoft.com/office/drawing/2014/main" id="{AF7CD5A8-17EE-43D4-8E55-A8180B68E89F}"/>
              </a:ext>
            </a:extLst>
          </p:cNvPr>
          <p:cNvSpPr txBox="1"/>
          <p:nvPr/>
        </p:nvSpPr>
        <p:spPr>
          <a:xfrm>
            <a:off x="923278" y="2571034"/>
            <a:ext cx="10511161" cy="769441"/>
          </a:xfrm>
          <a:prstGeom prst="rect">
            <a:avLst/>
          </a:prstGeom>
          <a:noFill/>
        </p:spPr>
        <p:txBody>
          <a:bodyPr wrap="square" rtlCol="0">
            <a:spAutoFit/>
          </a:bodyPr>
          <a:lstStyle/>
          <a:p>
            <a:r>
              <a:rPr lang="en-IN" sz="2200" dirty="0">
                <a:solidFill>
                  <a:schemeClr val="accent4">
                    <a:lumMod val="75000"/>
                  </a:schemeClr>
                </a:solidFill>
              </a:rPr>
              <a:t>Calculating accuracy_score and plotting Confusion Matrix to evaluate the performance of our model -</a:t>
            </a:r>
          </a:p>
        </p:txBody>
      </p:sp>
    </p:spTree>
    <p:extLst>
      <p:ext uri="{BB962C8B-B14F-4D97-AF65-F5344CB8AC3E}">
        <p14:creationId xmlns:p14="http://schemas.microsoft.com/office/powerpoint/2010/main" val="3826554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FA021-9A9B-42B3-A686-6A80783E3BE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3AF483F8-C9C8-44C8-9B03-4259C3A7A4F7}"/>
              </a:ext>
            </a:extLst>
          </p:cNvPr>
          <p:cNvSpPr>
            <a:spLocks noGrp="1"/>
          </p:cNvSpPr>
          <p:nvPr>
            <p:ph idx="1"/>
          </p:nvPr>
        </p:nvSpPr>
        <p:spPr>
          <a:xfrm>
            <a:off x="1295401" y="2556932"/>
            <a:ext cx="9601196" cy="3630804"/>
          </a:xfrm>
        </p:spPr>
        <p:txBody>
          <a:bodyPr>
            <a:normAutofit fontScale="92500" lnSpcReduction="10000"/>
          </a:bodyPr>
          <a:lstStyle/>
          <a:p>
            <a:pPr algn="just"/>
            <a:r>
              <a:rPr lang="en-IN" dirty="0">
                <a:solidFill>
                  <a:schemeClr val="accent4">
                    <a:lumMod val="75000"/>
                  </a:schemeClr>
                </a:solidFill>
              </a:rPr>
              <a:t>With the help of Exploratory Data Analysis we were able to determine the insights of our dataset and various ‘Text Pre-processing’ techniques required to make our model perform well on our dataset.</a:t>
            </a:r>
          </a:p>
          <a:p>
            <a:pPr algn="just"/>
            <a:r>
              <a:rPr lang="en-IN" dirty="0">
                <a:solidFill>
                  <a:schemeClr val="accent4">
                    <a:lumMod val="75000"/>
                  </a:schemeClr>
                </a:solidFill>
              </a:rPr>
              <a:t>With the help of K Nearest Neighbor algorithm we are able to classify the reviews in our dataset as ‘Liked’ or ‘Dis-liked’ and we got an accuracy of 90.5% using our KNN model.</a:t>
            </a:r>
          </a:p>
          <a:p>
            <a:pPr algn="just"/>
            <a:r>
              <a:rPr lang="en-IN" dirty="0">
                <a:solidFill>
                  <a:schemeClr val="accent4">
                    <a:lumMod val="75000"/>
                  </a:schemeClr>
                </a:solidFill>
              </a:rPr>
              <a:t>We have performed the same classification of reviews with two other models also , i.e. , Support Vector Machine (SVM) and Support Vector Machine with Principal Component Analysis (SVM with PCA) . These two modes also performed well on our dataset and we got a good accuracy of about 90.5%.</a:t>
            </a:r>
          </a:p>
          <a:p>
            <a:endParaRPr lang="en-IN" dirty="0">
              <a:solidFill>
                <a:schemeClr val="accent4">
                  <a:lumMod val="75000"/>
                </a:schemeClr>
              </a:solidFill>
            </a:endParaRPr>
          </a:p>
        </p:txBody>
      </p:sp>
    </p:spTree>
    <p:extLst>
      <p:ext uri="{BB962C8B-B14F-4D97-AF65-F5344CB8AC3E}">
        <p14:creationId xmlns:p14="http://schemas.microsoft.com/office/powerpoint/2010/main" val="106730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62E6C7-C814-4917-A8D6-9FAF6F069213}"/>
              </a:ext>
            </a:extLst>
          </p:cNvPr>
          <p:cNvSpPr txBox="1"/>
          <p:nvPr/>
        </p:nvSpPr>
        <p:spPr>
          <a:xfrm>
            <a:off x="3755254" y="2828835"/>
            <a:ext cx="5983550" cy="1200329"/>
          </a:xfrm>
          <a:prstGeom prst="rect">
            <a:avLst/>
          </a:prstGeom>
          <a:noFill/>
        </p:spPr>
        <p:txBody>
          <a:bodyPr wrap="square" rtlCol="0">
            <a:spAutoFit/>
          </a:bodyPr>
          <a:lstStyle/>
          <a:p>
            <a:r>
              <a:rPr lang="en-IN" sz="7200" dirty="0"/>
              <a:t>Thank You</a:t>
            </a:r>
          </a:p>
        </p:txBody>
      </p:sp>
    </p:spTree>
    <p:extLst>
      <p:ext uri="{BB962C8B-B14F-4D97-AF65-F5344CB8AC3E}">
        <p14:creationId xmlns:p14="http://schemas.microsoft.com/office/powerpoint/2010/main" val="1457579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98627-5F43-4B4D-8B79-F392F49E8E49}"/>
              </a:ext>
            </a:extLst>
          </p:cNvPr>
          <p:cNvSpPr>
            <a:spLocks noGrp="1"/>
          </p:cNvSpPr>
          <p:nvPr>
            <p:ph type="title"/>
          </p:nvPr>
        </p:nvSpPr>
        <p:spPr/>
        <p:txBody>
          <a:bodyPr/>
          <a:lstStyle/>
          <a:p>
            <a:r>
              <a:rPr lang="en-IN" dirty="0"/>
              <a:t>Exploratory Data Analysis (EDA)</a:t>
            </a:r>
          </a:p>
        </p:txBody>
      </p:sp>
      <p:sp>
        <p:nvSpPr>
          <p:cNvPr id="3" name="Content Placeholder 2">
            <a:extLst>
              <a:ext uri="{FF2B5EF4-FFF2-40B4-BE49-F238E27FC236}">
                <a16:creationId xmlns:a16="http://schemas.microsoft.com/office/drawing/2014/main" id="{80F5106A-411C-4B4F-A131-861B3FA45076}"/>
              </a:ext>
            </a:extLst>
          </p:cNvPr>
          <p:cNvSpPr>
            <a:spLocks noGrp="1"/>
          </p:cNvSpPr>
          <p:nvPr>
            <p:ph idx="1"/>
          </p:nvPr>
        </p:nvSpPr>
        <p:spPr>
          <a:xfrm>
            <a:off x="1295402" y="2663464"/>
            <a:ext cx="9601196" cy="3318936"/>
          </a:xfrm>
        </p:spPr>
        <p:txBody>
          <a:bodyPr>
            <a:normAutofit lnSpcReduction="10000"/>
          </a:bodyPr>
          <a:lstStyle/>
          <a:p>
            <a:pPr algn="just"/>
            <a:r>
              <a:rPr lang="en-US" b="0" i="0" dirty="0">
                <a:solidFill>
                  <a:schemeClr val="accent4">
                    <a:lumMod val="75000"/>
                  </a:schemeClr>
                </a:solidFill>
                <a:effectLst/>
              </a:rPr>
              <a:t>It refers to the critical process of performing initial investigations on data so as to discover patterns , to spot anomalies , to test hypothesis and to check assumptions with the help of summary statistics and graphical representations.</a:t>
            </a:r>
          </a:p>
          <a:p>
            <a:pPr algn="just"/>
            <a:r>
              <a:rPr lang="en-US" b="0" i="0" dirty="0">
                <a:solidFill>
                  <a:schemeClr val="accent4">
                    <a:lumMod val="75000"/>
                  </a:schemeClr>
                </a:solidFill>
                <a:effectLst/>
                <a:latin typeface="Garamond (Body)"/>
              </a:rPr>
              <a:t> It is for seeing what the data can tell us beyond the formal modeling or hypothesis testing task.</a:t>
            </a:r>
          </a:p>
          <a:p>
            <a:pPr algn="just"/>
            <a:r>
              <a:rPr lang="en-US" b="0" i="0" dirty="0">
                <a:solidFill>
                  <a:schemeClr val="accent4">
                    <a:lumMod val="75000"/>
                  </a:schemeClr>
                </a:solidFill>
                <a:effectLst/>
                <a:latin typeface="Garamond (Body)"/>
              </a:rPr>
              <a:t>The goal of EDA is to obtain confidence in the data to a poin</a:t>
            </a:r>
            <a:r>
              <a:rPr lang="en-US" dirty="0">
                <a:solidFill>
                  <a:schemeClr val="accent4">
                    <a:lumMod val="75000"/>
                  </a:schemeClr>
                </a:solidFill>
                <a:latin typeface="Garamond (Body)"/>
              </a:rPr>
              <a:t>t where a person is ready to engage a machine learning algorithm.</a:t>
            </a:r>
            <a:endParaRPr lang="en-US" b="0" i="0" dirty="0">
              <a:solidFill>
                <a:schemeClr val="accent4">
                  <a:lumMod val="75000"/>
                </a:schemeClr>
              </a:solidFill>
              <a:effectLst/>
              <a:latin typeface="Garamond (Body)"/>
            </a:endParaRPr>
          </a:p>
          <a:p>
            <a:pPr algn="just"/>
            <a:endParaRPr lang="en-IN" dirty="0">
              <a:solidFill>
                <a:schemeClr val="accent4">
                  <a:lumMod val="50000"/>
                </a:schemeClr>
              </a:solidFill>
              <a:latin typeface="Garamond (Body)"/>
            </a:endParaRPr>
          </a:p>
        </p:txBody>
      </p:sp>
    </p:spTree>
    <p:extLst>
      <p:ext uri="{BB962C8B-B14F-4D97-AF65-F5344CB8AC3E}">
        <p14:creationId xmlns:p14="http://schemas.microsoft.com/office/powerpoint/2010/main" val="1859255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2D444-57F7-4E0B-9036-1B7ACBD24F46}"/>
              </a:ext>
            </a:extLst>
          </p:cNvPr>
          <p:cNvSpPr>
            <a:spLocks noGrp="1"/>
          </p:cNvSpPr>
          <p:nvPr>
            <p:ph type="title"/>
          </p:nvPr>
        </p:nvSpPr>
        <p:spPr/>
        <p:txBody>
          <a:bodyPr/>
          <a:lstStyle/>
          <a:p>
            <a:r>
              <a:rPr lang="en-IN" dirty="0"/>
              <a:t>Steps involved in EDA</a:t>
            </a:r>
          </a:p>
        </p:txBody>
      </p:sp>
      <p:sp>
        <p:nvSpPr>
          <p:cNvPr id="3" name="Content Placeholder 2">
            <a:extLst>
              <a:ext uri="{FF2B5EF4-FFF2-40B4-BE49-F238E27FC236}">
                <a16:creationId xmlns:a16="http://schemas.microsoft.com/office/drawing/2014/main" id="{6B0F48EC-4576-4BD1-B497-4C1D56463F76}"/>
              </a:ext>
            </a:extLst>
          </p:cNvPr>
          <p:cNvSpPr>
            <a:spLocks noGrp="1"/>
          </p:cNvSpPr>
          <p:nvPr>
            <p:ph idx="1"/>
          </p:nvPr>
        </p:nvSpPr>
        <p:spPr>
          <a:xfrm>
            <a:off x="1153358" y="2912534"/>
            <a:ext cx="9601196" cy="3318936"/>
          </a:xfrm>
        </p:spPr>
        <p:txBody>
          <a:bodyPr/>
          <a:lstStyle/>
          <a:p>
            <a:r>
              <a:rPr lang="en-IN" dirty="0"/>
              <a:t>Gain information about data</a:t>
            </a:r>
          </a:p>
          <a:p>
            <a:r>
              <a:rPr lang="en-IN" dirty="0"/>
              <a:t>Check for missing values</a:t>
            </a:r>
          </a:p>
          <a:p>
            <a:r>
              <a:rPr lang="en-IN" dirty="0"/>
              <a:t>Obtain shape of dataset</a:t>
            </a:r>
          </a:p>
          <a:p>
            <a:r>
              <a:rPr lang="en-IN" dirty="0"/>
              <a:t>Obtain maximum insight of the dataset with certain visuals.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472147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24732-E6D1-478E-A56A-4EF1A6F88BA7}"/>
              </a:ext>
            </a:extLst>
          </p:cNvPr>
          <p:cNvSpPr>
            <a:spLocks noGrp="1"/>
          </p:cNvSpPr>
          <p:nvPr>
            <p:ph type="title"/>
          </p:nvPr>
        </p:nvSpPr>
        <p:spPr/>
        <p:txBody>
          <a:bodyPr/>
          <a:lstStyle/>
          <a:p>
            <a:r>
              <a:rPr lang="en-IN" dirty="0"/>
              <a:t>Libraries Used</a:t>
            </a:r>
          </a:p>
        </p:txBody>
      </p:sp>
      <p:pic>
        <p:nvPicPr>
          <p:cNvPr id="7" name="Picture 6">
            <a:extLst>
              <a:ext uri="{FF2B5EF4-FFF2-40B4-BE49-F238E27FC236}">
                <a16:creationId xmlns:a16="http://schemas.microsoft.com/office/drawing/2014/main" id="{DBF980A9-4048-41D6-930C-1DFC0E0C4023}"/>
              </a:ext>
            </a:extLst>
          </p:cNvPr>
          <p:cNvPicPr>
            <a:picLocks noChangeAspect="1"/>
          </p:cNvPicPr>
          <p:nvPr/>
        </p:nvPicPr>
        <p:blipFill>
          <a:blip r:embed="rId2"/>
          <a:stretch>
            <a:fillRect/>
          </a:stretch>
        </p:blipFill>
        <p:spPr>
          <a:xfrm>
            <a:off x="8037483" y="3579094"/>
            <a:ext cx="3284505" cy="1120237"/>
          </a:xfrm>
          <a:prstGeom prst="rect">
            <a:avLst/>
          </a:prstGeom>
        </p:spPr>
      </p:pic>
      <p:sp>
        <p:nvSpPr>
          <p:cNvPr id="9" name="Content Placeholder 8">
            <a:extLst>
              <a:ext uri="{FF2B5EF4-FFF2-40B4-BE49-F238E27FC236}">
                <a16:creationId xmlns:a16="http://schemas.microsoft.com/office/drawing/2014/main" id="{6F92CB51-B6A6-4E85-ABAD-4F8A13C788F5}"/>
              </a:ext>
            </a:extLst>
          </p:cNvPr>
          <p:cNvSpPr>
            <a:spLocks noGrp="1"/>
          </p:cNvSpPr>
          <p:nvPr>
            <p:ph idx="1"/>
          </p:nvPr>
        </p:nvSpPr>
        <p:spPr>
          <a:xfrm>
            <a:off x="870012" y="2672342"/>
            <a:ext cx="7167471" cy="3318936"/>
          </a:xfrm>
        </p:spPr>
        <p:txBody>
          <a:bodyPr>
            <a:noAutofit/>
          </a:bodyPr>
          <a:lstStyle/>
          <a:p>
            <a:pPr algn="just"/>
            <a:r>
              <a:rPr lang="en-IN" sz="1800" dirty="0">
                <a:solidFill>
                  <a:schemeClr val="accent4">
                    <a:lumMod val="75000"/>
                  </a:schemeClr>
                </a:solidFill>
              </a:rPr>
              <a:t>Numpy – It is used to perform number of mathematical operations on arrays.</a:t>
            </a:r>
          </a:p>
          <a:p>
            <a:pPr algn="just"/>
            <a:r>
              <a:rPr lang="en-IN" sz="1800" dirty="0">
                <a:solidFill>
                  <a:schemeClr val="accent4">
                    <a:lumMod val="75000"/>
                  </a:schemeClr>
                </a:solidFill>
              </a:rPr>
              <a:t>Pandas – It provides easy to use structures and data analysis tools.</a:t>
            </a:r>
          </a:p>
          <a:p>
            <a:pPr algn="just"/>
            <a:r>
              <a:rPr lang="en-IN" sz="1800" dirty="0">
                <a:solidFill>
                  <a:schemeClr val="accent4">
                    <a:lumMod val="75000"/>
                  </a:schemeClr>
                </a:solidFill>
              </a:rPr>
              <a:t>re – It provides a set of powerful regular expression facilities , which allows us to quickly check whether a given string matches a given pattern.</a:t>
            </a:r>
          </a:p>
          <a:p>
            <a:pPr algn="just"/>
            <a:r>
              <a:rPr lang="en-IN" sz="1800" dirty="0">
                <a:solidFill>
                  <a:schemeClr val="accent4">
                    <a:lumMod val="75000"/>
                  </a:schemeClr>
                </a:solidFill>
              </a:rPr>
              <a:t>NLTK – It supports tasks such as classification , stemming , etc.</a:t>
            </a:r>
          </a:p>
          <a:p>
            <a:pPr algn="just"/>
            <a:r>
              <a:rPr lang="en-IN" sz="1800" dirty="0">
                <a:solidFill>
                  <a:schemeClr val="accent4">
                    <a:lumMod val="75000"/>
                  </a:schemeClr>
                </a:solidFill>
              </a:rPr>
              <a:t>Matplotlib – It is a plotting library that allows us to draw histograms , bar graphs , etc.</a:t>
            </a:r>
          </a:p>
          <a:p>
            <a:endParaRPr lang="en-IN" sz="2000" dirty="0"/>
          </a:p>
        </p:txBody>
      </p:sp>
    </p:spTree>
    <p:extLst>
      <p:ext uri="{BB962C8B-B14F-4D97-AF65-F5344CB8AC3E}">
        <p14:creationId xmlns:p14="http://schemas.microsoft.com/office/powerpoint/2010/main" val="3657623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BF621-059F-4CB8-AC11-711142695E50}"/>
              </a:ext>
            </a:extLst>
          </p:cNvPr>
          <p:cNvSpPr>
            <a:spLocks noGrp="1"/>
          </p:cNvSpPr>
          <p:nvPr>
            <p:ph type="title"/>
          </p:nvPr>
        </p:nvSpPr>
        <p:spPr/>
        <p:txBody>
          <a:bodyPr>
            <a:normAutofit/>
          </a:bodyPr>
          <a:lstStyle/>
          <a:p>
            <a:r>
              <a:rPr lang="en-IN" dirty="0"/>
              <a:t>Importing the dataset</a:t>
            </a:r>
          </a:p>
        </p:txBody>
      </p:sp>
      <p:pic>
        <p:nvPicPr>
          <p:cNvPr id="5" name="Content Placeholder 4">
            <a:extLst>
              <a:ext uri="{FF2B5EF4-FFF2-40B4-BE49-F238E27FC236}">
                <a16:creationId xmlns:a16="http://schemas.microsoft.com/office/drawing/2014/main" id="{70D68D42-A6C4-445B-A9F6-FBE37F112612}"/>
              </a:ext>
            </a:extLst>
          </p:cNvPr>
          <p:cNvPicPr>
            <a:picLocks noGrp="1" noChangeAspect="1"/>
          </p:cNvPicPr>
          <p:nvPr>
            <p:ph idx="1"/>
          </p:nvPr>
        </p:nvPicPr>
        <p:blipFill>
          <a:blip r:embed="rId2"/>
          <a:stretch>
            <a:fillRect/>
          </a:stretch>
        </p:blipFill>
        <p:spPr>
          <a:xfrm>
            <a:off x="5211727" y="2666186"/>
            <a:ext cx="5585944" cy="579170"/>
          </a:xfrm>
        </p:spPr>
      </p:pic>
      <p:pic>
        <p:nvPicPr>
          <p:cNvPr id="7" name="Picture 6">
            <a:extLst>
              <a:ext uri="{FF2B5EF4-FFF2-40B4-BE49-F238E27FC236}">
                <a16:creationId xmlns:a16="http://schemas.microsoft.com/office/drawing/2014/main" id="{38F07E9B-DC0C-4E5E-9E8D-5708B18344FC}"/>
              </a:ext>
            </a:extLst>
          </p:cNvPr>
          <p:cNvPicPr>
            <a:picLocks noChangeAspect="1"/>
          </p:cNvPicPr>
          <p:nvPr/>
        </p:nvPicPr>
        <p:blipFill>
          <a:blip r:embed="rId3"/>
          <a:stretch>
            <a:fillRect/>
          </a:stretch>
        </p:blipFill>
        <p:spPr>
          <a:xfrm>
            <a:off x="1215503" y="3681848"/>
            <a:ext cx="5105842" cy="2362405"/>
          </a:xfrm>
          <a:prstGeom prst="rect">
            <a:avLst/>
          </a:prstGeom>
        </p:spPr>
      </p:pic>
      <p:sp>
        <p:nvSpPr>
          <p:cNvPr id="9" name="TextBox 8">
            <a:extLst>
              <a:ext uri="{FF2B5EF4-FFF2-40B4-BE49-F238E27FC236}">
                <a16:creationId xmlns:a16="http://schemas.microsoft.com/office/drawing/2014/main" id="{10327BE2-FAD6-4D95-9980-8AFD21B41538}"/>
              </a:ext>
            </a:extLst>
          </p:cNvPr>
          <p:cNvSpPr txBox="1"/>
          <p:nvPr/>
        </p:nvSpPr>
        <p:spPr>
          <a:xfrm>
            <a:off x="1215503" y="2666186"/>
            <a:ext cx="3835891" cy="2031325"/>
          </a:xfrm>
          <a:prstGeom prst="rect">
            <a:avLst/>
          </a:prstGeom>
          <a:noFill/>
        </p:spPr>
        <p:txBody>
          <a:bodyPr wrap="square" rtlCol="0">
            <a:spAutoFit/>
          </a:bodyPr>
          <a:lstStyle/>
          <a:p>
            <a:r>
              <a:rPr lang="en-IN" dirty="0">
                <a:solidFill>
                  <a:schemeClr val="accent4">
                    <a:lumMod val="75000"/>
                  </a:schemeClr>
                </a:solidFill>
              </a:rPr>
              <a:t>The dataset is imported using read_tsv( ) method .</a:t>
            </a:r>
          </a:p>
          <a:p>
            <a:endParaRPr lang="en-IN" dirty="0">
              <a:solidFill>
                <a:schemeClr val="accent4">
                  <a:lumMod val="75000"/>
                </a:schemeClr>
              </a:solidFill>
            </a:endParaRPr>
          </a:p>
          <a:p>
            <a:endParaRPr lang="en-IN" dirty="0">
              <a:solidFill>
                <a:schemeClr val="accent4">
                  <a:lumMod val="75000"/>
                </a:schemeClr>
              </a:solidFill>
            </a:endParaRPr>
          </a:p>
          <a:p>
            <a:endParaRPr lang="en-IN" dirty="0">
              <a:solidFill>
                <a:schemeClr val="accent4">
                  <a:lumMod val="75000"/>
                </a:schemeClr>
              </a:solidFill>
            </a:endParaRPr>
          </a:p>
          <a:p>
            <a:endParaRPr lang="en-IN" dirty="0">
              <a:solidFill>
                <a:schemeClr val="accent4">
                  <a:lumMod val="75000"/>
                </a:schemeClr>
              </a:solidFill>
            </a:endParaRPr>
          </a:p>
          <a:p>
            <a:endParaRPr lang="en-IN" dirty="0">
              <a:solidFill>
                <a:schemeClr val="accent4">
                  <a:lumMod val="75000"/>
                </a:schemeClr>
              </a:solidFill>
            </a:endParaRPr>
          </a:p>
        </p:txBody>
      </p:sp>
      <p:sp>
        <p:nvSpPr>
          <p:cNvPr id="10" name="TextBox 9">
            <a:extLst>
              <a:ext uri="{FF2B5EF4-FFF2-40B4-BE49-F238E27FC236}">
                <a16:creationId xmlns:a16="http://schemas.microsoft.com/office/drawing/2014/main" id="{1E5B397F-5D71-43D5-9376-13731DA1309E}"/>
              </a:ext>
            </a:extLst>
          </p:cNvPr>
          <p:cNvSpPr txBox="1"/>
          <p:nvPr/>
        </p:nvSpPr>
        <p:spPr>
          <a:xfrm>
            <a:off x="6933460" y="4465468"/>
            <a:ext cx="3766556" cy="646331"/>
          </a:xfrm>
          <a:prstGeom prst="rect">
            <a:avLst/>
          </a:prstGeom>
          <a:noFill/>
        </p:spPr>
        <p:txBody>
          <a:bodyPr wrap="square" rtlCol="0">
            <a:spAutoFit/>
          </a:bodyPr>
          <a:lstStyle/>
          <a:p>
            <a:r>
              <a:rPr lang="en-IN">
                <a:solidFill>
                  <a:schemeClr val="accent4">
                    <a:lumMod val="75000"/>
                  </a:schemeClr>
                </a:solidFill>
              </a:rPr>
              <a:t>Our dataset contains 1000 rows and 2 columns</a:t>
            </a:r>
            <a:endParaRPr lang="en-IN" dirty="0">
              <a:solidFill>
                <a:schemeClr val="accent4">
                  <a:lumMod val="75000"/>
                </a:schemeClr>
              </a:solidFill>
            </a:endParaRPr>
          </a:p>
        </p:txBody>
      </p:sp>
    </p:spTree>
    <p:extLst>
      <p:ext uri="{BB962C8B-B14F-4D97-AF65-F5344CB8AC3E}">
        <p14:creationId xmlns:p14="http://schemas.microsoft.com/office/powerpoint/2010/main" val="2438276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2D060-0DCB-4357-BC8F-ECF224767E79}"/>
              </a:ext>
            </a:extLst>
          </p:cNvPr>
          <p:cNvSpPr>
            <a:spLocks noGrp="1"/>
          </p:cNvSpPr>
          <p:nvPr>
            <p:ph type="title"/>
          </p:nvPr>
        </p:nvSpPr>
        <p:spPr/>
        <p:txBody>
          <a:bodyPr>
            <a:normAutofit fontScale="90000"/>
          </a:bodyPr>
          <a:lstStyle/>
          <a:p>
            <a:r>
              <a:rPr lang="en-IN" dirty="0"/>
              <a:t>EDA Techniques involved in making the project.</a:t>
            </a:r>
          </a:p>
        </p:txBody>
      </p:sp>
      <p:pic>
        <p:nvPicPr>
          <p:cNvPr id="5" name="Content Placeholder 4">
            <a:extLst>
              <a:ext uri="{FF2B5EF4-FFF2-40B4-BE49-F238E27FC236}">
                <a16:creationId xmlns:a16="http://schemas.microsoft.com/office/drawing/2014/main" id="{1903B1E5-813F-4A95-90F0-88912B4218AC}"/>
              </a:ext>
            </a:extLst>
          </p:cNvPr>
          <p:cNvPicPr>
            <a:picLocks noGrp="1" noChangeAspect="1"/>
          </p:cNvPicPr>
          <p:nvPr>
            <p:ph idx="1"/>
          </p:nvPr>
        </p:nvPicPr>
        <p:blipFill>
          <a:blip r:embed="rId2"/>
          <a:stretch>
            <a:fillRect/>
          </a:stretch>
        </p:blipFill>
        <p:spPr>
          <a:xfrm>
            <a:off x="7856044" y="2521117"/>
            <a:ext cx="1714649" cy="419136"/>
          </a:xfrm>
        </p:spPr>
      </p:pic>
      <p:pic>
        <p:nvPicPr>
          <p:cNvPr id="7" name="Picture 6">
            <a:extLst>
              <a:ext uri="{FF2B5EF4-FFF2-40B4-BE49-F238E27FC236}">
                <a16:creationId xmlns:a16="http://schemas.microsoft.com/office/drawing/2014/main" id="{4495D72B-AAF3-4B10-B000-BB91AF5258DA}"/>
              </a:ext>
            </a:extLst>
          </p:cNvPr>
          <p:cNvPicPr>
            <a:picLocks noChangeAspect="1"/>
          </p:cNvPicPr>
          <p:nvPr/>
        </p:nvPicPr>
        <p:blipFill>
          <a:blip r:embed="rId3"/>
          <a:stretch>
            <a:fillRect/>
          </a:stretch>
        </p:blipFill>
        <p:spPr>
          <a:xfrm rot="16200000">
            <a:off x="2717426" y="2174980"/>
            <a:ext cx="1409830" cy="3193057"/>
          </a:xfrm>
          <a:prstGeom prst="rect">
            <a:avLst/>
          </a:prstGeom>
        </p:spPr>
      </p:pic>
      <p:pic>
        <p:nvPicPr>
          <p:cNvPr id="9" name="Picture 8">
            <a:extLst>
              <a:ext uri="{FF2B5EF4-FFF2-40B4-BE49-F238E27FC236}">
                <a16:creationId xmlns:a16="http://schemas.microsoft.com/office/drawing/2014/main" id="{0DC41183-624B-45C2-BA2C-9D44E2B20E30}"/>
              </a:ext>
            </a:extLst>
          </p:cNvPr>
          <p:cNvPicPr>
            <a:picLocks noChangeAspect="1"/>
          </p:cNvPicPr>
          <p:nvPr/>
        </p:nvPicPr>
        <p:blipFill>
          <a:blip r:embed="rId4"/>
          <a:stretch>
            <a:fillRect/>
          </a:stretch>
        </p:blipFill>
        <p:spPr>
          <a:xfrm>
            <a:off x="5584054" y="4473890"/>
            <a:ext cx="5914544" cy="769687"/>
          </a:xfrm>
          <a:prstGeom prst="rect">
            <a:avLst/>
          </a:prstGeom>
        </p:spPr>
      </p:pic>
      <p:pic>
        <p:nvPicPr>
          <p:cNvPr id="11" name="Picture 10">
            <a:extLst>
              <a:ext uri="{FF2B5EF4-FFF2-40B4-BE49-F238E27FC236}">
                <a16:creationId xmlns:a16="http://schemas.microsoft.com/office/drawing/2014/main" id="{C6B9CE54-78FE-46D3-A308-042998980415}"/>
              </a:ext>
            </a:extLst>
          </p:cNvPr>
          <p:cNvPicPr>
            <a:picLocks noChangeAspect="1"/>
          </p:cNvPicPr>
          <p:nvPr/>
        </p:nvPicPr>
        <p:blipFill>
          <a:blip r:embed="rId5"/>
          <a:stretch>
            <a:fillRect/>
          </a:stretch>
        </p:blipFill>
        <p:spPr>
          <a:xfrm>
            <a:off x="1825813" y="5287561"/>
            <a:ext cx="2270957" cy="647756"/>
          </a:xfrm>
          <a:prstGeom prst="rect">
            <a:avLst/>
          </a:prstGeom>
        </p:spPr>
      </p:pic>
      <p:sp>
        <p:nvSpPr>
          <p:cNvPr id="12" name="TextBox 11">
            <a:extLst>
              <a:ext uri="{FF2B5EF4-FFF2-40B4-BE49-F238E27FC236}">
                <a16:creationId xmlns:a16="http://schemas.microsoft.com/office/drawing/2014/main" id="{DFAD66AA-0442-4547-8334-09F703555C69}"/>
              </a:ext>
            </a:extLst>
          </p:cNvPr>
          <p:cNvSpPr txBox="1"/>
          <p:nvPr/>
        </p:nvSpPr>
        <p:spPr>
          <a:xfrm>
            <a:off x="1393793" y="2521117"/>
            <a:ext cx="4367815" cy="369332"/>
          </a:xfrm>
          <a:prstGeom prst="rect">
            <a:avLst/>
          </a:prstGeom>
          <a:noFill/>
        </p:spPr>
        <p:txBody>
          <a:bodyPr wrap="square" rtlCol="0">
            <a:spAutoFit/>
          </a:bodyPr>
          <a:lstStyle/>
          <a:p>
            <a:pPr algn="just"/>
            <a:r>
              <a:rPr lang="en-IN" dirty="0">
                <a:solidFill>
                  <a:schemeClr val="accent4">
                    <a:lumMod val="75000"/>
                  </a:schemeClr>
                </a:solidFill>
              </a:rPr>
              <a:t>1. Obtaining information about our dataset</a:t>
            </a:r>
          </a:p>
        </p:txBody>
      </p:sp>
      <p:sp>
        <p:nvSpPr>
          <p:cNvPr id="13" name="TextBox 12">
            <a:extLst>
              <a:ext uri="{FF2B5EF4-FFF2-40B4-BE49-F238E27FC236}">
                <a16:creationId xmlns:a16="http://schemas.microsoft.com/office/drawing/2014/main" id="{22641228-3F7C-48D9-ADA8-8FB0A2CF55E4}"/>
              </a:ext>
            </a:extLst>
          </p:cNvPr>
          <p:cNvSpPr txBox="1"/>
          <p:nvPr/>
        </p:nvSpPr>
        <p:spPr>
          <a:xfrm>
            <a:off x="1393793" y="4598633"/>
            <a:ext cx="3932070" cy="369332"/>
          </a:xfrm>
          <a:prstGeom prst="rect">
            <a:avLst/>
          </a:prstGeom>
          <a:noFill/>
        </p:spPr>
        <p:txBody>
          <a:bodyPr wrap="square" rtlCol="0">
            <a:spAutoFit/>
          </a:bodyPr>
          <a:lstStyle/>
          <a:p>
            <a:r>
              <a:rPr lang="en-IN" dirty="0">
                <a:solidFill>
                  <a:schemeClr val="accent4">
                    <a:lumMod val="75000"/>
                  </a:schemeClr>
                </a:solidFill>
              </a:rPr>
              <a:t>2. Checking our dataset for missing values</a:t>
            </a:r>
          </a:p>
        </p:txBody>
      </p:sp>
    </p:spTree>
    <p:extLst>
      <p:ext uri="{BB962C8B-B14F-4D97-AF65-F5344CB8AC3E}">
        <p14:creationId xmlns:p14="http://schemas.microsoft.com/office/powerpoint/2010/main" val="2395833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338A60-C68B-4D7B-B135-D90C376A0289}"/>
              </a:ext>
            </a:extLst>
          </p:cNvPr>
          <p:cNvPicPr>
            <a:picLocks noChangeAspect="1"/>
          </p:cNvPicPr>
          <p:nvPr/>
        </p:nvPicPr>
        <p:blipFill>
          <a:blip r:embed="rId2"/>
          <a:stretch>
            <a:fillRect/>
          </a:stretch>
        </p:blipFill>
        <p:spPr>
          <a:xfrm>
            <a:off x="2058402" y="1361206"/>
            <a:ext cx="1318374" cy="449619"/>
          </a:xfrm>
          <a:prstGeom prst="rect">
            <a:avLst/>
          </a:prstGeom>
        </p:spPr>
      </p:pic>
      <p:pic>
        <p:nvPicPr>
          <p:cNvPr id="5" name="Picture 4">
            <a:extLst>
              <a:ext uri="{FF2B5EF4-FFF2-40B4-BE49-F238E27FC236}">
                <a16:creationId xmlns:a16="http://schemas.microsoft.com/office/drawing/2014/main" id="{2BC5C2BA-D98F-4EEE-9B2E-EBB68E84775A}"/>
              </a:ext>
            </a:extLst>
          </p:cNvPr>
          <p:cNvPicPr>
            <a:picLocks noChangeAspect="1"/>
          </p:cNvPicPr>
          <p:nvPr/>
        </p:nvPicPr>
        <p:blipFill>
          <a:blip r:embed="rId3"/>
          <a:stretch>
            <a:fillRect/>
          </a:stretch>
        </p:blipFill>
        <p:spPr>
          <a:xfrm>
            <a:off x="2142229" y="1973934"/>
            <a:ext cx="1150720" cy="243861"/>
          </a:xfrm>
          <a:prstGeom prst="rect">
            <a:avLst/>
          </a:prstGeom>
        </p:spPr>
      </p:pic>
      <p:pic>
        <p:nvPicPr>
          <p:cNvPr id="7" name="Picture 6">
            <a:extLst>
              <a:ext uri="{FF2B5EF4-FFF2-40B4-BE49-F238E27FC236}">
                <a16:creationId xmlns:a16="http://schemas.microsoft.com/office/drawing/2014/main" id="{895EE4D5-B6DD-43ED-8771-E731C01CEF53}"/>
              </a:ext>
            </a:extLst>
          </p:cNvPr>
          <p:cNvPicPr>
            <a:picLocks noChangeAspect="1"/>
          </p:cNvPicPr>
          <p:nvPr/>
        </p:nvPicPr>
        <p:blipFill>
          <a:blip r:embed="rId4"/>
          <a:stretch>
            <a:fillRect/>
          </a:stretch>
        </p:blipFill>
        <p:spPr>
          <a:xfrm>
            <a:off x="833602" y="3738329"/>
            <a:ext cx="5616427" cy="1440305"/>
          </a:xfrm>
          <a:prstGeom prst="rect">
            <a:avLst/>
          </a:prstGeom>
        </p:spPr>
      </p:pic>
      <p:pic>
        <p:nvPicPr>
          <p:cNvPr id="9" name="Picture 8">
            <a:extLst>
              <a:ext uri="{FF2B5EF4-FFF2-40B4-BE49-F238E27FC236}">
                <a16:creationId xmlns:a16="http://schemas.microsoft.com/office/drawing/2014/main" id="{D716FAB2-D24F-4AF6-8717-34C40CC1008D}"/>
              </a:ext>
            </a:extLst>
          </p:cNvPr>
          <p:cNvPicPr>
            <a:picLocks noChangeAspect="1"/>
          </p:cNvPicPr>
          <p:nvPr/>
        </p:nvPicPr>
        <p:blipFill>
          <a:blip r:embed="rId5"/>
          <a:stretch>
            <a:fillRect/>
          </a:stretch>
        </p:blipFill>
        <p:spPr>
          <a:xfrm>
            <a:off x="7384045" y="2924823"/>
            <a:ext cx="3974353" cy="3067315"/>
          </a:xfrm>
          <a:prstGeom prst="rect">
            <a:avLst/>
          </a:prstGeom>
        </p:spPr>
      </p:pic>
      <p:sp>
        <p:nvSpPr>
          <p:cNvPr id="10" name="TextBox 9">
            <a:extLst>
              <a:ext uri="{FF2B5EF4-FFF2-40B4-BE49-F238E27FC236}">
                <a16:creationId xmlns:a16="http://schemas.microsoft.com/office/drawing/2014/main" id="{330B2B35-5B90-4B1E-94FA-1E1664196977}"/>
              </a:ext>
            </a:extLst>
          </p:cNvPr>
          <p:cNvSpPr txBox="1"/>
          <p:nvPr/>
        </p:nvSpPr>
        <p:spPr>
          <a:xfrm>
            <a:off x="1553591" y="873850"/>
            <a:ext cx="3701989" cy="369332"/>
          </a:xfrm>
          <a:prstGeom prst="rect">
            <a:avLst/>
          </a:prstGeom>
          <a:noFill/>
        </p:spPr>
        <p:txBody>
          <a:bodyPr wrap="square" rtlCol="0">
            <a:spAutoFit/>
          </a:bodyPr>
          <a:lstStyle/>
          <a:p>
            <a:r>
              <a:rPr lang="en-IN" dirty="0">
                <a:solidFill>
                  <a:schemeClr val="accent4">
                    <a:lumMod val="75000"/>
                  </a:schemeClr>
                </a:solidFill>
              </a:rPr>
              <a:t>3. Shape of our dataset</a:t>
            </a:r>
          </a:p>
        </p:txBody>
      </p:sp>
      <p:sp>
        <p:nvSpPr>
          <p:cNvPr id="11" name="TextBox 10">
            <a:extLst>
              <a:ext uri="{FF2B5EF4-FFF2-40B4-BE49-F238E27FC236}">
                <a16:creationId xmlns:a16="http://schemas.microsoft.com/office/drawing/2014/main" id="{9221778F-624C-4269-91E2-BDA5ADE7E8D9}"/>
              </a:ext>
            </a:extLst>
          </p:cNvPr>
          <p:cNvSpPr txBox="1"/>
          <p:nvPr/>
        </p:nvSpPr>
        <p:spPr>
          <a:xfrm>
            <a:off x="1553591" y="2902998"/>
            <a:ext cx="5033640" cy="369332"/>
          </a:xfrm>
          <a:prstGeom prst="rect">
            <a:avLst/>
          </a:prstGeom>
          <a:noFill/>
        </p:spPr>
        <p:txBody>
          <a:bodyPr wrap="square" rtlCol="0">
            <a:spAutoFit/>
          </a:bodyPr>
          <a:lstStyle/>
          <a:p>
            <a:r>
              <a:rPr lang="en-IN" dirty="0">
                <a:solidFill>
                  <a:schemeClr val="accent4">
                    <a:lumMod val="75000"/>
                  </a:schemeClr>
                </a:solidFill>
              </a:rPr>
              <a:t>4. Obtaining percentage of reviews labelled as 0 or 1</a:t>
            </a:r>
          </a:p>
        </p:txBody>
      </p:sp>
    </p:spTree>
    <p:extLst>
      <p:ext uri="{BB962C8B-B14F-4D97-AF65-F5344CB8AC3E}">
        <p14:creationId xmlns:p14="http://schemas.microsoft.com/office/powerpoint/2010/main" val="3777332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77443-0F73-4174-B707-CE8054FD25E6}"/>
              </a:ext>
            </a:extLst>
          </p:cNvPr>
          <p:cNvSpPr>
            <a:spLocks noGrp="1"/>
          </p:cNvSpPr>
          <p:nvPr>
            <p:ph type="title"/>
          </p:nvPr>
        </p:nvSpPr>
        <p:spPr/>
        <p:txBody>
          <a:bodyPr/>
          <a:lstStyle/>
          <a:p>
            <a:r>
              <a:rPr lang="en-IN" dirty="0"/>
              <a:t>K Nearest Neighbor (KNN)</a:t>
            </a:r>
          </a:p>
        </p:txBody>
      </p:sp>
      <p:sp>
        <p:nvSpPr>
          <p:cNvPr id="3" name="Content Placeholder 2">
            <a:extLst>
              <a:ext uri="{FF2B5EF4-FFF2-40B4-BE49-F238E27FC236}">
                <a16:creationId xmlns:a16="http://schemas.microsoft.com/office/drawing/2014/main" id="{56AAB83D-6467-4FE9-AD92-BF5C98A3E7B3}"/>
              </a:ext>
            </a:extLst>
          </p:cNvPr>
          <p:cNvSpPr>
            <a:spLocks noGrp="1"/>
          </p:cNvSpPr>
          <p:nvPr>
            <p:ph idx="1"/>
          </p:nvPr>
        </p:nvSpPr>
        <p:spPr>
          <a:xfrm>
            <a:off x="1295401" y="2556932"/>
            <a:ext cx="9601196" cy="3524272"/>
          </a:xfrm>
        </p:spPr>
        <p:txBody>
          <a:bodyPr>
            <a:normAutofit lnSpcReduction="10000"/>
          </a:bodyPr>
          <a:lstStyle/>
          <a:p>
            <a:r>
              <a:rPr lang="en-US" b="0" i="0" dirty="0">
                <a:solidFill>
                  <a:schemeClr val="accent4">
                    <a:lumMod val="75000"/>
                  </a:schemeClr>
                </a:solidFill>
                <a:effectLst/>
              </a:rPr>
              <a:t>K-Nearest Neighbors (KNN) is one of the simplest algorithms used in Machine Learning for regression and classification problem.</a:t>
            </a:r>
          </a:p>
          <a:p>
            <a:r>
              <a:rPr lang="en-US" b="0" i="0" dirty="0">
                <a:solidFill>
                  <a:schemeClr val="accent4">
                    <a:lumMod val="75000"/>
                  </a:schemeClr>
                </a:solidFill>
                <a:effectLst/>
              </a:rPr>
              <a:t>KNN algorithms use data and classify new data points based on similarity measures (e.g. distance function). Classification is done by a majority vote to its neighbors. </a:t>
            </a:r>
          </a:p>
          <a:p>
            <a:r>
              <a:rPr lang="en-US" b="0" i="0" dirty="0">
                <a:solidFill>
                  <a:schemeClr val="accent4">
                    <a:lumMod val="75000"/>
                  </a:schemeClr>
                </a:solidFill>
                <a:effectLst/>
              </a:rPr>
              <a:t> </a:t>
            </a:r>
            <a:r>
              <a:rPr lang="en-US" dirty="0">
                <a:solidFill>
                  <a:schemeClr val="accent4">
                    <a:lumMod val="75000"/>
                  </a:schemeClr>
                </a:solidFill>
              </a:rPr>
              <a:t>KNN works b</a:t>
            </a:r>
            <a:r>
              <a:rPr lang="en-US" b="0" i="0" dirty="0">
                <a:solidFill>
                  <a:schemeClr val="accent4">
                    <a:lumMod val="75000"/>
                  </a:schemeClr>
                </a:solidFill>
                <a:effectLst/>
              </a:rPr>
              <a:t>y finding the distances between a query and all the examples in the data, selecting the specified number examples (K) closest to the query, then votes for the most frequent label (in the case of classification) or averages the labels (in the case of regression).</a:t>
            </a:r>
            <a:endParaRPr lang="en-IN" dirty="0">
              <a:solidFill>
                <a:schemeClr val="accent4">
                  <a:lumMod val="75000"/>
                </a:schemeClr>
              </a:solidFill>
            </a:endParaRPr>
          </a:p>
        </p:txBody>
      </p:sp>
    </p:spTree>
    <p:extLst>
      <p:ext uri="{BB962C8B-B14F-4D97-AF65-F5344CB8AC3E}">
        <p14:creationId xmlns:p14="http://schemas.microsoft.com/office/powerpoint/2010/main" val="3516227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55428-FF58-4AEE-8B7D-8DD3C80A9CD7}"/>
              </a:ext>
            </a:extLst>
          </p:cNvPr>
          <p:cNvSpPr>
            <a:spLocks noGrp="1"/>
          </p:cNvSpPr>
          <p:nvPr>
            <p:ph type="title"/>
          </p:nvPr>
        </p:nvSpPr>
        <p:spPr/>
        <p:txBody>
          <a:bodyPr>
            <a:normAutofit/>
          </a:bodyPr>
          <a:lstStyle/>
          <a:p>
            <a:r>
              <a:rPr lang="en-IN" dirty="0"/>
              <a:t>Train/Test Splitting </a:t>
            </a:r>
          </a:p>
        </p:txBody>
      </p:sp>
      <p:sp>
        <p:nvSpPr>
          <p:cNvPr id="4" name="AutoShape 2">
            <a:extLst>
              <a:ext uri="{FF2B5EF4-FFF2-40B4-BE49-F238E27FC236}">
                <a16:creationId xmlns:a16="http://schemas.microsoft.com/office/drawing/2014/main" id="{8FB69E72-8B22-4DE1-867A-D0DA7A30202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TextBox 11">
            <a:extLst>
              <a:ext uri="{FF2B5EF4-FFF2-40B4-BE49-F238E27FC236}">
                <a16:creationId xmlns:a16="http://schemas.microsoft.com/office/drawing/2014/main" id="{E3EB8177-64A2-4D38-9F25-82457A97F082}"/>
              </a:ext>
            </a:extLst>
          </p:cNvPr>
          <p:cNvSpPr txBox="1"/>
          <p:nvPr/>
        </p:nvSpPr>
        <p:spPr>
          <a:xfrm>
            <a:off x="1464815" y="2590852"/>
            <a:ext cx="9223900" cy="1200329"/>
          </a:xfrm>
          <a:prstGeom prst="rect">
            <a:avLst/>
          </a:prstGeom>
          <a:noFill/>
        </p:spPr>
        <p:txBody>
          <a:bodyPr wrap="square" rtlCol="0">
            <a:spAutoFit/>
          </a:bodyPr>
          <a:lstStyle/>
          <a:p>
            <a:r>
              <a:rPr lang="en-IN" sz="2400" dirty="0">
                <a:solidFill>
                  <a:schemeClr val="accent4">
                    <a:lumMod val="75000"/>
                  </a:schemeClr>
                </a:solidFill>
              </a:rPr>
              <a:t>After refining our data , i.e., after removing the stopwords , punctuations and unnecessary spaces we split our data set into training and testing set by using train_test_split function of sklearn.model_selection.</a:t>
            </a:r>
          </a:p>
        </p:txBody>
      </p:sp>
      <p:pic>
        <p:nvPicPr>
          <p:cNvPr id="14" name="Picture 13">
            <a:extLst>
              <a:ext uri="{FF2B5EF4-FFF2-40B4-BE49-F238E27FC236}">
                <a16:creationId xmlns:a16="http://schemas.microsoft.com/office/drawing/2014/main" id="{54231FFE-A343-438D-BB2E-B37E110109C0}"/>
              </a:ext>
            </a:extLst>
          </p:cNvPr>
          <p:cNvPicPr>
            <a:picLocks noChangeAspect="1"/>
          </p:cNvPicPr>
          <p:nvPr/>
        </p:nvPicPr>
        <p:blipFill>
          <a:blip r:embed="rId2"/>
          <a:stretch>
            <a:fillRect/>
          </a:stretch>
        </p:blipFill>
        <p:spPr>
          <a:xfrm>
            <a:off x="1295402" y="4096034"/>
            <a:ext cx="7163421" cy="1265030"/>
          </a:xfrm>
          <a:prstGeom prst="rect">
            <a:avLst/>
          </a:prstGeom>
        </p:spPr>
      </p:pic>
      <p:pic>
        <p:nvPicPr>
          <p:cNvPr id="18" name="Picture 17">
            <a:extLst>
              <a:ext uri="{FF2B5EF4-FFF2-40B4-BE49-F238E27FC236}">
                <a16:creationId xmlns:a16="http://schemas.microsoft.com/office/drawing/2014/main" id="{387F309D-D9CF-4EE2-A1EE-D439E0720410}"/>
              </a:ext>
            </a:extLst>
          </p:cNvPr>
          <p:cNvPicPr>
            <a:picLocks noChangeAspect="1"/>
          </p:cNvPicPr>
          <p:nvPr/>
        </p:nvPicPr>
        <p:blipFill>
          <a:blip r:embed="rId3"/>
          <a:stretch>
            <a:fillRect/>
          </a:stretch>
        </p:blipFill>
        <p:spPr>
          <a:xfrm>
            <a:off x="8899417" y="4381809"/>
            <a:ext cx="2613887" cy="693480"/>
          </a:xfrm>
          <a:prstGeom prst="rect">
            <a:avLst/>
          </a:prstGeom>
        </p:spPr>
      </p:pic>
    </p:spTree>
    <p:extLst>
      <p:ext uri="{BB962C8B-B14F-4D97-AF65-F5344CB8AC3E}">
        <p14:creationId xmlns:p14="http://schemas.microsoft.com/office/powerpoint/2010/main" val="81078662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240</TotalTime>
  <Words>742</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Garamond</vt:lpstr>
      <vt:lpstr>Garamond (Body)</vt:lpstr>
      <vt:lpstr>Organic</vt:lpstr>
      <vt:lpstr>NLP – Review Classification</vt:lpstr>
      <vt:lpstr>Exploratory Data Analysis (EDA)</vt:lpstr>
      <vt:lpstr>Steps involved in EDA</vt:lpstr>
      <vt:lpstr>Libraries Used</vt:lpstr>
      <vt:lpstr>Importing the dataset</vt:lpstr>
      <vt:lpstr>EDA Techniques involved in making the project.</vt:lpstr>
      <vt:lpstr>PowerPoint Presentation</vt:lpstr>
      <vt:lpstr>K Nearest Neighbor (KNN)</vt:lpstr>
      <vt:lpstr>Train/Test Splitting </vt:lpstr>
      <vt:lpstr>Creating KNN Model</vt:lpstr>
      <vt:lpstr>Creating Pipeline and Predicting the Output (y)</vt:lpstr>
      <vt:lpstr>Accuracy(accuracy_score) and Confusion Matrix</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 Review Classification</dc:title>
  <dc:creator>Abhishek</dc:creator>
  <cp:lastModifiedBy>Abhishek</cp:lastModifiedBy>
  <cp:revision>23</cp:revision>
  <dcterms:created xsi:type="dcterms:W3CDTF">2020-08-03T17:12:53Z</dcterms:created>
  <dcterms:modified xsi:type="dcterms:W3CDTF">2020-08-04T04:12:33Z</dcterms:modified>
</cp:coreProperties>
</file>