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8" r:id="rId4"/>
    <p:sldId id="259" r:id="rId5"/>
    <p:sldId id="260" r:id="rId6"/>
    <p:sldId id="289" r:id="rId7"/>
    <p:sldId id="261" r:id="rId8"/>
    <p:sldId id="292" r:id="rId9"/>
    <p:sldId id="291" r:id="rId10"/>
    <p:sldId id="293" r:id="rId11"/>
    <p:sldId id="262" r:id="rId12"/>
    <p:sldId id="263" r:id="rId13"/>
    <p:sldId id="264" r:id="rId14"/>
    <p:sldId id="265" r:id="rId15"/>
    <p:sldId id="280" r:id="rId16"/>
    <p:sldId id="281" r:id="rId17"/>
    <p:sldId id="282" r:id="rId18"/>
    <p:sldId id="283" r:id="rId19"/>
    <p:sldId id="284" r:id="rId20"/>
    <p:sldId id="285" r:id="rId21"/>
    <p:sldId id="286" r:id="rId22"/>
    <p:sldId id="287" r:id="rId23"/>
    <p:sldId id="266" r:id="rId24"/>
    <p:sldId id="278" r:id="rId25"/>
    <p:sldId id="279"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F2EABB-C22E-4036-846A-B318A4FBCC8D}"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22046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EABB-C22E-4036-846A-B318A4FBCC8D}"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179397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EABB-C22E-4036-846A-B318A4FBCC8D}"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19281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2EABB-C22E-4036-846A-B318A4FBCC8D}"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17184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2EABB-C22E-4036-846A-B318A4FBCC8D}"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211547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2EABB-C22E-4036-846A-B318A4FBCC8D}"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90495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F2EABB-C22E-4036-846A-B318A4FBCC8D}"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99697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F2EABB-C22E-4036-846A-B318A4FBCC8D}"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423684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2EABB-C22E-4036-846A-B318A4FBCC8D}"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58048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EABB-C22E-4036-846A-B318A4FBCC8D}"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164072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EABB-C22E-4036-846A-B318A4FBCC8D}"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DC6A6-0F5C-4B6D-913F-A6C073C1F91B}" type="slidenum">
              <a:rPr lang="en-US" smtClean="0"/>
              <a:t>‹#›</a:t>
            </a:fld>
            <a:endParaRPr lang="en-US"/>
          </a:p>
        </p:txBody>
      </p:sp>
    </p:spTree>
    <p:extLst>
      <p:ext uri="{BB962C8B-B14F-4D97-AF65-F5344CB8AC3E}">
        <p14:creationId xmlns:p14="http://schemas.microsoft.com/office/powerpoint/2010/main" val="315178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EABB-C22E-4036-846A-B318A4FBCC8D}" type="datetimeFigureOut">
              <a:rPr lang="en-US" smtClean="0"/>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DC6A6-0F5C-4B6D-913F-A6C073C1F91B}" type="slidenum">
              <a:rPr lang="en-US" smtClean="0"/>
              <a:t>‹#›</a:t>
            </a:fld>
            <a:endParaRPr lang="en-US"/>
          </a:p>
        </p:txBody>
      </p:sp>
    </p:spTree>
    <p:extLst>
      <p:ext uri="{BB962C8B-B14F-4D97-AF65-F5344CB8AC3E}">
        <p14:creationId xmlns:p14="http://schemas.microsoft.com/office/powerpoint/2010/main" val="233240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1D9A-DF3E-FB6D-E7A1-15EDE25D8CB2}"/>
              </a:ext>
            </a:extLst>
          </p:cNvPr>
          <p:cNvSpPr>
            <a:spLocks noGrp="1"/>
          </p:cNvSpPr>
          <p:nvPr>
            <p:ph type="ctrTitle"/>
          </p:nvPr>
        </p:nvSpPr>
        <p:spPr>
          <a:xfrm>
            <a:off x="304800" y="3413749"/>
            <a:ext cx="8001253" cy="1470025"/>
          </a:xfrm>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Comparative Analysis of Air Quality Index </a:t>
            </a:r>
            <a:r>
              <a:rPr lang="en-US" b="1" dirty="0">
                <a:latin typeface="Times New Roman" panose="02020603050405020304" pitchFamily="18" charset="0"/>
                <a:ea typeface="Calibri" panose="020F0502020204030204" pitchFamily="34" charset="0"/>
                <a:cs typeface="Times New Roman" panose="02020603050405020304" pitchFamily="18" charset="0"/>
              </a:rPr>
              <a:t>u</a:t>
            </a: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sing Machine Learning and Large Language  Models</a:t>
            </a:r>
            <a:br>
              <a:rPr lang="en-US"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pic>
        <p:nvPicPr>
          <p:cNvPr id="3" name="Google Shape;90;p1">
            <a:extLst>
              <a:ext uri="{FF2B5EF4-FFF2-40B4-BE49-F238E27FC236}">
                <a16:creationId xmlns:a16="http://schemas.microsoft.com/office/drawing/2014/main" id="{14C8B35E-9F2B-0B6F-90E0-20F864A0E79E}"/>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
        <p:nvSpPr>
          <p:cNvPr id="4" name="TextBox 3">
            <a:extLst>
              <a:ext uri="{FF2B5EF4-FFF2-40B4-BE49-F238E27FC236}">
                <a16:creationId xmlns:a16="http://schemas.microsoft.com/office/drawing/2014/main" id="{53C25291-0C1C-E4EB-F0D9-5E02BC9C95C7}"/>
              </a:ext>
            </a:extLst>
          </p:cNvPr>
          <p:cNvSpPr txBox="1"/>
          <p:nvPr/>
        </p:nvSpPr>
        <p:spPr>
          <a:xfrm>
            <a:off x="4876800" y="5257800"/>
            <a:ext cx="3940885" cy="1631216"/>
          </a:xfrm>
          <a:prstGeom prst="rect">
            <a:avLst/>
          </a:prstGeom>
          <a:noFill/>
        </p:spPr>
        <p:txBody>
          <a:bodyPr wrap="square" rtlCol="0">
            <a:spAutoFit/>
          </a:bodyPr>
          <a:lstStyle/>
          <a:p>
            <a:r>
              <a:rPr lang="en-US" dirty="0"/>
              <a:t>RA2011003011185- Sai Harish</a:t>
            </a:r>
          </a:p>
          <a:p>
            <a:r>
              <a:rPr lang="en-US" dirty="0"/>
              <a:t>RA2011003011180- Chandra Shekar</a:t>
            </a:r>
          </a:p>
          <a:p>
            <a:pPr marL="0" lvl="0" indent="0" algn="l" rtl="0">
              <a:spcBef>
                <a:spcPts val="592"/>
              </a:spcBef>
              <a:spcAft>
                <a:spcPts val="0"/>
              </a:spcAft>
              <a:buClr>
                <a:srgbClr val="888888"/>
              </a:buClr>
              <a:buSzPct val="100000"/>
              <a:buNone/>
            </a:pPr>
            <a:r>
              <a:rPr lang="en-US" sz="1800" dirty="0">
                <a:latin typeface="Palatino Linotype"/>
                <a:ea typeface="Palatino Linotype"/>
                <a:cs typeface="Palatino Linotype"/>
                <a:sym typeface="Palatino Linotype"/>
              </a:rPr>
              <a:t>Guide name : Dr.S.Shanmugam</a:t>
            </a:r>
          </a:p>
          <a:p>
            <a:pPr marL="0" lvl="0" indent="0" algn="l" rtl="0">
              <a:spcBef>
                <a:spcPts val="592"/>
              </a:spcBef>
              <a:spcAft>
                <a:spcPts val="0"/>
              </a:spcAft>
              <a:buClr>
                <a:srgbClr val="888888"/>
              </a:buClr>
              <a:buSzPct val="100000"/>
              <a:buNone/>
            </a:pPr>
            <a:r>
              <a:rPr lang="en-US" sz="1800" dirty="0">
                <a:latin typeface="Palatino Linotype"/>
                <a:ea typeface="Palatino Linotype"/>
                <a:cs typeface="Palatino Linotype"/>
                <a:sym typeface="Palatino Linotype"/>
              </a:rPr>
              <a:t>Designation: Assistant professor</a:t>
            </a:r>
          </a:p>
          <a:p>
            <a:endParaRPr lang="en-IN" dirty="0"/>
          </a:p>
        </p:txBody>
      </p:sp>
      <p:sp>
        <p:nvSpPr>
          <p:cNvPr id="6" name="TextBox 5">
            <a:extLst>
              <a:ext uri="{FF2B5EF4-FFF2-40B4-BE49-F238E27FC236}">
                <a16:creationId xmlns:a16="http://schemas.microsoft.com/office/drawing/2014/main" id="{ABC8B4E3-9071-86B8-1E21-32A733573E1B}"/>
              </a:ext>
            </a:extLst>
          </p:cNvPr>
          <p:cNvSpPr txBox="1"/>
          <p:nvPr/>
        </p:nvSpPr>
        <p:spPr>
          <a:xfrm>
            <a:off x="784105" y="858796"/>
            <a:ext cx="8001253" cy="1850443"/>
          </a:xfrm>
          <a:prstGeom prst="rect">
            <a:avLst/>
          </a:prstGeom>
          <a:noFill/>
        </p:spPr>
        <p:txBody>
          <a:bodyPr wrap="square">
            <a:spAutoFit/>
          </a:bodyPr>
          <a:lstStyle/>
          <a:p>
            <a:pPr marL="0" marR="0" lvl="0" indent="0" algn="ctr" rtl="0">
              <a:lnSpc>
                <a:spcPct val="150000"/>
              </a:lnSpc>
              <a:spcBef>
                <a:spcPts val="0"/>
              </a:spcBef>
              <a:spcAft>
                <a:spcPts val="0"/>
              </a:spcAft>
              <a:buNone/>
            </a:pPr>
            <a:r>
              <a:rPr lang="en-US" sz="2400" b="1" i="0" u="none" strike="noStrike" cap="none" dirty="0">
                <a:solidFill>
                  <a:schemeClr val="dk1"/>
                </a:solidFill>
                <a:latin typeface="Palatino Linotype"/>
                <a:ea typeface="Palatino Linotype"/>
                <a:cs typeface="Palatino Linotype"/>
                <a:sym typeface="Palatino Linotype"/>
              </a:rPr>
              <a:t>SRM INSTITUTE OF SCIENCE AND TECHNOLOGY </a:t>
            </a:r>
            <a:endParaRPr lang="en-US" sz="24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800" b="1" dirty="0">
                <a:solidFill>
                  <a:schemeClr val="dk1"/>
                </a:solidFill>
                <a:latin typeface="Palatino Linotype"/>
                <a:ea typeface="Palatino Linotype"/>
                <a:cs typeface="Palatino Linotype"/>
                <a:sym typeface="Palatino Linotype"/>
              </a:rPr>
              <a:t>FACULTY</a:t>
            </a:r>
            <a:r>
              <a:rPr lang="en-US" sz="1800" b="1" i="0" u="none" strike="noStrike" cap="none" dirty="0">
                <a:solidFill>
                  <a:schemeClr val="dk1"/>
                </a:solidFill>
                <a:latin typeface="Palatino Linotype"/>
                <a:ea typeface="Palatino Linotype"/>
                <a:cs typeface="Palatino Linotype"/>
                <a:sym typeface="Palatino Linotype"/>
              </a:rPr>
              <a:t> OF ENGINEERING AND TECHNOLOGY</a:t>
            </a:r>
            <a:endParaRPr lang="en-US" sz="18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800" b="1" i="0" u="none" strike="noStrike" cap="none" dirty="0">
                <a:solidFill>
                  <a:schemeClr val="dk1"/>
                </a:solidFill>
                <a:latin typeface="Palatino Linotype"/>
                <a:ea typeface="Palatino Linotype"/>
                <a:cs typeface="Palatino Linotype"/>
                <a:sym typeface="Palatino Linotype"/>
              </a:rPr>
              <a:t>DEPARTMENT OF COMPUTING TECHNOLOGIES</a:t>
            </a:r>
          </a:p>
          <a:p>
            <a:pPr marL="0" marR="0" lvl="0" indent="0" algn="ctr" rtl="0">
              <a:lnSpc>
                <a:spcPct val="150000"/>
              </a:lnSpc>
              <a:spcBef>
                <a:spcPts val="0"/>
              </a:spcBef>
              <a:spcAft>
                <a:spcPts val="0"/>
              </a:spcAft>
              <a:buNone/>
            </a:pPr>
            <a:r>
              <a:rPr lang="en-US" b="1" dirty="0">
                <a:solidFill>
                  <a:schemeClr val="dk1"/>
                </a:solidFill>
                <a:latin typeface="Palatino Linotype"/>
                <a:ea typeface="Palatino Linotype"/>
                <a:cs typeface="Palatino Linotype"/>
                <a:sym typeface="Palatino Linotype"/>
              </a:rPr>
              <a:t>Subject Code: </a:t>
            </a:r>
            <a:r>
              <a:rPr lang="en-IN" b="0" i="0" dirty="0">
                <a:solidFill>
                  <a:srgbClr val="000000"/>
                </a:solidFill>
                <a:effectLst/>
                <a:latin typeface="Lato" panose="020F0502020204030203" pitchFamily="34" charset="0"/>
              </a:rPr>
              <a:t>18CSP109L</a:t>
            </a:r>
            <a:endParaRPr lang="en-US" sz="180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486263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4790-8F90-26C0-5948-0EE6D1FCC06C}"/>
              </a:ext>
            </a:extLst>
          </p:cNvPr>
          <p:cNvSpPr>
            <a:spLocks noGrp="1"/>
          </p:cNvSpPr>
          <p:nvPr>
            <p:ph type="title"/>
          </p:nvPr>
        </p:nvSpPr>
        <p:spPr>
          <a:xfrm>
            <a:off x="304800" y="457200"/>
            <a:ext cx="8229600" cy="1143000"/>
          </a:xfrm>
        </p:spPr>
        <p:txBody>
          <a:bodyPr>
            <a:normAutofit fontScale="90000"/>
          </a:bodyPr>
          <a:lstStyle/>
          <a:p>
            <a:r>
              <a:rPr lang="en-US" dirty="0"/>
              <a:t>Comparative Analysis for different Algorithms </a:t>
            </a:r>
            <a:endParaRPr lang="en-IN" dirty="0"/>
          </a:p>
        </p:txBody>
      </p:sp>
      <p:graphicFrame>
        <p:nvGraphicFramePr>
          <p:cNvPr id="3" name="Table 2">
            <a:extLst>
              <a:ext uri="{FF2B5EF4-FFF2-40B4-BE49-F238E27FC236}">
                <a16:creationId xmlns:a16="http://schemas.microsoft.com/office/drawing/2014/main" id="{B6F9E378-3491-7D89-3300-BCB2FE0856E9}"/>
              </a:ext>
            </a:extLst>
          </p:cNvPr>
          <p:cNvGraphicFramePr>
            <a:graphicFrameLocks noGrp="1"/>
          </p:cNvGraphicFramePr>
          <p:nvPr>
            <p:extLst>
              <p:ext uri="{D42A27DB-BD31-4B8C-83A1-F6EECF244321}">
                <p14:modId xmlns:p14="http://schemas.microsoft.com/office/powerpoint/2010/main" val="1682072890"/>
              </p:ext>
            </p:extLst>
          </p:nvPr>
        </p:nvGraphicFramePr>
        <p:xfrm>
          <a:off x="114300" y="1981200"/>
          <a:ext cx="8915400" cy="3845560"/>
        </p:xfrm>
        <a:graphic>
          <a:graphicData uri="http://schemas.openxmlformats.org/drawingml/2006/table">
            <a:tbl>
              <a:tblPr firstRow="1" bandRow="1">
                <a:tableStyleId>{5C22544A-7EE6-4342-B048-85BDC9FD1C3A}</a:tableStyleId>
              </a:tblPr>
              <a:tblGrid>
                <a:gridCol w="2198290">
                  <a:extLst>
                    <a:ext uri="{9D8B030D-6E8A-4147-A177-3AD203B41FA5}">
                      <a16:colId xmlns:a16="http://schemas.microsoft.com/office/drawing/2014/main" val="1048057441"/>
                    </a:ext>
                  </a:extLst>
                </a:gridCol>
                <a:gridCol w="2455718">
                  <a:extLst>
                    <a:ext uri="{9D8B030D-6E8A-4147-A177-3AD203B41FA5}">
                      <a16:colId xmlns:a16="http://schemas.microsoft.com/office/drawing/2014/main" val="3783712219"/>
                    </a:ext>
                  </a:extLst>
                </a:gridCol>
                <a:gridCol w="1227859">
                  <a:extLst>
                    <a:ext uri="{9D8B030D-6E8A-4147-A177-3AD203B41FA5}">
                      <a16:colId xmlns:a16="http://schemas.microsoft.com/office/drawing/2014/main" val="3981022527"/>
                    </a:ext>
                  </a:extLst>
                </a:gridCol>
                <a:gridCol w="763017">
                  <a:extLst>
                    <a:ext uri="{9D8B030D-6E8A-4147-A177-3AD203B41FA5}">
                      <a16:colId xmlns:a16="http://schemas.microsoft.com/office/drawing/2014/main" val="3455822046"/>
                    </a:ext>
                  </a:extLst>
                </a:gridCol>
                <a:gridCol w="2270516">
                  <a:extLst>
                    <a:ext uri="{9D8B030D-6E8A-4147-A177-3AD203B41FA5}">
                      <a16:colId xmlns:a16="http://schemas.microsoft.com/office/drawing/2014/main" val="3310939399"/>
                    </a:ext>
                  </a:extLst>
                </a:gridCol>
              </a:tblGrid>
              <a:tr h="370840">
                <a:tc>
                  <a:txBody>
                    <a:bodyPr/>
                    <a:lstStyle/>
                    <a:p>
                      <a:r>
                        <a:rPr lang="en-US" dirty="0"/>
                        <a:t>Algorithm Used </a:t>
                      </a:r>
                      <a:endParaRPr lang="en-IN" dirty="0"/>
                    </a:p>
                  </a:txBody>
                  <a:tcPr/>
                </a:tc>
                <a:tc>
                  <a:txBody>
                    <a:bodyPr/>
                    <a:lstStyle/>
                    <a:p>
                      <a:r>
                        <a:rPr lang="en-US" dirty="0" err="1"/>
                        <a:t>KfoldCrossVal</a:t>
                      </a:r>
                      <a:r>
                        <a:rPr lang="en-US" dirty="0"/>
                        <a:t> Mean Score</a:t>
                      </a:r>
                      <a:endParaRPr lang="en-IN" dirty="0"/>
                    </a:p>
                  </a:txBody>
                  <a:tcPr/>
                </a:tc>
                <a:tc>
                  <a:txBody>
                    <a:bodyPr/>
                    <a:lstStyle/>
                    <a:p>
                      <a:r>
                        <a:rPr lang="en-US" dirty="0"/>
                        <a:t>r2_square</a:t>
                      </a:r>
                      <a:endParaRPr lang="en-IN" dirty="0"/>
                    </a:p>
                  </a:txBody>
                  <a:tcPr/>
                </a:tc>
                <a:tc>
                  <a:txBody>
                    <a:bodyPr/>
                    <a:lstStyle/>
                    <a:p>
                      <a:r>
                        <a:rPr lang="en-US" dirty="0"/>
                        <a:t>MSE</a:t>
                      </a:r>
                      <a:endParaRPr lang="en-IN" dirty="0"/>
                    </a:p>
                  </a:txBody>
                  <a:tcPr/>
                </a:tc>
                <a:tc>
                  <a:txBody>
                    <a:bodyPr/>
                    <a:lstStyle/>
                    <a:p>
                      <a:r>
                        <a:rPr lang="en-US" dirty="0"/>
                        <a:t>Data Arrays</a:t>
                      </a:r>
                      <a:endParaRPr lang="en-IN" dirty="0"/>
                    </a:p>
                  </a:txBody>
                  <a:tcPr/>
                </a:tc>
                <a:extLst>
                  <a:ext uri="{0D108BD9-81ED-4DB2-BD59-A6C34878D82A}">
                    <a16:rowId xmlns:a16="http://schemas.microsoft.com/office/drawing/2014/main" val="3931016381"/>
                  </a:ext>
                </a:extLst>
              </a:tr>
              <a:tr h="370840">
                <a:tc>
                  <a:txBody>
                    <a:bodyPr/>
                    <a:lstStyle/>
                    <a:p>
                      <a:r>
                        <a:rPr lang="en-US" dirty="0"/>
                        <a:t>Polynomial Regression</a:t>
                      </a:r>
                    </a:p>
                  </a:txBody>
                  <a:tcPr/>
                </a:tc>
                <a:tc>
                  <a:txBody>
                    <a:bodyPr/>
                    <a:lstStyle/>
                    <a:p>
                      <a:r>
                        <a:rPr lang="en-IN" sz="1800" b="0" i="0" kern="1200" dirty="0">
                          <a:solidFill>
                            <a:schemeClr val="dk1"/>
                          </a:solidFill>
                          <a:effectLst/>
                          <a:latin typeface="+mn-lt"/>
                          <a:ea typeface="+mn-ea"/>
                          <a:cs typeface="+mn-cs"/>
                        </a:rPr>
                        <a:t>0.9918394701771052</a:t>
                      </a:r>
                      <a:endParaRPr lang="en-IN" dirty="0"/>
                    </a:p>
                  </a:txBody>
                  <a:tcPr/>
                </a:tc>
                <a:tc>
                  <a:txBody>
                    <a:bodyPr/>
                    <a:lstStyle/>
                    <a:p>
                      <a:r>
                        <a:rPr lang="en-IN" sz="1800" b="0" i="0" kern="1200" dirty="0">
                          <a:solidFill>
                            <a:schemeClr val="dk1"/>
                          </a:solidFill>
                          <a:effectLst/>
                          <a:latin typeface="+mn-lt"/>
                          <a:ea typeface="+mn-ea"/>
                          <a:cs typeface="+mn-cs"/>
                        </a:rPr>
                        <a:t>0.99</a:t>
                      </a:r>
                      <a:endParaRPr lang="en-IN" dirty="0"/>
                    </a:p>
                  </a:txBody>
                  <a:tcPr/>
                </a:tc>
                <a:tc>
                  <a:txBody>
                    <a:bodyPr/>
                    <a:lstStyle/>
                    <a:p>
                      <a:r>
                        <a:rPr lang="en-IN" sz="1800" b="0" i="0" kern="1200" dirty="0">
                          <a:solidFill>
                            <a:schemeClr val="dk1"/>
                          </a:solidFill>
                          <a:effectLst/>
                          <a:latin typeface="+mn-lt"/>
                          <a:ea typeface="+mn-ea"/>
                          <a:cs typeface="+mn-cs"/>
                        </a:rPr>
                        <a:t>8.20</a:t>
                      </a:r>
                      <a:endParaRPr lang="en-IN" dirty="0"/>
                    </a:p>
                  </a:txBody>
                  <a:tcPr/>
                </a:tc>
                <a:tc>
                  <a:txBody>
                    <a:bodyPr/>
                    <a:lstStyle/>
                    <a:p>
                      <a:r>
                        <a:rPr lang="en-IN" sz="1800" b="0" i="0" kern="1200" dirty="0">
                          <a:solidFill>
                            <a:schemeClr val="dk1"/>
                          </a:solidFill>
                          <a:effectLst/>
                          <a:latin typeface="+mn-lt"/>
                          <a:ea typeface="+mn-ea"/>
                          <a:cs typeface="+mn-cs"/>
                        </a:rPr>
                        <a:t>(87147, 14) (348588, 14) (87147,) (348588,) </a:t>
                      </a:r>
                      <a:endParaRPr lang="en-IN" dirty="0"/>
                    </a:p>
                  </a:txBody>
                  <a:tcPr/>
                </a:tc>
                <a:extLst>
                  <a:ext uri="{0D108BD9-81ED-4DB2-BD59-A6C34878D82A}">
                    <a16:rowId xmlns:a16="http://schemas.microsoft.com/office/drawing/2014/main" val="1726091567"/>
                  </a:ext>
                </a:extLst>
              </a:tr>
              <a:tr h="370840">
                <a:tc>
                  <a:txBody>
                    <a:bodyPr/>
                    <a:lstStyle/>
                    <a:p>
                      <a:r>
                        <a:rPr lang="en-US" dirty="0"/>
                        <a:t>Logistic Regression</a:t>
                      </a:r>
                    </a:p>
                    <a:p>
                      <a:endParaRPr lang="en-US" dirty="0"/>
                    </a:p>
                  </a:txBody>
                  <a:tcPr/>
                </a:tc>
                <a:tc>
                  <a:txBody>
                    <a:bodyPr/>
                    <a:lstStyle/>
                    <a:p>
                      <a:r>
                        <a:rPr lang="en-IN" sz="1800" b="0" i="0" kern="1200" dirty="0">
                          <a:solidFill>
                            <a:schemeClr val="dk1"/>
                          </a:solidFill>
                          <a:effectLst/>
                          <a:latin typeface="+mn-lt"/>
                          <a:ea typeface="+mn-ea"/>
                          <a:cs typeface="+mn-cs"/>
                        </a:rPr>
                        <a:t>0.9625999999999999</a:t>
                      </a:r>
                      <a:endParaRPr lang="en-IN" dirty="0"/>
                    </a:p>
                  </a:txBody>
                  <a:tcPr/>
                </a:tc>
                <a:tc>
                  <a:txBody>
                    <a:bodyPr/>
                    <a:lstStyle/>
                    <a:p>
                      <a:r>
                        <a:rPr lang="en-IN" sz="1800" b="0" i="0" kern="1200" dirty="0">
                          <a:solidFill>
                            <a:schemeClr val="dk1"/>
                          </a:solidFill>
                          <a:effectLst/>
                          <a:latin typeface="+mn-lt"/>
                          <a:ea typeface="+mn-ea"/>
                          <a:cs typeface="+mn-cs"/>
                        </a:rPr>
                        <a:t>1.00</a:t>
                      </a:r>
                      <a:endParaRPr lang="en-IN" dirty="0"/>
                    </a:p>
                  </a:txBody>
                  <a:tcPr/>
                </a:tc>
                <a:tc>
                  <a:txBody>
                    <a:bodyPr/>
                    <a:lstStyle/>
                    <a:p>
                      <a:r>
                        <a:rPr lang="en-IN" sz="1800" b="0" i="0" kern="1200" dirty="0">
                          <a:solidFill>
                            <a:schemeClr val="dk1"/>
                          </a:solidFill>
                          <a:effectLst/>
                          <a:latin typeface="+mn-lt"/>
                          <a:ea typeface="+mn-ea"/>
                          <a:cs typeface="+mn-cs"/>
                        </a:rPr>
                        <a:t>1.00</a:t>
                      </a:r>
                      <a:endParaRPr lang="en-IN" dirty="0"/>
                    </a:p>
                  </a:txBody>
                  <a:tcPr/>
                </a:tc>
                <a:tc>
                  <a:txBody>
                    <a:bodyPr/>
                    <a:lstStyle/>
                    <a:p>
                      <a:endParaRPr lang="en-IN" dirty="0"/>
                    </a:p>
                  </a:txBody>
                  <a:tcPr/>
                </a:tc>
                <a:extLst>
                  <a:ext uri="{0D108BD9-81ED-4DB2-BD59-A6C34878D82A}">
                    <a16:rowId xmlns:a16="http://schemas.microsoft.com/office/drawing/2014/main" val="3444471288"/>
                  </a:ext>
                </a:extLst>
              </a:tr>
              <a:tr h="370840">
                <a:tc>
                  <a:txBody>
                    <a:bodyPr/>
                    <a:lstStyle/>
                    <a:p>
                      <a:r>
                        <a:rPr lang="en-US" dirty="0"/>
                        <a:t>Linear Regression</a:t>
                      </a:r>
                    </a:p>
                  </a:txBody>
                  <a:tcPr/>
                </a:tc>
                <a:tc>
                  <a:txBody>
                    <a:bodyPr/>
                    <a:lstStyle/>
                    <a:p>
                      <a:r>
                        <a:rPr lang="en-IN" sz="1800" b="0" i="0" kern="1200" dirty="0">
                          <a:solidFill>
                            <a:schemeClr val="dk1"/>
                          </a:solidFill>
                          <a:effectLst/>
                          <a:latin typeface="+mn-lt"/>
                          <a:ea typeface="+mn-ea"/>
                          <a:cs typeface="+mn-cs"/>
                        </a:rPr>
                        <a:t>0.9879902662915298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0.99</a:t>
                      </a:r>
                      <a:endParaRPr lang="en-IN" dirty="0"/>
                    </a:p>
                  </a:txBody>
                  <a:tcPr/>
                </a:tc>
                <a:tc>
                  <a:txBody>
                    <a:bodyPr/>
                    <a:lstStyle/>
                    <a:p>
                      <a:r>
                        <a:rPr lang="en-IN" sz="1800" b="0" i="0" kern="1200" dirty="0">
                          <a:solidFill>
                            <a:schemeClr val="dk1"/>
                          </a:solidFill>
                          <a:effectLst/>
                          <a:latin typeface="+mn-lt"/>
                          <a:ea typeface="+mn-ea"/>
                          <a:cs typeface="+mn-cs"/>
                        </a:rPr>
                        <a:t>10.19</a:t>
                      </a:r>
                      <a:endParaRPr lang="en-IN" dirty="0"/>
                    </a:p>
                  </a:txBody>
                  <a:tcPr/>
                </a:tc>
                <a:tc>
                  <a:txBody>
                    <a:bodyPr/>
                    <a:lstStyle/>
                    <a:p>
                      <a:r>
                        <a:rPr lang="en-IN" sz="1800" b="0" i="0" kern="1200" dirty="0">
                          <a:solidFill>
                            <a:schemeClr val="dk1"/>
                          </a:solidFill>
                          <a:effectLst/>
                          <a:latin typeface="+mn-lt"/>
                          <a:ea typeface="+mn-ea"/>
                          <a:cs typeface="+mn-cs"/>
                        </a:rPr>
                        <a:t>(87147, 4) (348588, 4) (87147,) (348588,) </a:t>
                      </a:r>
                      <a:br>
                        <a:rPr lang="en-IN" dirty="0"/>
                      </a:br>
                      <a:endParaRPr lang="en-IN" dirty="0"/>
                    </a:p>
                  </a:txBody>
                  <a:tcPr/>
                </a:tc>
                <a:extLst>
                  <a:ext uri="{0D108BD9-81ED-4DB2-BD59-A6C34878D82A}">
                    <a16:rowId xmlns:a16="http://schemas.microsoft.com/office/drawing/2014/main" val="3455666807"/>
                  </a:ext>
                </a:extLst>
              </a:tr>
              <a:tr h="370840">
                <a:tc>
                  <a:txBody>
                    <a:bodyPr/>
                    <a:lstStyle/>
                    <a:p>
                      <a:r>
                        <a:rPr lang="en-US" dirty="0"/>
                        <a:t>Step-Wise Regression</a:t>
                      </a:r>
                    </a:p>
                  </a:txBody>
                  <a:tcPr/>
                </a:tc>
                <a:tc>
                  <a:txBody>
                    <a:bodyPr/>
                    <a:lstStyle/>
                    <a:p>
                      <a:r>
                        <a:rPr lang="en-US" sz="1800" b="0" i="0" kern="1200" dirty="0">
                          <a:solidFill>
                            <a:schemeClr val="dk1"/>
                          </a:solidFill>
                          <a:effectLst/>
                          <a:latin typeface="+mn-lt"/>
                          <a:ea typeface="+mn-ea"/>
                          <a:cs typeface="+mn-cs"/>
                        </a:rPr>
                        <a:t>0.9876533546978117</a:t>
                      </a:r>
                      <a:endParaRPr lang="en-IN" dirty="0"/>
                    </a:p>
                  </a:txBody>
                  <a:tcPr/>
                </a:tc>
                <a:tc>
                  <a:txBody>
                    <a:bodyPr/>
                    <a:lstStyle/>
                    <a:p>
                      <a:r>
                        <a:rPr lang="en-US" sz="1800" b="0" i="0" kern="1200" dirty="0">
                          <a:solidFill>
                            <a:schemeClr val="dk1"/>
                          </a:solidFill>
                          <a:effectLst/>
                          <a:latin typeface="+mn-lt"/>
                          <a:ea typeface="+mn-ea"/>
                          <a:cs typeface="+mn-cs"/>
                        </a:rPr>
                        <a:t>0.99</a:t>
                      </a:r>
                      <a:endParaRPr lang="en-IN" dirty="0"/>
                    </a:p>
                  </a:txBody>
                  <a:tcPr/>
                </a:tc>
                <a:tc>
                  <a:txBody>
                    <a:bodyPr/>
                    <a:lstStyle/>
                    <a:p>
                      <a:r>
                        <a:rPr lang="en-US" sz="1800" b="0" i="0" kern="1200" dirty="0">
                          <a:solidFill>
                            <a:schemeClr val="dk1"/>
                          </a:solidFill>
                          <a:effectLst/>
                          <a:latin typeface="+mn-lt"/>
                          <a:ea typeface="+mn-ea"/>
                          <a:cs typeface="+mn-cs"/>
                        </a:rPr>
                        <a:t>10.02</a:t>
                      </a:r>
                      <a:endParaRPr lang="en-IN" dirty="0"/>
                    </a:p>
                  </a:txBody>
                  <a:tcPr/>
                </a:tc>
                <a:tc>
                  <a:txBody>
                    <a:bodyPr/>
                    <a:lstStyle/>
                    <a:p>
                      <a:r>
                        <a:rPr lang="en-US" sz="1800" b="0" i="0" kern="1200" dirty="0">
                          <a:solidFill>
                            <a:schemeClr val="dk1"/>
                          </a:solidFill>
                          <a:effectLst/>
                          <a:latin typeface="+mn-lt"/>
                          <a:ea typeface="+mn-ea"/>
                          <a:cs typeface="+mn-cs"/>
                        </a:rPr>
                        <a:t>(348588, 5) (348588, 4) (348588,)</a:t>
                      </a:r>
                      <a:endParaRPr lang="en-IN" dirty="0"/>
                    </a:p>
                  </a:txBody>
                  <a:tcPr/>
                </a:tc>
                <a:extLst>
                  <a:ext uri="{0D108BD9-81ED-4DB2-BD59-A6C34878D82A}">
                    <a16:rowId xmlns:a16="http://schemas.microsoft.com/office/drawing/2014/main" val="3808968546"/>
                  </a:ext>
                </a:extLst>
              </a:tr>
              <a:tr h="370840">
                <a:tc>
                  <a:txBody>
                    <a:bodyPr/>
                    <a:lstStyle/>
                    <a:p>
                      <a:r>
                        <a:rPr lang="en-US" dirty="0"/>
                        <a:t>Ridge Regression</a:t>
                      </a:r>
                    </a:p>
                  </a:txBody>
                  <a:tcPr/>
                </a:tc>
                <a:tc>
                  <a:txBody>
                    <a:bodyPr/>
                    <a:lstStyle/>
                    <a:p>
                      <a:r>
                        <a:rPr lang="en-IN" sz="1800" b="0" i="0" kern="1200" dirty="0">
                          <a:solidFill>
                            <a:schemeClr val="dk1"/>
                          </a:solidFill>
                          <a:effectLst/>
                          <a:latin typeface="+mn-lt"/>
                          <a:ea typeface="+mn-ea"/>
                          <a:cs typeface="+mn-cs"/>
                        </a:rPr>
                        <a:t>0.5982142857142857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-1.2569</a:t>
                      </a:r>
                      <a:endParaRPr lang="en-IN" dirty="0"/>
                    </a:p>
                  </a:txBody>
                  <a:tcPr/>
                </a:tc>
                <a:tc>
                  <a:txBody>
                    <a:bodyPr/>
                    <a:lstStyle/>
                    <a:p>
                      <a:r>
                        <a:rPr lang="en-IN" sz="1800" b="0" i="0" kern="1200" dirty="0">
                          <a:solidFill>
                            <a:schemeClr val="dk1"/>
                          </a:solidFill>
                          <a:effectLst/>
                          <a:latin typeface="+mn-lt"/>
                          <a:ea typeface="+mn-ea"/>
                          <a:cs typeface="+mn-cs"/>
                        </a:rPr>
                        <a:t>0.52</a:t>
                      </a:r>
                      <a:endParaRPr lang="en-IN" dirty="0"/>
                    </a:p>
                  </a:txBody>
                  <a:tcPr/>
                </a:tc>
                <a:tc>
                  <a:txBody>
                    <a:bodyPr/>
                    <a:lstStyle/>
                    <a:p>
                      <a:endParaRPr lang="en-IN" dirty="0"/>
                    </a:p>
                  </a:txBody>
                  <a:tcPr/>
                </a:tc>
                <a:extLst>
                  <a:ext uri="{0D108BD9-81ED-4DB2-BD59-A6C34878D82A}">
                    <a16:rowId xmlns:a16="http://schemas.microsoft.com/office/drawing/2014/main" val="1496477488"/>
                  </a:ext>
                </a:extLst>
              </a:tr>
            </a:tbl>
          </a:graphicData>
        </a:graphic>
      </p:graphicFrame>
    </p:spTree>
    <p:extLst>
      <p:ext uri="{BB962C8B-B14F-4D97-AF65-F5344CB8AC3E}">
        <p14:creationId xmlns:p14="http://schemas.microsoft.com/office/powerpoint/2010/main" val="289406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E148-1B06-8D44-63D4-D0DDA3B5176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a:t>
            </a:r>
          </a:p>
        </p:txBody>
      </p:sp>
      <p:sp>
        <p:nvSpPr>
          <p:cNvPr id="3" name="Content Placeholder 2">
            <a:extLst>
              <a:ext uri="{FF2B5EF4-FFF2-40B4-BE49-F238E27FC236}">
                <a16:creationId xmlns:a16="http://schemas.microsoft.com/office/drawing/2014/main" id="{D6F13A5D-EFCC-BE14-ECD8-3FC1C5BADFF3}"/>
              </a:ext>
            </a:extLst>
          </p:cNvPr>
          <p:cNvSpPr>
            <a:spLocks noGrp="1"/>
          </p:cNvSpPr>
          <p:nvPr>
            <p:ph idx="1"/>
          </p:nvPr>
        </p:nvSpPr>
        <p:spPr/>
        <p:txBody>
          <a:bodyPr/>
          <a:lstStyle/>
          <a:p>
            <a:pPr marL="0" marR="0" algn="just">
              <a:lnSpc>
                <a:spcPct val="150000"/>
              </a:lnSpc>
              <a:spcBef>
                <a:spcPts val="0"/>
              </a:spcBef>
              <a:spcAft>
                <a:spcPts val="1000"/>
              </a:spcAft>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p>
          <a:p>
            <a:pPr marL="0" marR="0" algn="just">
              <a:lnSpc>
                <a:spcPct val="150000"/>
              </a:lnSpc>
              <a:spcBef>
                <a:spcPts val="0"/>
              </a:spcBef>
              <a:spcAft>
                <a:spcPts val="1000"/>
              </a:spcAft>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IDE				: </a:t>
            </a:r>
            <a:r>
              <a:rPr lang="en-US" sz="2400" dirty="0">
                <a:latin typeface="Times New Roman" panose="02020603050405020304" pitchFamily="18" charset="0"/>
                <a:ea typeface="Calibri" panose="020F0502020204030204" pitchFamily="34" charset="0"/>
                <a:cs typeface="Times New Roman" panose="02020603050405020304" pitchFamily="18" charset="0"/>
              </a:rPr>
              <a:t>Visual Studio Code</a:t>
            </a:r>
          </a:p>
          <a:p>
            <a:pPr marL="0" marR="0" algn="just">
              <a:lnSpc>
                <a:spcPct val="150000"/>
              </a:lnSpc>
              <a:spcBef>
                <a:spcPts val="0"/>
              </a:spcBef>
              <a:spcAft>
                <a:spcPts val="1000"/>
              </a:spcAft>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Coding Language		: python</a:t>
            </a:r>
          </a:p>
          <a:p>
            <a:endParaRPr lang="en-US" dirty="0"/>
          </a:p>
        </p:txBody>
      </p:sp>
      <p:pic>
        <p:nvPicPr>
          <p:cNvPr id="4" name="Google Shape;90;p1">
            <a:extLst>
              <a:ext uri="{FF2B5EF4-FFF2-40B4-BE49-F238E27FC236}">
                <a16:creationId xmlns:a16="http://schemas.microsoft.com/office/drawing/2014/main" id="{D8A48FE1-BB76-6EA6-0FBC-45959D8D21D8}"/>
              </a:ext>
            </a:extLst>
          </p:cNvPr>
          <p:cNvPicPr preferRelativeResize="0"/>
          <p:nvPr/>
        </p:nvPicPr>
        <p:blipFill rotWithShape="1">
          <a:blip r:embed="rId2">
            <a:alphaModFix/>
          </a:blip>
          <a:srcRect/>
          <a:stretch/>
        </p:blipFill>
        <p:spPr>
          <a:xfrm>
            <a:off x="76200" y="101312"/>
            <a:ext cx="1735931" cy="755015"/>
          </a:xfrm>
          <a:prstGeom prst="rect">
            <a:avLst/>
          </a:prstGeom>
          <a:noFill/>
          <a:ln>
            <a:noFill/>
          </a:ln>
        </p:spPr>
      </p:pic>
    </p:spTree>
    <p:extLst>
      <p:ext uri="{BB962C8B-B14F-4D97-AF65-F5344CB8AC3E}">
        <p14:creationId xmlns:p14="http://schemas.microsoft.com/office/powerpoint/2010/main" val="153420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991A-6793-4426-001C-43928C5CD76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HARDWARE</a:t>
            </a:r>
          </a:p>
        </p:txBody>
      </p:sp>
      <p:sp>
        <p:nvSpPr>
          <p:cNvPr id="3" name="Content Placeholder 2">
            <a:extLst>
              <a:ext uri="{FF2B5EF4-FFF2-40B4-BE49-F238E27FC236}">
                <a16:creationId xmlns:a16="http://schemas.microsoft.com/office/drawing/2014/main" id="{7880E9B8-16AC-0F8E-2E69-1A9A80ED0C13}"/>
              </a:ext>
            </a:extLst>
          </p:cNvPr>
          <p:cNvSpPr>
            <a:spLocks noGrp="1"/>
          </p:cNvSpPr>
          <p:nvPr>
            <p:ph idx="1"/>
          </p:nvPr>
        </p:nvSpPr>
        <p:spPr/>
        <p:txBody>
          <a:bodyPr>
            <a:normAutofit/>
          </a:bodyPr>
          <a:lstStyle/>
          <a:p>
            <a:pPr marL="457200" marR="0" algn="just">
              <a:lnSpc>
                <a:spcPct val="150000"/>
              </a:lnSpc>
              <a:spcBef>
                <a:spcPts val="0"/>
              </a:spcBef>
              <a:spcAft>
                <a:spcPts val="1000"/>
              </a:spcAft>
              <a:tabLst>
                <a:tab pos="457200" algn="l"/>
              </a:tabLs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System             		: </a:t>
            </a:r>
            <a:r>
              <a:rPr lang="en-GB" sz="2400" dirty="0">
                <a:latin typeface="Times New Roman" panose="02020603050405020304" pitchFamily="18" charset="0"/>
                <a:ea typeface="Calibri" panose="020F0502020204030204" pitchFamily="34" charset="0"/>
                <a:cs typeface="Times New Roman" panose="02020603050405020304" pitchFamily="18" charset="0"/>
              </a:rPr>
              <a:t>MSI Core i7</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tabLst>
                <a:tab pos="457200" algn="l"/>
              </a:tabLs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Hard Disk         		: 40 GB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1000"/>
              </a:spcAft>
              <a:tabLst>
                <a:tab pos="457200" algn="l"/>
              </a:tabLs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Floppy Drive    		: 1.44 Mb</a:t>
            </a:r>
          </a:p>
          <a:p>
            <a:pPr marL="457200" marR="0" algn="just">
              <a:lnSpc>
                <a:spcPct val="150000"/>
              </a:lnSpc>
              <a:spcBef>
                <a:spcPts val="0"/>
              </a:spcBef>
              <a:spcAft>
                <a:spcPts val="1000"/>
              </a:spcAft>
              <a:tabLst>
                <a:tab pos="457200" algn="l"/>
              </a:tabLs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Ram			 : 512 Mb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Google Shape;90;p1">
            <a:extLst>
              <a:ext uri="{FF2B5EF4-FFF2-40B4-BE49-F238E27FC236}">
                <a16:creationId xmlns:a16="http://schemas.microsoft.com/office/drawing/2014/main" id="{8691E330-A02D-C202-78D5-E2574B1F6F54}"/>
              </a:ext>
            </a:extLst>
          </p:cNvPr>
          <p:cNvPicPr preferRelativeResize="0"/>
          <p:nvPr/>
        </p:nvPicPr>
        <p:blipFill rotWithShape="1">
          <a:blip r:embed="rId2">
            <a:alphaModFix/>
          </a:blip>
          <a:srcRect/>
          <a:stretch/>
        </p:blipFill>
        <p:spPr>
          <a:xfrm>
            <a:off x="76200" y="122094"/>
            <a:ext cx="1735931" cy="755015"/>
          </a:xfrm>
          <a:prstGeom prst="rect">
            <a:avLst/>
          </a:prstGeom>
          <a:noFill/>
          <a:ln>
            <a:noFill/>
          </a:ln>
        </p:spPr>
      </p:pic>
    </p:spTree>
    <p:extLst>
      <p:ext uri="{BB962C8B-B14F-4D97-AF65-F5344CB8AC3E}">
        <p14:creationId xmlns:p14="http://schemas.microsoft.com/office/powerpoint/2010/main" val="396463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3388555826"/>
              </p:ext>
            </p:extLst>
          </p:nvPr>
        </p:nvGraphicFramePr>
        <p:xfrm>
          <a:off x="228600" y="1143000"/>
          <a:ext cx="7886700" cy="546934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t>S.NO</a:t>
                      </a:r>
                    </a:p>
                  </a:txBody>
                  <a:tcPr marL="68580" marR="68580"/>
                </a:tc>
                <a:tc>
                  <a:txBody>
                    <a:bodyPr/>
                    <a:lstStyle/>
                    <a:p>
                      <a:r>
                        <a:rPr lang="en-IN" dirty="0"/>
                        <a:t>TOPIC</a:t>
                      </a:r>
                    </a:p>
                  </a:txBody>
                  <a:tcPr marL="68580" marR="68580"/>
                </a:tc>
                <a:tc>
                  <a:txBody>
                    <a:bodyPr/>
                    <a:lstStyle/>
                    <a:p>
                      <a:r>
                        <a:rPr lang="en-IN" dirty="0"/>
                        <a:t>CONTENT</a:t>
                      </a:r>
                    </a:p>
                  </a:txBody>
                  <a:tcPr marL="68580" marR="68580"/>
                </a:tc>
                <a:tc>
                  <a:txBody>
                    <a:bodyPr/>
                    <a:lstStyle/>
                    <a:p>
                      <a:r>
                        <a:rPr lang="en-IN" dirty="0"/>
                        <a:t>AUTHOR</a:t>
                      </a:r>
                    </a:p>
                  </a:txBody>
                  <a:tcPr marL="68580" marR="68580"/>
                </a:tc>
                <a:tc>
                  <a:txBody>
                    <a:bodyPr/>
                    <a:lstStyle/>
                    <a:p>
                      <a:r>
                        <a:rPr lang="en-IN" dirty="0"/>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1.</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Low Cost Sensor With IoT LoRaWAN Connectivity and Machine Learning-Based Calibration for Air Pollution Monitoring</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 Air pollution poses significant risk to environment and health. Air quality monitoring stations are often confined to a small number of locations due to the high cost of the monitoring equipment. They provide a low fidelity picture of the air quality in the city; local variations are overlooked. However, recent developments in low-cost sensor technology and wireless communication systems like Internet of Things (IoT) provide an opportunity to use arrayed sensor networks to measure air pollution, in real time, at a large number of locations</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a:solidFill>
                            <a:schemeClr val="tx1"/>
                          </a:solidFill>
                          <a:effectLst/>
                          <a:latin typeface="Times New Roman" pitchFamily="18" charset="0"/>
                          <a:ea typeface="+mn-ea"/>
                          <a:cs typeface="Times New Roman" pitchFamily="18" charset="0"/>
                        </a:rPr>
                        <a:t>Sharafat Ali</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a:solidFill>
                            <a:schemeClr val="tx1"/>
                          </a:solidFill>
                          <a:effectLst/>
                          <a:latin typeface="Times New Roman" pitchFamily="18" charset="0"/>
                          <a:ea typeface="+mn-ea"/>
                          <a:cs typeface="Times New Roman" pitchFamily="18" charset="0"/>
                        </a:rPr>
                        <a:t>Tyrel Glass</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a:solidFill>
                            <a:schemeClr val="tx1"/>
                          </a:solidFill>
                          <a:effectLst/>
                          <a:latin typeface="Times New Roman" pitchFamily="18" charset="0"/>
                          <a:ea typeface="+mn-ea"/>
                          <a:cs typeface="Times New Roman" pitchFamily="18" charset="0"/>
                        </a:rPr>
                        <a:t>Baden Parr</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a:solidFill>
                            <a:schemeClr val="tx1"/>
                          </a:solidFill>
                          <a:effectLst/>
                          <a:latin typeface="Times New Roman" pitchFamily="18" charset="0"/>
                          <a:ea typeface="+mn-ea"/>
                          <a:cs typeface="Times New Roman" pitchFamily="18" charset="0"/>
                        </a:rPr>
                        <a:t>Johan Potgieter</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2020</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43576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371949892"/>
              </p:ext>
            </p:extLst>
          </p:nvPr>
        </p:nvGraphicFramePr>
        <p:xfrm>
          <a:off x="533400" y="12192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2.</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Selective Detection of VOCs With WO</a:t>
                      </a:r>
                      <a:r>
                        <a:rPr lang="en-US" sz="1800" b="0" i="0" kern="1200" baseline="-25000" dirty="0">
                          <a:solidFill>
                            <a:schemeClr val="dk1"/>
                          </a:solidFill>
                          <a:effectLst/>
                          <a:latin typeface="Times New Roman" pitchFamily="18" charset="0"/>
                          <a:ea typeface="+mn-ea"/>
                          <a:cs typeface="Times New Roman" pitchFamily="18" charset="0"/>
                        </a:rPr>
                        <a:t>3</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Nanoplates</a:t>
                      </a:r>
                      <a:r>
                        <a:rPr lang="en-US" sz="1800" b="0" i="0" kern="1200" dirty="0">
                          <a:solidFill>
                            <a:schemeClr val="dk1"/>
                          </a:solidFill>
                          <a:effectLst/>
                          <a:latin typeface="Times New Roman" pitchFamily="18" charset="0"/>
                          <a:ea typeface="+mn-ea"/>
                          <a:cs typeface="Times New Roman" pitchFamily="18" charset="0"/>
                        </a:rPr>
                        <a:t>-Based Single </a:t>
                      </a:r>
                      <a:r>
                        <a:rPr lang="en-US" sz="1800" b="0" i="0" kern="1200" dirty="0" err="1">
                          <a:solidFill>
                            <a:schemeClr val="dk1"/>
                          </a:solidFill>
                          <a:effectLst/>
                          <a:latin typeface="Times New Roman" pitchFamily="18" charset="0"/>
                          <a:ea typeface="+mn-ea"/>
                          <a:cs typeface="Times New Roman" pitchFamily="18" charset="0"/>
                        </a:rPr>
                        <a:t>Chemiresistive</a:t>
                      </a:r>
                      <a:r>
                        <a:rPr lang="en-US" sz="1800" b="0" i="0" kern="1200" dirty="0">
                          <a:solidFill>
                            <a:schemeClr val="dk1"/>
                          </a:solidFill>
                          <a:effectLst/>
                          <a:latin typeface="Times New Roman" pitchFamily="18" charset="0"/>
                          <a:ea typeface="+mn-ea"/>
                          <a:cs typeface="Times New Roman" pitchFamily="18" charset="0"/>
                        </a:rPr>
                        <a:t> Sensor Device Using Machine Learning Algorithms</a:t>
                      </a:r>
                    </a:p>
                    <a:p>
                      <a:endParaRPr lang="en-IN" dirty="0">
                        <a:latin typeface="Times New Roman" pitchFamily="18" charset="0"/>
                        <a:cs typeface="Times New Roman" pitchFamily="18" charset="0"/>
                      </a:endParaRP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 The paper presents the integration of single metal-oxide based </a:t>
                      </a:r>
                      <a:r>
                        <a:rPr lang="en-US" sz="1800" b="0" i="0" kern="1200" dirty="0" err="1">
                          <a:solidFill>
                            <a:schemeClr val="dk1"/>
                          </a:solidFill>
                          <a:effectLst/>
                          <a:latin typeface="Times New Roman" pitchFamily="18" charset="0"/>
                          <a:ea typeface="+mn-ea"/>
                          <a:cs typeface="Times New Roman" pitchFamily="18" charset="0"/>
                        </a:rPr>
                        <a:t>chemiresistive</a:t>
                      </a:r>
                      <a:r>
                        <a:rPr lang="en-US" sz="1800" b="0" i="0" kern="1200" dirty="0">
                          <a:solidFill>
                            <a:schemeClr val="dk1"/>
                          </a:solidFill>
                          <a:effectLst/>
                          <a:latin typeface="Times New Roman" pitchFamily="18" charset="0"/>
                          <a:ea typeface="+mn-ea"/>
                          <a:cs typeface="Times New Roman" pitchFamily="18" charset="0"/>
                        </a:rPr>
                        <a:t> sensor device and machine learning tools for selective discrimination of different volatile organic compounds (VOCs) for indoor air quality monitoring applications. Tungsten oxide (WO </a:t>
                      </a:r>
                      <a:r>
                        <a:rPr lang="en-US" sz="1800" b="0" i="0" kern="1200" baseline="-25000" dirty="0">
                          <a:solidFill>
                            <a:schemeClr val="dk1"/>
                          </a:solidFill>
                          <a:effectLst/>
                          <a:latin typeface="Times New Roman" pitchFamily="18" charset="0"/>
                          <a:ea typeface="+mn-ea"/>
                          <a:cs typeface="Times New Roman" pitchFamily="18" charset="0"/>
                        </a:rPr>
                        <a:t>3</a:t>
                      </a:r>
                      <a:r>
                        <a:rPr lang="en-US" sz="1800" b="0" i="0" kern="1200" dirty="0">
                          <a:solidFill>
                            <a:schemeClr val="dk1"/>
                          </a:solidFill>
                          <a:effectLst/>
                          <a:latin typeface="Times New Roman" pitchFamily="18" charset="0"/>
                          <a:ea typeface="+mn-ea"/>
                          <a:cs typeface="Times New Roman" pitchFamily="18" charset="0"/>
                        </a:rPr>
                        <a:t> ) </a:t>
                      </a:r>
                      <a:r>
                        <a:rPr lang="en-US" sz="1800" b="0" i="0" kern="1200" dirty="0" err="1">
                          <a:solidFill>
                            <a:schemeClr val="dk1"/>
                          </a:solidFill>
                          <a:effectLst/>
                          <a:latin typeface="Times New Roman" pitchFamily="18" charset="0"/>
                          <a:ea typeface="+mn-ea"/>
                          <a:cs typeface="Times New Roman" pitchFamily="18" charset="0"/>
                        </a:rPr>
                        <a:t>nanoplates</a:t>
                      </a:r>
                      <a:r>
                        <a:rPr lang="en-US" sz="1800" b="0" i="0" kern="1200" dirty="0">
                          <a:solidFill>
                            <a:schemeClr val="dk1"/>
                          </a:solidFill>
                          <a:effectLst/>
                          <a:latin typeface="Times New Roman" pitchFamily="18" charset="0"/>
                          <a:ea typeface="+mn-ea"/>
                          <a:cs typeface="Times New Roman" pitchFamily="18" charset="0"/>
                        </a:rPr>
                        <a:t> has been employed as the gas sensing material which were obtained by acidification followed by low temperature hydrothermal process. </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tx1"/>
                          </a:solidFill>
                          <a:effectLst/>
                          <a:latin typeface="Times New Roman" pitchFamily="18" charset="0"/>
                          <a:ea typeface="+mn-ea"/>
                          <a:cs typeface="Times New Roman" pitchFamily="18" charset="0"/>
                        </a:rPr>
                        <a:t>Snehanjan</a:t>
                      </a:r>
                      <a:r>
                        <a:rPr lang="en-US" sz="1800" b="0" i="0" u="none" strike="noStrike" kern="1200" dirty="0">
                          <a:solidFill>
                            <a:schemeClr val="tx1"/>
                          </a:solidFill>
                          <a:effectLst/>
                          <a:latin typeface="Times New Roman" pitchFamily="18" charset="0"/>
                          <a:ea typeface="+mn-ea"/>
                          <a:cs typeface="Times New Roman" pitchFamily="18" charset="0"/>
                        </a:rPr>
                        <a:t> </a:t>
                      </a:r>
                      <a:r>
                        <a:rPr lang="en-US" sz="1800" b="0" i="0" u="none" strike="noStrike" kern="1200" dirty="0" err="1">
                          <a:solidFill>
                            <a:schemeClr val="tx1"/>
                          </a:solidFill>
                          <a:effectLst/>
                          <a:latin typeface="Times New Roman" pitchFamily="18" charset="0"/>
                          <a:ea typeface="+mn-ea"/>
                          <a:cs typeface="Times New Roman" pitchFamily="18" charset="0"/>
                        </a:rPr>
                        <a:t>Acharyya</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err="1">
                          <a:solidFill>
                            <a:schemeClr val="tx1"/>
                          </a:solidFill>
                          <a:effectLst/>
                          <a:latin typeface="Times New Roman" pitchFamily="18" charset="0"/>
                          <a:ea typeface="+mn-ea"/>
                          <a:cs typeface="Times New Roman" pitchFamily="18" charset="0"/>
                        </a:rPr>
                        <a:t>Sudip</a:t>
                      </a:r>
                      <a:r>
                        <a:rPr lang="en-US" sz="1800" b="0" i="0" u="none" strike="noStrike" kern="1200" dirty="0">
                          <a:solidFill>
                            <a:schemeClr val="tx1"/>
                          </a:solidFill>
                          <a:effectLst/>
                          <a:latin typeface="Times New Roman" pitchFamily="18" charset="0"/>
                          <a:ea typeface="+mn-ea"/>
                          <a:cs typeface="Times New Roman" pitchFamily="18" charset="0"/>
                        </a:rPr>
                        <a:t> Nag</a:t>
                      </a:r>
                      <a:r>
                        <a:rPr lang="en-US" sz="1800" b="0" i="0" kern="1200" dirty="0">
                          <a:solidFill>
                            <a:schemeClr val="tx1"/>
                          </a:solidFill>
                          <a:effectLst/>
                          <a:latin typeface="Times New Roman" pitchFamily="18" charset="0"/>
                          <a:ea typeface="+mn-ea"/>
                          <a:cs typeface="Times New Roman" pitchFamily="18" charset="0"/>
                        </a:rPr>
                        <a:t>; </a:t>
                      </a:r>
                      <a:r>
                        <a:rPr lang="en-US" sz="1800" b="0" i="0" u="none" strike="noStrike" kern="1200" dirty="0" err="1">
                          <a:solidFill>
                            <a:schemeClr val="tx1"/>
                          </a:solidFill>
                          <a:effectLst/>
                          <a:latin typeface="Times New Roman" pitchFamily="18" charset="0"/>
                          <a:ea typeface="+mn-ea"/>
                          <a:cs typeface="Times New Roman" pitchFamily="18" charset="0"/>
                        </a:rPr>
                        <a:t>Prasanta</a:t>
                      </a:r>
                      <a:r>
                        <a:rPr lang="en-US" sz="1800" b="0" i="0" u="none" strike="noStrike" kern="1200" dirty="0">
                          <a:solidFill>
                            <a:schemeClr val="tx1"/>
                          </a:solidFill>
                          <a:effectLst/>
                          <a:latin typeface="Times New Roman" pitchFamily="18" charset="0"/>
                          <a:ea typeface="+mn-ea"/>
                          <a:cs typeface="Times New Roman" pitchFamily="18" charset="0"/>
                        </a:rPr>
                        <a:t> Kumar </a:t>
                      </a:r>
                      <a:r>
                        <a:rPr lang="en-US" sz="1800" b="0" i="0" u="none" strike="noStrike" kern="1200" dirty="0" err="1">
                          <a:solidFill>
                            <a:schemeClr val="tx1"/>
                          </a:solidFill>
                          <a:effectLst/>
                          <a:latin typeface="Times New Roman" pitchFamily="18" charset="0"/>
                          <a:ea typeface="+mn-ea"/>
                          <a:cs typeface="Times New Roman" pitchFamily="18" charset="0"/>
                        </a:rPr>
                        <a:t>Guha</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2020</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85512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21771" y="10886"/>
            <a:ext cx="8229600" cy="881743"/>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151323584"/>
              </p:ext>
            </p:extLst>
          </p:nvPr>
        </p:nvGraphicFramePr>
        <p:xfrm>
          <a:off x="381000" y="914400"/>
          <a:ext cx="7886700" cy="574366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3.</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Graph Neural Network for Air Quality Prediction: A Case Study in Madrid</a:t>
                      </a: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monitoring, </a:t>
                      </a:r>
                      <a:r>
                        <a:rPr lang="en-US" sz="1800" b="0" i="0" kern="1200" dirty="0" err="1">
                          <a:solidFill>
                            <a:schemeClr val="dk1"/>
                          </a:solidFill>
                          <a:effectLst/>
                          <a:latin typeface="Times New Roman" pitchFamily="18" charset="0"/>
                          <a:ea typeface="+mn-ea"/>
                          <a:cs typeface="Times New Roman" pitchFamily="18" charset="0"/>
                        </a:rPr>
                        <a:t>modelling</a:t>
                      </a:r>
                      <a:r>
                        <a:rPr lang="en-US" sz="1800" b="0" i="0" kern="1200" dirty="0">
                          <a:solidFill>
                            <a:schemeClr val="dk1"/>
                          </a:solidFill>
                          <a:effectLst/>
                          <a:latin typeface="Times New Roman" pitchFamily="18" charset="0"/>
                          <a:ea typeface="+mn-ea"/>
                          <a:cs typeface="Times New Roman" pitchFamily="18" charset="0"/>
                        </a:rPr>
                        <a:t> and forecasting are considered pressing and challenging topics for citizens and decision-makers, including the government. The tools used to achieve the above goals vary depending on the opportunities provided by technological development. Much attention is currently being paid to machine learning and deep learning methods, which, compared to domain knowledge methods, often perform better in terms of capturing, computing and processing multidimensional information and complex dependencies.</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dk1"/>
                          </a:solidFill>
                          <a:effectLst/>
                          <a:latin typeface="Times New Roman" pitchFamily="18" charset="0"/>
                          <a:ea typeface="+mn-ea"/>
                          <a:cs typeface="Times New Roman" pitchFamily="18" charset="0"/>
                        </a:rPr>
                        <a:t>Ditsuhi</a:t>
                      </a:r>
                      <a:r>
                        <a:rPr lang="en-US" sz="1800" b="0" i="0" u="none" strike="noStrike"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Iskandaryan</a:t>
                      </a:r>
                      <a:r>
                        <a:rPr lang="en-US" sz="1800" b="0" i="0" u="none" strike="noStrike" kern="1200" dirty="0">
                          <a:solidFill>
                            <a:schemeClr val="dk1"/>
                          </a:solidFill>
                          <a:effectLst/>
                          <a:latin typeface="Times New Roman" pitchFamily="18" charset="0"/>
                          <a:ea typeface="+mn-ea"/>
                          <a:cs typeface="Times New Roman" pitchFamily="18" charset="0"/>
                        </a:rPr>
                        <a:t>,</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a:solidFill>
                            <a:schemeClr val="dk1"/>
                          </a:solidFill>
                          <a:effectLst/>
                          <a:latin typeface="Times New Roman" pitchFamily="18" charset="0"/>
                          <a:ea typeface="+mn-ea"/>
                          <a:cs typeface="Times New Roman" pitchFamily="18" charset="0"/>
                        </a:rPr>
                        <a:t>Francisco Ramos,</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a:solidFill>
                            <a:schemeClr val="dk1"/>
                          </a:solidFill>
                          <a:effectLst/>
                          <a:latin typeface="Times New Roman" pitchFamily="18" charset="0"/>
                          <a:ea typeface="+mn-ea"/>
                          <a:cs typeface="Times New Roman" pitchFamily="18" charset="0"/>
                        </a:rPr>
                        <a:t>Sergio </a:t>
                      </a:r>
                      <a:r>
                        <a:rPr lang="en-US" sz="1800" b="0" i="0" u="none" strike="noStrike" kern="1200" dirty="0" err="1">
                          <a:solidFill>
                            <a:schemeClr val="dk1"/>
                          </a:solidFill>
                          <a:effectLst/>
                          <a:latin typeface="Times New Roman" pitchFamily="18" charset="0"/>
                          <a:ea typeface="+mn-ea"/>
                          <a:cs typeface="Times New Roman" pitchFamily="18" charset="0"/>
                        </a:rPr>
                        <a:t>Trilles</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2023</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942716422"/>
              </p:ext>
            </p:extLst>
          </p:nvPr>
        </p:nvGraphicFramePr>
        <p:xfrm>
          <a:off x="228600" y="1143000"/>
          <a:ext cx="7886700" cy="574366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4.</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Air Quality Index Forecasting via Genetic Algorithm-Based Improved Extreme Learning Machine</a:t>
                      </a:r>
                    </a:p>
                    <a:p>
                      <a:endParaRPr lang="en-IN" b="0"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has always been one of the most important environmental concerns for the general public and society. Using machine learning algorithms for Air Quality Index (AQI) prediction is helpful for the analysis of future air quality trends from a macro perspective. When conventionally using a single machine learning model to predict air quality, it is challenging to achieve a good prediction outcome under various AQI fluctuation trends. In order to effectively address this problem, a genetic algorithm-based improved extreme learning machine prediction method is enhanced.</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dk1"/>
                          </a:solidFill>
                          <a:effectLst/>
                          <a:latin typeface="Times New Roman" pitchFamily="18" charset="0"/>
                          <a:ea typeface="+mn-ea"/>
                          <a:cs typeface="Times New Roman" pitchFamily="18" charset="0"/>
                        </a:rPr>
                        <a:t>Chunhao</a:t>
                      </a:r>
                      <a:r>
                        <a:rPr lang="en-US" sz="1800" b="0" i="0" u="none" strike="noStrike" kern="1200" dirty="0">
                          <a:solidFill>
                            <a:schemeClr val="dk1"/>
                          </a:solidFill>
                          <a:effectLst/>
                          <a:latin typeface="Times New Roman" pitchFamily="18" charset="0"/>
                          <a:ea typeface="+mn-ea"/>
                          <a:cs typeface="Times New Roman" pitchFamily="18" charset="0"/>
                        </a:rPr>
                        <a:t> Liu,</a:t>
                      </a:r>
                    </a:p>
                    <a:p>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Guangyuan</a:t>
                      </a:r>
                      <a:r>
                        <a:rPr lang="en-US" sz="1800" b="0" i="0" u="none" strike="noStrike" kern="1200" dirty="0">
                          <a:solidFill>
                            <a:schemeClr val="dk1"/>
                          </a:solidFill>
                          <a:effectLst/>
                          <a:latin typeface="Times New Roman" pitchFamily="18" charset="0"/>
                          <a:ea typeface="+mn-ea"/>
                          <a:cs typeface="Times New Roman" pitchFamily="18" charset="0"/>
                        </a:rPr>
                        <a:t> Pan,</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Dongming</a:t>
                      </a:r>
                      <a:r>
                        <a:rPr lang="en-US" sz="1800" b="0" i="0" u="none" strike="noStrike" kern="1200" dirty="0">
                          <a:solidFill>
                            <a:schemeClr val="dk1"/>
                          </a:solidFill>
                          <a:effectLst/>
                          <a:latin typeface="Times New Roman" pitchFamily="18" charset="0"/>
                          <a:ea typeface="+mn-ea"/>
                          <a:cs typeface="Times New Roman" pitchFamily="18" charset="0"/>
                        </a:rPr>
                        <a:t> Song,</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Hao</a:t>
                      </a:r>
                      <a:r>
                        <a:rPr lang="en-US" sz="1800" b="0" i="0" u="none" strike="noStrike" kern="1200" dirty="0">
                          <a:solidFill>
                            <a:schemeClr val="dk1"/>
                          </a:solidFill>
                          <a:effectLst/>
                          <a:latin typeface="Times New Roman" pitchFamily="18" charset="0"/>
                          <a:ea typeface="+mn-ea"/>
                          <a:cs typeface="Times New Roman" pitchFamily="18" charset="0"/>
                        </a:rPr>
                        <a:t> Wei</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2023</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332910672"/>
              </p:ext>
            </p:extLst>
          </p:nvPr>
        </p:nvGraphicFramePr>
        <p:xfrm>
          <a:off x="228600" y="11430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t>S.NO</a:t>
                      </a:r>
                    </a:p>
                  </a:txBody>
                  <a:tcPr marL="68580" marR="68580"/>
                </a:tc>
                <a:tc>
                  <a:txBody>
                    <a:bodyPr/>
                    <a:lstStyle/>
                    <a:p>
                      <a:r>
                        <a:rPr lang="en-IN" dirty="0"/>
                        <a:t>TOPIC</a:t>
                      </a:r>
                    </a:p>
                  </a:txBody>
                  <a:tcPr marL="68580" marR="68580"/>
                </a:tc>
                <a:tc>
                  <a:txBody>
                    <a:bodyPr/>
                    <a:lstStyle/>
                    <a:p>
                      <a:r>
                        <a:rPr lang="en-IN" dirty="0"/>
                        <a:t>CONTENT</a:t>
                      </a:r>
                    </a:p>
                  </a:txBody>
                  <a:tcPr marL="68580" marR="68580"/>
                </a:tc>
                <a:tc>
                  <a:txBody>
                    <a:bodyPr/>
                    <a:lstStyle/>
                    <a:p>
                      <a:r>
                        <a:rPr lang="en-IN" dirty="0"/>
                        <a:t>AUTHOR</a:t>
                      </a:r>
                    </a:p>
                  </a:txBody>
                  <a:tcPr marL="68580" marR="68580"/>
                </a:tc>
                <a:tc>
                  <a:txBody>
                    <a:bodyPr/>
                    <a:lstStyle/>
                    <a:p>
                      <a:r>
                        <a:rPr lang="en-IN" dirty="0"/>
                        <a:t>YEAR</a:t>
                      </a:r>
                    </a:p>
                  </a:txBody>
                  <a:tcPr marL="68580" marR="68580"/>
                </a:tc>
                <a:extLst>
                  <a:ext uri="{0D108BD9-81ED-4DB2-BD59-A6C34878D82A}">
                    <a16:rowId xmlns:a16="http://schemas.microsoft.com/office/drawing/2014/main" val="2297106790"/>
                  </a:ext>
                </a:extLst>
              </a:tr>
              <a:tr h="4559902">
                <a:tc>
                  <a:txBody>
                    <a:bodyPr/>
                    <a:lstStyle/>
                    <a:p>
                      <a:r>
                        <a:rPr lang="en-IN" dirty="0"/>
                        <a:t>5.</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 Sequence-to-Sequence Air Quality Predictor Based on the n-Step Recurrent Prediction</a:t>
                      </a:r>
                    </a:p>
                    <a:p>
                      <a:endParaRPr lang="en-IN" dirty="0"/>
                    </a:p>
                  </a:txBody>
                  <a:tcPr marL="68580" marR="68580"/>
                </a:tc>
                <a:tc>
                  <a:txBody>
                    <a:bodyPr/>
                    <a:lstStyle/>
                    <a:p>
                      <a:pPr algn="just"/>
                      <a:r>
                        <a:rPr lang="en-US" sz="1800" b="0" i="0" kern="1200" dirty="0">
                          <a:solidFill>
                            <a:schemeClr val="dk1"/>
                          </a:solidFill>
                          <a:effectLst/>
                          <a:latin typeface="+mn-lt"/>
                          <a:ea typeface="+mn-ea"/>
                          <a:cs typeface="+mn-cs"/>
                        </a:rPr>
                        <a:t>Increasingly, more people are suffering from the effects of air pollution. This study took Beijing as an example and proposed an attention-based air quality predictor (AAQP) that could better protect people from air pollution. The AAQP is a seq2seq model, and it exploits historical air quality data and weather data to predict future air quality indexes. Although existing research has promoted seq2seq for air quality prediction, there are still two problems</a:t>
                      </a:r>
                      <a:endParaRPr lang="en-IN" dirty="0"/>
                    </a:p>
                  </a:txBody>
                  <a:tcPr marL="68580" marR="68580"/>
                </a:tc>
                <a:tc>
                  <a:txBody>
                    <a:bodyPr/>
                    <a:lstStyle/>
                    <a:p>
                      <a:r>
                        <a:rPr lang="en-US" sz="1800" b="0" i="0" u="none" strike="noStrike" kern="1200" dirty="0">
                          <a:solidFill>
                            <a:schemeClr val="dk1"/>
                          </a:solidFill>
                          <a:effectLst/>
                          <a:latin typeface="+mn-lt"/>
                          <a:ea typeface="+mn-ea"/>
                          <a:cs typeface="+mn-cs"/>
                        </a:rPr>
                        <a:t>Bo Liu,</a:t>
                      </a:r>
                      <a:r>
                        <a:rPr lang="en-US" sz="1800" b="0" i="0" u="none" strike="noStrike"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Shuo</a:t>
                      </a:r>
                      <a:r>
                        <a:rPr lang="en-US" sz="1800" b="0" i="0" u="none" strike="noStrike" kern="1200" dirty="0">
                          <a:solidFill>
                            <a:schemeClr val="dk1"/>
                          </a:solidFill>
                          <a:effectLst/>
                          <a:latin typeface="+mn-lt"/>
                          <a:ea typeface="+mn-ea"/>
                          <a:cs typeface="+mn-cs"/>
                        </a:rPr>
                        <a:t> Yan,</a:t>
                      </a:r>
                      <a:r>
                        <a:rPr lang="en-US" sz="1800" b="0" i="0" u="none" strike="noStrike"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Jianqiang</a:t>
                      </a:r>
                      <a:r>
                        <a:rPr lang="en-US" sz="1800" b="0" i="0" u="none" strike="noStrike" kern="1200" dirty="0">
                          <a:solidFill>
                            <a:schemeClr val="dk1"/>
                          </a:solidFill>
                          <a:effectLst/>
                          <a:latin typeface="+mn-lt"/>
                          <a:ea typeface="+mn-ea"/>
                          <a:cs typeface="+mn-cs"/>
                        </a:rPr>
                        <a:t> Li,</a:t>
                      </a:r>
                      <a:r>
                        <a:rPr lang="en-US" sz="1800" b="0" i="0" u="none" strike="noStrike"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Guangzhi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Qu</a:t>
                      </a:r>
                      <a:r>
                        <a:rPr lang="en-US" sz="1800" b="0" i="0" u="none" strike="noStrike"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Yong Li,</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Jianlei</a:t>
                      </a:r>
                      <a:r>
                        <a:rPr lang="en-US" sz="1800" b="0" i="0" u="none" strike="noStrike" kern="1200" dirty="0">
                          <a:solidFill>
                            <a:schemeClr val="dk1"/>
                          </a:solidFill>
                          <a:effectLst/>
                          <a:latin typeface="+mn-lt"/>
                          <a:ea typeface="+mn-ea"/>
                          <a:cs typeface="+mn-cs"/>
                        </a:rPr>
                        <a:t> Lang,</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Rentao</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Gu</a:t>
                      </a:r>
                      <a:endParaRPr lang="en-IN" b="0" dirty="0">
                        <a:solidFill>
                          <a:schemeClr val="tx1"/>
                        </a:solidFill>
                      </a:endParaRPr>
                    </a:p>
                  </a:txBody>
                  <a:tcPr marL="68580" marR="68580"/>
                </a:tc>
                <a:tc>
                  <a:txBody>
                    <a:bodyPr/>
                    <a:lstStyle/>
                    <a:p>
                      <a:r>
                        <a:rPr lang="en-IN" dirty="0"/>
                        <a:t>2019</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061664197"/>
              </p:ext>
            </p:extLst>
          </p:nvPr>
        </p:nvGraphicFramePr>
        <p:xfrm>
          <a:off x="228600" y="1143000"/>
          <a:ext cx="7886700" cy="546934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6. </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 Predictive Data Feature Exploration-Based Air Quality Prediction Approach</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People have been paying more and more attention to air quality because it directly affects people's health and daily life. Effective air quality prediction has become one of the hot research issues.</a:t>
                      </a:r>
                      <a:r>
                        <a:rPr lang="en-US" sz="1800" b="0" i="0" kern="1200" baseline="0" dirty="0">
                          <a:solidFill>
                            <a:schemeClr val="dk1"/>
                          </a:solidFill>
                          <a:effectLst/>
                          <a:latin typeface="Times New Roman" pitchFamily="18" charset="0"/>
                          <a:ea typeface="+mn-ea"/>
                          <a:cs typeface="Times New Roman" pitchFamily="18" charset="0"/>
                        </a:rPr>
                        <a:t> T</a:t>
                      </a:r>
                      <a:r>
                        <a:rPr lang="en-US" sz="1800" b="0" i="0" kern="1200" dirty="0">
                          <a:solidFill>
                            <a:schemeClr val="dk1"/>
                          </a:solidFill>
                          <a:effectLst/>
                          <a:latin typeface="Times New Roman" pitchFamily="18" charset="0"/>
                          <a:ea typeface="+mn-ea"/>
                          <a:cs typeface="Times New Roman" pitchFamily="18" charset="0"/>
                        </a:rPr>
                        <a:t>his paper</a:t>
                      </a:r>
                      <a:r>
                        <a:rPr lang="en-US" sz="1800" b="0" i="0"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is suffering many challenges, such as the instability of data sources and the variation of pollutant concentration along time series. Aiming at this problem, we propose an improved air quality prediction method based on the </a:t>
                      </a:r>
                      <a:r>
                        <a:rPr lang="en-US" sz="1800" b="0" i="0" kern="1200" dirty="0" err="1">
                          <a:solidFill>
                            <a:schemeClr val="dk1"/>
                          </a:solidFill>
                          <a:effectLst/>
                          <a:latin typeface="Times New Roman" pitchFamily="18" charset="0"/>
                          <a:ea typeface="+mn-ea"/>
                          <a:cs typeface="Times New Roman" pitchFamily="18" charset="0"/>
                        </a:rPr>
                        <a:t>LightGBM</a:t>
                      </a:r>
                      <a:r>
                        <a:rPr lang="en-US" sz="1800" b="0" i="0" kern="1200" dirty="0">
                          <a:solidFill>
                            <a:schemeClr val="dk1"/>
                          </a:solidFill>
                          <a:effectLst/>
                          <a:latin typeface="Times New Roman" pitchFamily="18" charset="0"/>
                          <a:ea typeface="+mn-ea"/>
                          <a:cs typeface="Times New Roman" pitchFamily="18" charset="0"/>
                        </a:rPr>
                        <a:t> model to predict the PM2.5 concentration at the 35 air quality monitoring stations in Beijing over the next 24 h.</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a:solidFill>
                            <a:schemeClr val="dk1"/>
                          </a:solidFill>
                          <a:effectLst/>
                          <a:latin typeface="Times New Roman" pitchFamily="18" charset="0"/>
                          <a:ea typeface="+mn-ea"/>
                          <a:cs typeface="Times New Roman" pitchFamily="18" charset="0"/>
                        </a:rPr>
                        <a:t>Ying Zhang,</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Yanhao</a:t>
                      </a:r>
                      <a:r>
                        <a:rPr lang="en-US" sz="1800" b="0" i="0" u="none" strike="noStrike" kern="1200" dirty="0">
                          <a:solidFill>
                            <a:schemeClr val="dk1"/>
                          </a:solidFill>
                          <a:effectLst/>
                          <a:latin typeface="Times New Roman" pitchFamily="18" charset="0"/>
                          <a:ea typeface="+mn-ea"/>
                          <a:cs typeface="Times New Roman" pitchFamily="18" charset="0"/>
                        </a:rPr>
                        <a:t> Wang,</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Minghe</a:t>
                      </a:r>
                      <a:r>
                        <a:rPr lang="en-US" sz="1800" b="0" i="0" u="none" strike="noStrike"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Gao</a:t>
                      </a:r>
                      <a:r>
                        <a:rPr lang="en-US" sz="1800" b="0" i="0" u="none" strike="noStrike" kern="1200" dirty="0">
                          <a:solidFill>
                            <a:schemeClr val="dk1"/>
                          </a:solidFill>
                          <a:effectLst/>
                          <a:latin typeface="Times New Roman" pitchFamily="18" charset="0"/>
                          <a:ea typeface="+mn-ea"/>
                          <a:cs typeface="Times New Roman" pitchFamily="18" charset="0"/>
                        </a:rPr>
                        <a:t>,</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Qunfei</a:t>
                      </a:r>
                      <a:r>
                        <a:rPr lang="en-US" sz="1800" b="0" i="0" u="none" strike="noStrike" kern="1200" dirty="0">
                          <a:solidFill>
                            <a:schemeClr val="dk1"/>
                          </a:solidFill>
                          <a:effectLst/>
                          <a:latin typeface="Times New Roman" pitchFamily="18" charset="0"/>
                          <a:ea typeface="+mn-ea"/>
                          <a:cs typeface="Times New Roman" pitchFamily="18" charset="0"/>
                        </a:rPr>
                        <a:t> Ma</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2019</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3614285697"/>
              </p:ext>
            </p:extLst>
          </p:nvPr>
        </p:nvGraphicFramePr>
        <p:xfrm>
          <a:off x="228600" y="11430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7.</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Revealing Influence of Meteorological Conditions on Air Quality Prediction Using Explainable Deep Learning</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Meteorological conditions have a strong influence on air quality and can play an important role in air quality prediction. However, due to the “black-box” nature of deep learning, it is difficult to obtain trustworthy deep learning models when considering meteorological conditions in air quality prediction. To address the above problem, in this paper, we reveal the influence of meteorological conditions on air quality prediction by utilizing explainable deep learning.</a:t>
                      </a:r>
                      <a:endParaRPr lang="en-IN" dirty="0">
                        <a:latin typeface="Times New Roman" pitchFamily="18" charset="0"/>
                        <a:cs typeface="Times New Roman" pitchFamily="18" charset="0"/>
                      </a:endParaRPr>
                    </a:p>
                  </a:txBody>
                  <a:tcPr marL="68580" marR="68580"/>
                </a:tc>
                <a:tc>
                  <a:txBody>
                    <a:bodyPr/>
                    <a:lstStyle/>
                    <a:p>
                      <a:r>
                        <a:rPr lang="nn-NO" sz="1800" b="0" i="0" u="none" strike="noStrike" kern="1200" dirty="0">
                          <a:solidFill>
                            <a:schemeClr val="dk1"/>
                          </a:solidFill>
                          <a:effectLst/>
                          <a:latin typeface="Times New Roman" pitchFamily="18" charset="0"/>
                          <a:ea typeface="+mn-ea"/>
                          <a:cs typeface="Times New Roman" pitchFamily="18" charset="0"/>
                        </a:rPr>
                        <a:t>Yuting Yang,</a:t>
                      </a:r>
                      <a:r>
                        <a:rPr lang="nn-NO" sz="1800" b="0" i="0" u="none" strike="noStrike" kern="1200" baseline="0" dirty="0">
                          <a:solidFill>
                            <a:schemeClr val="dk1"/>
                          </a:solidFill>
                          <a:effectLst/>
                          <a:latin typeface="Times New Roman" pitchFamily="18" charset="0"/>
                          <a:ea typeface="+mn-ea"/>
                          <a:cs typeface="Times New Roman" pitchFamily="18" charset="0"/>
                        </a:rPr>
                        <a:t> </a:t>
                      </a:r>
                      <a:r>
                        <a:rPr lang="nn-NO" sz="1800" b="0" i="0" kern="1200" dirty="0">
                          <a:solidFill>
                            <a:schemeClr val="dk1"/>
                          </a:solidFill>
                          <a:effectLst/>
                          <a:latin typeface="Times New Roman" pitchFamily="18" charset="0"/>
                          <a:ea typeface="+mn-ea"/>
                          <a:cs typeface="Times New Roman" pitchFamily="18" charset="0"/>
                        </a:rPr>
                        <a:t> </a:t>
                      </a:r>
                      <a:r>
                        <a:rPr lang="nn-NO" sz="1800" b="0" i="0" u="none" strike="noStrike" kern="1200" dirty="0">
                          <a:solidFill>
                            <a:schemeClr val="dk1"/>
                          </a:solidFill>
                          <a:effectLst/>
                          <a:latin typeface="Times New Roman" pitchFamily="18" charset="0"/>
                          <a:ea typeface="+mn-ea"/>
                          <a:cs typeface="Times New Roman" pitchFamily="18" charset="0"/>
                        </a:rPr>
                        <a:t>Gang Mei,</a:t>
                      </a:r>
                      <a:r>
                        <a:rPr lang="nn-NO" sz="1800" b="0" i="0" u="none" strike="noStrike" kern="1200" baseline="0" dirty="0">
                          <a:solidFill>
                            <a:schemeClr val="dk1"/>
                          </a:solidFill>
                          <a:effectLst/>
                          <a:latin typeface="Times New Roman" pitchFamily="18" charset="0"/>
                          <a:ea typeface="+mn-ea"/>
                          <a:cs typeface="Times New Roman" pitchFamily="18" charset="0"/>
                        </a:rPr>
                        <a:t> </a:t>
                      </a:r>
                      <a:r>
                        <a:rPr lang="nn-NO" sz="1800" b="0" i="0" kern="1200" dirty="0">
                          <a:solidFill>
                            <a:schemeClr val="dk1"/>
                          </a:solidFill>
                          <a:effectLst/>
                          <a:latin typeface="Times New Roman" pitchFamily="18" charset="0"/>
                          <a:ea typeface="+mn-ea"/>
                          <a:cs typeface="Times New Roman" pitchFamily="18" charset="0"/>
                        </a:rPr>
                        <a:t> </a:t>
                      </a:r>
                      <a:r>
                        <a:rPr lang="nn-NO" sz="1800" b="0" i="0" u="none" strike="noStrike" kern="1200" dirty="0">
                          <a:solidFill>
                            <a:schemeClr val="dk1"/>
                          </a:solidFill>
                          <a:effectLst/>
                          <a:latin typeface="Times New Roman" pitchFamily="18" charset="0"/>
                          <a:ea typeface="+mn-ea"/>
                          <a:cs typeface="Times New Roman" pitchFamily="18" charset="0"/>
                        </a:rPr>
                        <a:t>Stefano Izzo</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2022</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B838-7C55-1E3D-15BB-F79C1DF9D95C}"/>
              </a:ext>
            </a:extLst>
          </p:cNvPr>
          <p:cNvSpPr>
            <a:spLocks noGrp="1"/>
          </p:cNvSpPr>
          <p:nvPr>
            <p:ph type="title"/>
          </p:nvPr>
        </p:nvSpPr>
        <p:spPr>
          <a:xfrm>
            <a:off x="628650" y="365126"/>
            <a:ext cx="7886700" cy="1214293"/>
          </a:xfrm>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9F58B6E-B26D-7DBE-B76D-F1EE1C4A1DA1}"/>
              </a:ext>
            </a:extLst>
          </p:cNvPr>
          <p:cNvSpPr>
            <a:spLocks noGrp="1"/>
          </p:cNvSpPr>
          <p:nvPr>
            <p:ph idx="1"/>
          </p:nvPr>
        </p:nvSpPr>
        <p:spPr>
          <a:xfrm>
            <a:off x="722168" y="1454727"/>
            <a:ext cx="7886700" cy="5264728"/>
          </a:xfrm>
        </p:spPr>
        <p:txBody>
          <a:bodyPr>
            <a:noAutofit/>
          </a:bodyPr>
          <a:lstStyle/>
          <a:p>
            <a:pPr marL="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Air pollution alludes to the issue of toxins into the air that are harmful to human well being and the entire planet. It can be described as one of the most dangerous threats that the humanity ever faced.</a:t>
            </a:r>
          </a:p>
          <a:p>
            <a:pPr marL="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causes damage to animals, crops, forests etc. To prevent this problem in transport sectors have to predict air quality from pollutants using machine learning techniques. Subsequently, air quality assessment and prediction has turned into a significant research zone.</a:t>
            </a:r>
          </a:p>
        </p:txBody>
      </p:sp>
      <p:pic>
        <p:nvPicPr>
          <p:cNvPr id="4" name="Google Shape;90;p1">
            <a:extLst>
              <a:ext uri="{FF2B5EF4-FFF2-40B4-BE49-F238E27FC236}">
                <a16:creationId xmlns:a16="http://schemas.microsoft.com/office/drawing/2014/main" id="{8DD86086-3A4C-E739-8E61-08E120F48B23}"/>
              </a:ext>
            </a:extLst>
          </p:cNvPr>
          <p:cNvPicPr preferRelativeResize="0"/>
          <p:nvPr/>
        </p:nvPicPr>
        <p:blipFill rotWithShape="1">
          <a:blip r:embed="rId2">
            <a:alphaModFix/>
          </a:blip>
          <a:srcRect/>
          <a:stretch/>
        </p:blipFill>
        <p:spPr>
          <a:xfrm>
            <a:off x="152400" y="136236"/>
            <a:ext cx="1735931" cy="755015"/>
          </a:xfrm>
          <a:prstGeom prst="rect">
            <a:avLst/>
          </a:prstGeom>
          <a:noFill/>
          <a:ln>
            <a:noFill/>
          </a:ln>
        </p:spPr>
      </p:pic>
    </p:spTree>
    <p:extLst>
      <p:ext uri="{BB962C8B-B14F-4D97-AF65-F5344CB8AC3E}">
        <p14:creationId xmlns:p14="http://schemas.microsoft.com/office/powerpoint/2010/main" val="2456300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1776367963"/>
              </p:ext>
            </p:extLst>
          </p:nvPr>
        </p:nvGraphicFramePr>
        <p:xfrm>
          <a:off x="228600" y="1143000"/>
          <a:ext cx="7886700" cy="574366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8.</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Innovative Spatial-Temporal Network Modeling and Analysis Method of Air Quality</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system is characterized by dynamism, dependency, and complexity. Scientifically representing the internal structure of air mass distribution and its relationship to reveal the dynamic evolution of air quality is the key to solve the air pollution problem. This paper abstracts the air quality system into the complex network innovatively by synthesizing spatial and temporal factors influencing air quality status. Based on quantifying the regional dynamic interconnection and interaction, our modeling approach is proposed to mine the relationship of different regions.</a:t>
                      </a:r>
                      <a:endParaRPr lang="en-IN" dirty="0">
                        <a:latin typeface="Times New Roman" pitchFamily="18" charset="0"/>
                        <a:cs typeface="Times New Roman" pitchFamily="18" charset="0"/>
                      </a:endParaRPr>
                    </a:p>
                  </a:txBody>
                  <a:tcPr marL="68580" marR="68580"/>
                </a:tc>
                <a:tc>
                  <a:txBody>
                    <a:bodyPr/>
                    <a:lstStyle/>
                    <a:p>
                      <a:r>
                        <a:rPr lang="en-US" sz="1800" b="0" i="0" u="none" strike="noStrike" kern="1200" dirty="0" err="1">
                          <a:solidFill>
                            <a:schemeClr val="dk1"/>
                          </a:solidFill>
                          <a:effectLst/>
                          <a:latin typeface="Times New Roman" pitchFamily="18" charset="0"/>
                          <a:ea typeface="+mn-ea"/>
                          <a:cs typeface="Times New Roman" pitchFamily="18" charset="0"/>
                        </a:rPr>
                        <a:t>Guyu</a:t>
                      </a:r>
                      <a:r>
                        <a:rPr lang="en-US" sz="1800" b="0" i="0" u="none" strike="noStrike" kern="1200" dirty="0">
                          <a:solidFill>
                            <a:schemeClr val="dk1"/>
                          </a:solidFill>
                          <a:effectLst/>
                          <a:latin typeface="Times New Roman" pitchFamily="18" charset="0"/>
                          <a:ea typeface="+mn-ea"/>
                          <a:cs typeface="Times New Roman" pitchFamily="18" charset="0"/>
                        </a:rPr>
                        <a:t> Zhao,</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Guoyan</a:t>
                      </a:r>
                      <a:r>
                        <a:rPr lang="en-US" sz="1800" b="0" i="0" u="none" strike="noStrike" kern="1200" dirty="0">
                          <a:solidFill>
                            <a:schemeClr val="dk1"/>
                          </a:solidFill>
                          <a:effectLst/>
                          <a:latin typeface="Times New Roman" pitchFamily="18" charset="0"/>
                          <a:ea typeface="+mn-ea"/>
                          <a:cs typeface="Times New Roman" pitchFamily="18" charset="0"/>
                        </a:rPr>
                        <a:t> Huang,</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Hongdou</a:t>
                      </a:r>
                      <a:r>
                        <a:rPr lang="en-US" sz="1800" b="0" i="0" u="none" strike="noStrike" kern="1200" dirty="0">
                          <a:solidFill>
                            <a:schemeClr val="dk1"/>
                          </a:solidFill>
                          <a:effectLst/>
                          <a:latin typeface="Times New Roman" pitchFamily="18" charset="0"/>
                          <a:ea typeface="+mn-ea"/>
                          <a:cs typeface="Times New Roman" pitchFamily="18" charset="0"/>
                        </a:rPr>
                        <a:t> He,</a:t>
                      </a:r>
                      <a:r>
                        <a:rPr lang="en-US" sz="1800" b="0" i="0" u="none" strike="noStrike"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 </a:t>
                      </a:r>
                      <a:r>
                        <a:rPr lang="en-US" sz="1800" b="0" i="0" u="none" strike="noStrike" kern="1200" dirty="0" err="1">
                          <a:solidFill>
                            <a:schemeClr val="dk1"/>
                          </a:solidFill>
                          <a:effectLst/>
                          <a:latin typeface="Times New Roman" pitchFamily="18" charset="0"/>
                          <a:ea typeface="+mn-ea"/>
                          <a:cs typeface="Times New Roman" pitchFamily="18" charset="0"/>
                        </a:rPr>
                        <a:t>Qian</a:t>
                      </a:r>
                      <a:r>
                        <a:rPr lang="en-US" sz="1800" b="0" i="0" u="none" strike="noStrike" kern="1200" dirty="0">
                          <a:solidFill>
                            <a:schemeClr val="dk1"/>
                          </a:solidFill>
                          <a:effectLst/>
                          <a:latin typeface="Times New Roman" pitchFamily="18" charset="0"/>
                          <a:ea typeface="+mn-ea"/>
                          <a:cs typeface="Times New Roman" pitchFamily="18" charset="0"/>
                        </a:rPr>
                        <a:t> Wang</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2019</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2246763627"/>
              </p:ext>
            </p:extLst>
          </p:nvPr>
        </p:nvGraphicFramePr>
        <p:xfrm>
          <a:off x="228600" y="1143000"/>
          <a:ext cx="7886700" cy="5469342"/>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9.</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Air Quality Prediction Based on Integrated Dual LSTM Model</a:t>
                      </a: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quality prediction is an important reference for meteorological forecast and air controlling, but over fitting often occurs in prediction algorithms based on a single model. Aiming at the complexity of air quality prediction, a prediction method based on integrated dual LSTM (Long Short-Term Memory) model was proposed in this paper. Firstly, the Seq2Seq (Sequence to Sequence) technology is used to establish a single-factor prediction model which can obtain the predicted value of each component in air quality data, independently.</a:t>
                      </a:r>
                      <a:endParaRPr lang="en-IN" dirty="0">
                        <a:latin typeface="Times New Roman" pitchFamily="18" charset="0"/>
                        <a:cs typeface="Times New Roman" pitchFamily="18" charset="0"/>
                      </a:endParaRPr>
                    </a:p>
                  </a:txBody>
                  <a:tcPr marL="68580" marR="68580"/>
                </a:tc>
                <a:tc>
                  <a:txBody>
                    <a:bodyPr/>
                    <a:lstStyle/>
                    <a:p>
                      <a:r>
                        <a:rPr lang="it-IT" sz="1800" b="0" i="0" u="none" strike="noStrike" kern="1200" dirty="0">
                          <a:solidFill>
                            <a:schemeClr val="dk1"/>
                          </a:solidFill>
                          <a:effectLst/>
                          <a:latin typeface="Times New Roman" pitchFamily="18" charset="0"/>
                          <a:ea typeface="+mn-ea"/>
                          <a:cs typeface="Times New Roman" pitchFamily="18" charset="0"/>
                        </a:rPr>
                        <a:t>Hongqian Chen,</a:t>
                      </a:r>
                      <a:r>
                        <a:rPr lang="it-IT" sz="1800" b="0" i="0" kern="1200" dirty="0">
                          <a:solidFill>
                            <a:schemeClr val="dk1"/>
                          </a:solidFill>
                          <a:effectLst/>
                          <a:latin typeface="Times New Roman" pitchFamily="18" charset="0"/>
                          <a:ea typeface="+mn-ea"/>
                          <a:cs typeface="Times New Roman" pitchFamily="18" charset="0"/>
                        </a:rPr>
                        <a:t> </a:t>
                      </a:r>
                      <a:r>
                        <a:rPr lang="it-IT" sz="1800" b="0" i="0" u="none" strike="noStrike" kern="1200" dirty="0">
                          <a:solidFill>
                            <a:schemeClr val="dk1"/>
                          </a:solidFill>
                          <a:effectLst/>
                          <a:latin typeface="Times New Roman" pitchFamily="18" charset="0"/>
                          <a:ea typeface="+mn-ea"/>
                          <a:cs typeface="Times New Roman" pitchFamily="18" charset="0"/>
                        </a:rPr>
                        <a:t>Mengxi Guan,</a:t>
                      </a:r>
                      <a:r>
                        <a:rPr lang="it-IT" sz="1800" b="0" i="0" kern="1200" dirty="0">
                          <a:solidFill>
                            <a:schemeClr val="dk1"/>
                          </a:solidFill>
                          <a:effectLst/>
                          <a:latin typeface="Times New Roman" pitchFamily="18" charset="0"/>
                          <a:ea typeface="+mn-ea"/>
                          <a:cs typeface="Times New Roman" pitchFamily="18" charset="0"/>
                        </a:rPr>
                        <a:t> </a:t>
                      </a:r>
                      <a:r>
                        <a:rPr lang="it-IT" sz="1800" b="0" i="0" u="none" strike="noStrike" kern="1200" dirty="0">
                          <a:solidFill>
                            <a:schemeClr val="dk1"/>
                          </a:solidFill>
                          <a:effectLst/>
                          <a:latin typeface="Times New Roman" pitchFamily="18" charset="0"/>
                          <a:ea typeface="+mn-ea"/>
                          <a:cs typeface="Times New Roman" pitchFamily="18" charset="0"/>
                        </a:rPr>
                        <a:t>Hui Li</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2021</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152400" y="32657"/>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31367C1E-B11B-4DA7-A25D-31CED9CA5567}"/>
              </a:ext>
            </a:extLst>
          </p:cNvPr>
          <p:cNvGraphicFramePr>
            <a:graphicFrameLocks noGrp="1"/>
          </p:cNvGraphicFramePr>
          <p:nvPr>
            <p:ph idx="1"/>
            <p:extLst>
              <p:ext uri="{D42A27DB-BD31-4B8C-83A1-F6EECF244321}">
                <p14:modId xmlns:p14="http://schemas.microsoft.com/office/powerpoint/2010/main" val="887830491"/>
              </p:ext>
            </p:extLst>
          </p:nvPr>
        </p:nvGraphicFramePr>
        <p:xfrm>
          <a:off x="228600" y="1143000"/>
          <a:ext cx="7886700" cy="5274364"/>
        </p:xfrm>
        <a:graphic>
          <a:graphicData uri="http://schemas.openxmlformats.org/drawingml/2006/table">
            <a:tbl>
              <a:tblPr firstRow="1" bandRow="1">
                <a:tableStyleId>{5C22544A-7EE6-4342-B048-85BDC9FD1C3A}</a:tableStyleId>
              </a:tblPr>
              <a:tblGrid>
                <a:gridCol w="564046">
                  <a:extLst>
                    <a:ext uri="{9D8B030D-6E8A-4147-A177-3AD203B41FA5}">
                      <a16:colId xmlns:a16="http://schemas.microsoft.com/office/drawing/2014/main" val="3957810242"/>
                    </a:ext>
                  </a:extLst>
                </a:gridCol>
                <a:gridCol w="1550504">
                  <a:extLst>
                    <a:ext uri="{9D8B030D-6E8A-4147-A177-3AD203B41FA5}">
                      <a16:colId xmlns:a16="http://schemas.microsoft.com/office/drawing/2014/main" val="2386183592"/>
                    </a:ext>
                  </a:extLst>
                </a:gridCol>
                <a:gridCol w="3389243">
                  <a:extLst>
                    <a:ext uri="{9D8B030D-6E8A-4147-A177-3AD203B41FA5}">
                      <a16:colId xmlns:a16="http://schemas.microsoft.com/office/drawing/2014/main" val="1266325597"/>
                    </a:ext>
                  </a:extLst>
                </a:gridCol>
                <a:gridCol w="1331844">
                  <a:extLst>
                    <a:ext uri="{9D8B030D-6E8A-4147-A177-3AD203B41FA5}">
                      <a16:colId xmlns:a16="http://schemas.microsoft.com/office/drawing/2014/main" val="1433893325"/>
                    </a:ext>
                  </a:extLst>
                </a:gridCol>
                <a:gridCol w="1051063">
                  <a:extLst>
                    <a:ext uri="{9D8B030D-6E8A-4147-A177-3AD203B41FA5}">
                      <a16:colId xmlns:a16="http://schemas.microsoft.com/office/drawing/2014/main" val="477766934"/>
                    </a:ext>
                  </a:extLst>
                </a:gridCol>
              </a:tblGrid>
              <a:tr h="714462">
                <a:tc>
                  <a:txBody>
                    <a:bodyPr/>
                    <a:lstStyle/>
                    <a:p>
                      <a:r>
                        <a:rPr lang="en-IN" dirty="0">
                          <a:latin typeface="Times New Roman" pitchFamily="18" charset="0"/>
                          <a:cs typeface="Times New Roman" pitchFamily="18" charset="0"/>
                        </a:rPr>
                        <a:t>S.NO</a:t>
                      </a:r>
                    </a:p>
                  </a:txBody>
                  <a:tcPr marL="68580" marR="68580"/>
                </a:tc>
                <a:tc>
                  <a:txBody>
                    <a:bodyPr/>
                    <a:lstStyle/>
                    <a:p>
                      <a:r>
                        <a:rPr lang="en-IN" dirty="0">
                          <a:latin typeface="Times New Roman" pitchFamily="18" charset="0"/>
                          <a:cs typeface="Times New Roman" pitchFamily="18" charset="0"/>
                        </a:rPr>
                        <a:t>TOPIC</a:t>
                      </a:r>
                    </a:p>
                  </a:txBody>
                  <a:tcPr marL="68580" marR="68580"/>
                </a:tc>
                <a:tc>
                  <a:txBody>
                    <a:bodyPr/>
                    <a:lstStyle/>
                    <a:p>
                      <a:r>
                        <a:rPr lang="en-IN" dirty="0">
                          <a:latin typeface="Times New Roman" pitchFamily="18" charset="0"/>
                          <a:cs typeface="Times New Roman" pitchFamily="18" charset="0"/>
                        </a:rPr>
                        <a:t>CONTENT</a:t>
                      </a:r>
                    </a:p>
                  </a:txBody>
                  <a:tcPr marL="68580" marR="68580"/>
                </a:tc>
                <a:tc>
                  <a:txBody>
                    <a:bodyPr/>
                    <a:lstStyle/>
                    <a:p>
                      <a:r>
                        <a:rPr lang="en-IN" dirty="0">
                          <a:latin typeface="Times New Roman" pitchFamily="18" charset="0"/>
                          <a:cs typeface="Times New Roman" pitchFamily="18" charset="0"/>
                        </a:rPr>
                        <a:t>AUTHOR</a:t>
                      </a:r>
                    </a:p>
                  </a:txBody>
                  <a:tcPr marL="68580" marR="68580"/>
                </a:tc>
                <a:tc>
                  <a:txBody>
                    <a:bodyPr/>
                    <a:lstStyle/>
                    <a:p>
                      <a:r>
                        <a:rPr lang="en-IN" dirty="0">
                          <a:latin typeface="Times New Roman" pitchFamily="18" charset="0"/>
                          <a:cs typeface="Times New Roman" pitchFamily="18" charset="0"/>
                        </a:rPr>
                        <a:t>YEAR</a:t>
                      </a:r>
                    </a:p>
                  </a:txBody>
                  <a:tcPr marL="68580" marR="68580"/>
                </a:tc>
                <a:extLst>
                  <a:ext uri="{0D108BD9-81ED-4DB2-BD59-A6C34878D82A}">
                    <a16:rowId xmlns:a16="http://schemas.microsoft.com/office/drawing/2014/main" val="2297106790"/>
                  </a:ext>
                </a:extLst>
              </a:tr>
              <a:tr h="4559902">
                <a:tc>
                  <a:txBody>
                    <a:bodyPr/>
                    <a:lstStyle/>
                    <a:p>
                      <a:r>
                        <a:rPr lang="en-IN" dirty="0">
                          <a:latin typeface="Times New Roman" pitchFamily="18" charset="0"/>
                          <a:cs typeface="Times New Roman" pitchFamily="18" charset="0"/>
                        </a:rPr>
                        <a:t>10.</a:t>
                      </a:r>
                    </a:p>
                  </a:txBody>
                  <a:tcPr marL="68580" marR="68580"/>
                </a:tc>
                <a:tc>
                  <a:txBody>
                    <a:bodyPr/>
                    <a:lstStyle/>
                    <a:p>
                      <a:r>
                        <a:rPr lang="en-US" sz="1800" b="0" i="0" kern="1200" dirty="0">
                          <a:solidFill>
                            <a:schemeClr val="dk1"/>
                          </a:solidFill>
                          <a:effectLst/>
                          <a:latin typeface="Times New Roman" pitchFamily="18" charset="0"/>
                          <a:ea typeface="+mn-ea"/>
                          <a:cs typeface="Times New Roman" pitchFamily="18" charset="0"/>
                        </a:rPr>
                        <a:t>Real Time Localized Air Quality Monitoring and Prediction Through Mobile and Fixed IoT Sensing Network</a:t>
                      </a:r>
                    </a:p>
                    <a:p>
                      <a:endParaRPr lang="en-IN" dirty="0">
                        <a:latin typeface="Times New Roman" pitchFamily="18" charset="0"/>
                        <a:cs typeface="Times New Roman" pitchFamily="18" charset="0"/>
                      </a:endParaRPr>
                    </a:p>
                  </a:txBody>
                  <a:tcPr marL="68580" marR="68580"/>
                </a:tc>
                <a:tc>
                  <a:txBody>
                    <a:bodyPr/>
                    <a:lstStyle/>
                    <a:p>
                      <a:pPr algn="just"/>
                      <a:r>
                        <a:rPr lang="en-US" sz="1800" b="0" i="0" kern="1200" dirty="0">
                          <a:solidFill>
                            <a:schemeClr val="dk1"/>
                          </a:solidFill>
                          <a:effectLst/>
                          <a:latin typeface="Times New Roman" pitchFamily="18" charset="0"/>
                          <a:ea typeface="+mn-ea"/>
                          <a:cs typeface="Times New Roman" pitchFamily="18" charset="0"/>
                        </a:rPr>
                        <a:t>Air pollution and its harm to human health has become a serious problem in many cities around the world. In recent years, research interests in measuring and predicting the quality of air around people has spiked. Since the Internet of Things (IoT) has been widely used in different domains to improve the quality life for people by connecting multiple sensors in different places, it also makes the air pollution monitoring more easier than before. </a:t>
                      </a:r>
                      <a:endParaRPr lang="en-IN" dirty="0">
                        <a:latin typeface="Times New Roman" pitchFamily="18" charset="0"/>
                        <a:cs typeface="Times New Roman" pitchFamily="18" charset="0"/>
                      </a:endParaRPr>
                    </a:p>
                  </a:txBody>
                  <a:tcPr marL="68580" marR="68580"/>
                </a:tc>
                <a:tc>
                  <a:txBody>
                    <a:bodyPr/>
                    <a:lstStyle/>
                    <a:p>
                      <a:r>
                        <a:rPr lang="nl-NL" sz="1800" b="0" i="0" u="none" strike="noStrike" kern="1200" dirty="0">
                          <a:solidFill>
                            <a:schemeClr val="dk1"/>
                          </a:solidFill>
                          <a:effectLst/>
                          <a:latin typeface="Times New Roman" pitchFamily="18" charset="0"/>
                          <a:ea typeface="+mn-ea"/>
                          <a:cs typeface="Times New Roman" pitchFamily="18" charset="0"/>
                        </a:rPr>
                        <a:t>Dan Zhang,</a:t>
                      </a:r>
                      <a:r>
                        <a:rPr lang="nl-NL" sz="1800" b="0" i="0" u="none" strike="noStrike" kern="1200" baseline="0" dirty="0">
                          <a:solidFill>
                            <a:schemeClr val="dk1"/>
                          </a:solidFill>
                          <a:effectLst/>
                          <a:latin typeface="Times New Roman" pitchFamily="18" charset="0"/>
                          <a:ea typeface="+mn-ea"/>
                          <a:cs typeface="Times New Roman" pitchFamily="18" charset="0"/>
                        </a:rPr>
                        <a:t> </a:t>
                      </a:r>
                      <a:r>
                        <a:rPr lang="nl-NL" sz="1800" b="0" i="0" kern="1200" dirty="0">
                          <a:solidFill>
                            <a:schemeClr val="dk1"/>
                          </a:solidFill>
                          <a:effectLst/>
                          <a:latin typeface="Times New Roman" pitchFamily="18" charset="0"/>
                          <a:ea typeface="+mn-ea"/>
                          <a:cs typeface="Times New Roman" pitchFamily="18" charset="0"/>
                        </a:rPr>
                        <a:t> </a:t>
                      </a:r>
                      <a:r>
                        <a:rPr lang="nl-NL" sz="1800" b="0" i="0" u="none" strike="noStrike" kern="1200" dirty="0">
                          <a:solidFill>
                            <a:schemeClr val="dk1"/>
                          </a:solidFill>
                          <a:effectLst/>
                          <a:latin typeface="Times New Roman" pitchFamily="18" charset="0"/>
                          <a:ea typeface="+mn-ea"/>
                          <a:cs typeface="Times New Roman" pitchFamily="18" charset="0"/>
                        </a:rPr>
                        <a:t>Simon S. Woo</a:t>
                      </a:r>
                      <a:endParaRPr lang="en-IN" b="0" dirty="0">
                        <a:solidFill>
                          <a:schemeClr val="tx1"/>
                        </a:solidFill>
                        <a:latin typeface="Times New Roman" pitchFamily="18" charset="0"/>
                        <a:cs typeface="Times New Roman" pitchFamily="18" charset="0"/>
                      </a:endParaRPr>
                    </a:p>
                  </a:txBody>
                  <a:tcPr marL="68580" marR="68580"/>
                </a:tc>
                <a:tc>
                  <a:txBody>
                    <a:bodyPr/>
                    <a:lstStyle/>
                    <a:p>
                      <a:r>
                        <a:rPr lang="en-IN" dirty="0">
                          <a:latin typeface="Times New Roman" pitchFamily="18" charset="0"/>
                          <a:cs typeface="Times New Roman" pitchFamily="18" charset="0"/>
                        </a:rPr>
                        <a:t>2020</a:t>
                      </a:r>
                    </a:p>
                  </a:txBody>
                  <a:tcPr marL="68580" marR="68580"/>
                </a:tc>
                <a:extLst>
                  <a:ext uri="{0D108BD9-81ED-4DB2-BD59-A6C34878D82A}">
                    <a16:rowId xmlns:a16="http://schemas.microsoft.com/office/drawing/2014/main" val="2640644041"/>
                  </a:ext>
                </a:extLst>
              </a:tr>
            </a:tbl>
          </a:graphicData>
        </a:graphic>
      </p:graphicFrame>
    </p:spTree>
    <p:extLst>
      <p:ext uri="{BB962C8B-B14F-4D97-AF65-F5344CB8AC3E}">
        <p14:creationId xmlns:p14="http://schemas.microsoft.com/office/powerpoint/2010/main" val="31784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7DD91-E3E7-4F65-AF08-3E8F42AF8ACE}"/>
              </a:ext>
            </a:extLst>
          </p:cNvPr>
          <p:cNvSpPr>
            <a:spLocks noGrp="1"/>
          </p:cNvSpPr>
          <p:nvPr>
            <p:ph type="title"/>
          </p:nvPr>
        </p:nvSpPr>
        <p:spPr>
          <a:xfrm>
            <a:off x="128412" y="184833"/>
            <a:ext cx="8229600" cy="1143000"/>
          </a:xfrm>
        </p:spPr>
        <p:txBody>
          <a:bodyPr/>
          <a:lstStyle/>
          <a:p>
            <a:r>
              <a:rPr lang="en-SG" b="1" dirty="0"/>
              <a:t>ARCHITECTURE</a:t>
            </a:r>
          </a:p>
        </p:txBody>
      </p:sp>
      <p:sp>
        <p:nvSpPr>
          <p:cNvPr id="47" name="Oval 46">
            <a:extLst>
              <a:ext uri="{FF2B5EF4-FFF2-40B4-BE49-F238E27FC236}">
                <a16:creationId xmlns:a16="http://schemas.microsoft.com/office/drawing/2014/main" id="{4268A7EC-1B5A-480B-A3AD-D05962779E2C}"/>
              </a:ext>
            </a:extLst>
          </p:cNvPr>
          <p:cNvSpPr/>
          <p:nvPr/>
        </p:nvSpPr>
        <p:spPr>
          <a:xfrm>
            <a:off x="7484101" y="5081590"/>
            <a:ext cx="407569" cy="2855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Google Shape;90;p1">
            <a:extLst>
              <a:ext uri="{FF2B5EF4-FFF2-40B4-BE49-F238E27FC236}">
                <a16:creationId xmlns:a16="http://schemas.microsoft.com/office/drawing/2014/main" id="{D1FE04FA-4E0F-73D1-BE8C-4BC209435834}"/>
              </a:ext>
            </a:extLst>
          </p:cNvPr>
          <p:cNvPicPr preferRelativeResize="0"/>
          <p:nvPr/>
        </p:nvPicPr>
        <p:blipFill rotWithShape="1">
          <a:blip r:embed="rId2">
            <a:alphaModFix/>
          </a:blip>
          <a:srcRect/>
          <a:stretch/>
        </p:blipFill>
        <p:spPr>
          <a:xfrm>
            <a:off x="128412" y="123507"/>
            <a:ext cx="1735931" cy="755015"/>
          </a:xfrm>
          <a:prstGeom prst="rect">
            <a:avLst/>
          </a:prstGeom>
          <a:noFill/>
          <a:ln>
            <a:noFill/>
          </a:ln>
        </p:spPr>
      </p:pic>
      <p:pic>
        <p:nvPicPr>
          <p:cNvPr id="8" name="Picture 7">
            <a:extLst>
              <a:ext uri="{FF2B5EF4-FFF2-40B4-BE49-F238E27FC236}">
                <a16:creationId xmlns:a16="http://schemas.microsoft.com/office/drawing/2014/main" id="{E0525584-EE4F-8E15-0BF6-529BE87034D1}"/>
              </a:ext>
            </a:extLst>
          </p:cNvPr>
          <p:cNvPicPr>
            <a:picLocks noChangeAspect="1"/>
          </p:cNvPicPr>
          <p:nvPr/>
        </p:nvPicPr>
        <p:blipFill>
          <a:blip r:embed="rId3"/>
          <a:stretch>
            <a:fillRect/>
          </a:stretch>
        </p:blipFill>
        <p:spPr>
          <a:xfrm>
            <a:off x="623336" y="1490867"/>
            <a:ext cx="7897327" cy="4887007"/>
          </a:xfrm>
          <a:prstGeom prst="rect">
            <a:avLst/>
          </a:prstGeom>
        </p:spPr>
      </p:pic>
    </p:spTree>
    <p:extLst>
      <p:ext uri="{BB962C8B-B14F-4D97-AF65-F5344CB8AC3E}">
        <p14:creationId xmlns:p14="http://schemas.microsoft.com/office/powerpoint/2010/main" val="106249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4832-78EC-4132-896B-9BEF2B81A61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a:t>
            </a:r>
            <a:r>
              <a:rPr lang="en-IN" dirty="0"/>
              <a:t> </a:t>
            </a:r>
          </a:p>
        </p:txBody>
      </p:sp>
      <p:sp>
        <p:nvSpPr>
          <p:cNvPr id="3" name="Content Placeholder 2">
            <a:extLst>
              <a:ext uri="{FF2B5EF4-FFF2-40B4-BE49-F238E27FC236}">
                <a16:creationId xmlns:a16="http://schemas.microsoft.com/office/drawing/2014/main" id="{FB9DFE76-0E78-476F-B695-E31DF3EE38E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Based on that dataset we can get the result used our random forest algorithm to predict the  result.</a:t>
            </a:r>
          </a:p>
          <a:p>
            <a:r>
              <a:rPr lang="en-IN" dirty="0">
                <a:latin typeface="Times New Roman" panose="02020603050405020304" pitchFamily="18" charset="0"/>
                <a:cs typeface="Times New Roman" panose="02020603050405020304" pitchFamily="18" charset="0"/>
              </a:rPr>
              <a:t>Here we can also find out the accuracy rate of the prediction.</a:t>
            </a:r>
          </a:p>
          <a:p>
            <a:r>
              <a:rPr lang="en-IN" dirty="0">
                <a:latin typeface="Times New Roman" panose="02020603050405020304" pitchFamily="18" charset="0"/>
                <a:cs typeface="Times New Roman" panose="02020603050405020304" pitchFamily="18" charset="0"/>
              </a:rPr>
              <a:t>It will be helpful for finding spam website.</a:t>
            </a:r>
          </a:p>
        </p:txBody>
      </p:sp>
    </p:spTree>
    <p:extLst>
      <p:ext uri="{BB962C8B-B14F-4D97-AF65-F5344CB8AC3E}">
        <p14:creationId xmlns:p14="http://schemas.microsoft.com/office/powerpoint/2010/main" val="1522133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A60-5628-456A-89B0-78AAF914EDA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 </a:t>
            </a:r>
          </a:p>
        </p:txBody>
      </p:sp>
      <p:sp>
        <p:nvSpPr>
          <p:cNvPr id="3" name="Content Placeholder 2">
            <a:extLst>
              <a:ext uri="{FF2B5EF4-FFF2-40B4-BE49-F238E27FC236}">
                <a16:creationId xmlns:a16="http://schemas.microsoft.com/office/drawing/2014/main" id="{CC4CD463-2534-4D2D-917D-5BE16D1387C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4748 4696 4538 4005</a:t>
            </a:r>
          </a:p>
          <a:p>
            <a:r>
              <a:rPr lang="en-US" dirty="0">
                <a:latin typeface="Times New Roman" panose="02020603050405020304" pitchFamily="18" charset="0"/>
                <a:cs typeface="Times New Roman" panose="02020603050405020304" pitchFamily="18" charset="0"/>
              </a:rPr>
              <a:t>01/31</a:t>
            </a:r>
          </a:p>
          <a:p>
            <a:r>
              <a:rPr lang="en-US" dirty="0">
                <a:latin typeface="Times New Roman" panose="02020603050405020304" pitchFamily="18" charset="0"/>
                <a:cs typeface="Times New Roman" panose="02020603050405020304" pitchFamily="18" charset="0"/>
              </a:rPr>
              <a:t>284</a:t>
            </a:r>
            <a:endParaRPr lang="en-IN" dirty="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397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B0EC2-1EBF-307F-F502-77DD91D8C71C}"/>
              </a:ext>
            </a:extLst>
          </p:cNvPr>
          <p:cNvSpPr>
            <a:spLocks noGrp="1"/>
          </p:cNvSpPr>
          <p:nvPr>
            <p:ph idx="1"/>
          </p:nvPr>
        </p:nvSpPr>
        <p:spPr/>
        <p:txBody>
          <a:bodyPr>
            <a:normAutofit/>
          </a:bodyPr>
          <a:lstStyle/>
          <a:p>
            <a:pPr marL="0" indent="0" algn="ctr">
              <a:buNone/>
            </a:pPr>
            <a:endParaRPr lang="en-US" sz="6000" dirty="0"/>
          </a:p>
          <a:p>
            <a:pPr marL="0" indent="0" algn="ctr">
              <a:buNone/>
            </a:pPr>
            <a:r>
              <a:rPr lang="en-US" sz="6000" dirty="0"/>
              <a:t>THANK YOU</a:t>
            </a:r>
            <a:endParaRPr lang="en-IN" sz="6000" dirty="0"/>
          </a:p>
        </p:txBody>
      </p:sp>
    </p:spTree>
    <p:extLst>
      <p:ext uri="{BB962C8B-B14F-4D97-AF65-F5344CB8AC3E}">
        <p14:creationId xmlns:p14="http://schemas.microsoft.com/office/powerpoint/2010/main" val="34096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latin typeface="Times New Roman" pitchFamily="18" charset="0"/>
                <a:cs typeface="Times New Roman" pitchFamily="18" charset="0"/>
              </a:rPr>
              <a:t>Objective :</a:t>
            </a:r>
          </a:p>
        </p:txBody>
      </p:sp>
      <p:sp>
        <p:nvSpPr>
          <p:cNvPr id="3" name="Content Placeholder 2"/>
          <p:cNvSpPr>
            <a:spLocks noGrp="1"/>
          </p:cNvSpPr>
          <p:nvPr>
            <p:ph idx="1"/>
          </p:nvPr>
        </p:nvSpPr>
        <p:spPr>
          <a:xfrm>
            <a:off x="457200" y="1828800"/>
            <a:ext cx="8229600" cy="4525963"/>
          </a:xfrm>
        </p:spPr>
        <p:txBody>
          <a:bodyPr>
            <a:normAutofit fontScale="92500" lnSpcReduction="20000"/>
          </a:bodyPr>
          <a:lstStyle/>
          <a:p>
            <a:r>
              <a:rPr lang="en-US" dirty="0">
                <a:latin typeface="Times New Roman" pitchFamily="18" charset="0"/>
                <a:cs typeface="Times New Roman" pitchFamily="18" charset="0"/>
              </a:rPr>
              <a:t>They provide limited accuracy as they are unable to predict the extreme points i.e. the pollution maximum and minimum</a:t>
            </a:r>
          </a:p>
          <a:p>
            <a:r>
              <a:rPr lang="en-US" dirty="0">
                <a:latin typeface="Times New Roman" pitchFamily="18" charset="0"/>
                <a:cs typeface="Times New Roman" pitchFamily="18" charset="0"/>
              </a:rPr>
              <a:t> Cut-offs cannot be determined using such approach </a:t>
            </a:r>
          </a:p>
          <a:p>
            <a:r>
              <a:rPr lang="en-US" dirty="0">
                <a:latin typeface="Times New Roman" pitchFamily="18" charset="0"/>
                <a:cs typeface="Times New Roman" pitchFamily="18" charset="0"/>
              </a:rPr>
              <a:t>They use inefficient approach for better output prediction.</a:t>
            </a:r>
          </a:p>
          <a:p>
            <a:r>
              <a:rPr lang="en-US" dirty="0">
                <a:latin typeface="Times New Roman" pitchFamily="18" charset="0"/>
                <a:cs typeface="Times New Roman" pitchFamily="18" charset="0"/>
              </a:rPr>
              <a:t> The existence of complex mathematical calculations </a:t>
            </a:r>
          </a:p>
          <a:p>
            <a:r>
              <a:rPr lang="en-US" dirty="0">
                <a:latin typeface="Times New Roman" pitchFamily="18" charset="0"/>
                <a:cs typeface="Times New Roman" pitchFamily="18" charset="0"/>
              </a:rPr>
              <a:t> Equal treatment to the old data and new data</a:t>
            </a:r>
          </a:p>
        </p:txBody>
      </p:sp>
      <p:pic>
        <p:nvPicPr>
          <p:cNvPr id="4" name="Google Shape;90;p1">
            <a:extLst>
              <a:ext uri="{FF2B5EF4-FFF2-40B4-BE49-F238E27FC236}">
                <a16:creationId xmlns:a16="http://schemas.microsoft.com/office/drawing/2014/main" id="{F4628942-5C1C-07B6-C0F1-780569C3CED0}"/>
              </a:ext>
            </a:extLst>
          </p:cNvPr>
          <p:cNvPicPr preferRelativeResize="0"/>
          <p:nvPr/>
        </p:nvPicPr>
        <p:blipFill rotWithShape="1">
          <a:blip r:embed="rId2">
            <a:alphaModFix/>
          </a:blip>
          <a:srcRect/>
          <a:stretch/>
        </p:blipFill>
        <p:spPr>
          <a:xfrm>
            <a:off x="76200" y="125729"/>
            <a:ext cx="1735931" cy="755015"/>
          </a:xfrm>
          <a:prstGeom prst="rect">
            <a:avLst/>
          </a:prstGeom>
          <a:noFill/>
          <a:ln>
            <a:noFill/>
          </a:ln>
        </p:spPr>
      </p:pic>
    </p:spTree>
    <p:extLst>
      <p:ext uri="{BB962C8B-B14F-4D97-AF65-F5344CB8AC3E}">
        <p14:creationId xmlns:p14="http://schemas.microsoft.com/office/powerpoint/2010/main" val="326909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6BC8-3F59-6B32-62FC-3CB57384D51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312E474-E535-F5C3-DA23-E447EABB1CD7}"/>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Machine learning is to predict the future from past data. Computer studying (ML) with LLM Models is a style of artificial intelligence (AI) that delivers computers the capability to gain knowledge of without being explicitly programmed. Machine finding out makes a speciality of the progress of pc applications that can alternate when exposed to new information and the basics of laptop studying, implementation of a easy laptop finding out algorithm utilizing python. Process of coaching and prediction involves use of specialised algorithm. It feed the training data to an algorithm, and the algorithm uses this training knowledge to offer predictions on a brand new test information.</a:t>
            </a:r>
            <a:endParaRPr lang="en-US" sz="24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ECC5C04D-BF20-7D2F-0989-40952597AD11}"/>
              </a:ext>
            </a:extLst>
          </p:cNvPr>
          <p:cNvPicPr preferRelativeResize="0"/>
          <p:nvPr/>
        </p:nvPicPr>
        <p:blipFill rotWithShape="1">
          <a:blip r:embed="rId2">
            <a:alphaModFix/>
          </a:blip>
          <a:srcRect/>
          <a:stretch/>
        </p:blipFill>
        <p:spPr>
          <a:xfrm>
            <a:off x="76200" y="91123"/>
            <a:ext cx="1735931" cy="755015"/>
          </a:xfrm>
          <a:prstGeom prst="rect">
            <a:avLst/>
          </a:prstGeom>
          <a:noFill/>
          <a:ln>
            <a:noFill/>
          </a:ln>
        </p:spPr>
      </p:pic>
    </p:spTree>
    <p:extLst>
      <p:ext uri="{BB962C8B-B14F-4D97-AF65-F5344CB8AC3E}">
        <p14:creationId xmlns:p14="http://schemas.microsoft.com/office/powerpoint/2010/main" val="383582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E50-CA61-7F59-DDB9-7B437F670E1C}"/>
              </a:ext>
            </a:extLst>
          </p:cNvPr>
          <p:cNvSpPr>
            <a:spLocks noGrp="1"/>
          </p:cNvSpPr>
          <p:nvPr>
            <p:ph type="title"/>
          </p:nvPr>
        </p:nvSpPr>
        <p:spPr>
          <a:xfrm>
            <a:off x="228600" y="0"/>
            <a:ext cx="8229600" cy="11430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EXSITING  SYSTEM</a:t>
            </a:r>
          </a:p>
        </p:txBody>
      </p:sp>
      <p:sp>
        <p:nvSpPr>
          <p:cNvPr id="3" name="Content Placeholder 2">
            <a:extLst>
              <a:ext uri="{FF2B5EF4-FFF2-40B4-BE49-F238E27FC236}">
                <a16:creationId xmlns:a16="http://schemas.microsoft.com/office/drawing/2014/main" id="{1A1289F1-13BB-C653-5C08-6C6CC74D4F60}"/>
              </a:ext>
            </a:extLst>
          </p:cNvPr>
          <p:cNvSpPr>
            <a:spLocks noGrp="1"/>
          </p:cNvSpPr>
          <p:nvPr>
            <p:ph idx="1"/>
          </p:nvPr>
        </p:nvSpPr>
        <p:spPr>
          <a:xfrm>
            <a:off x="304800" y="990600"/>
            <a:ext cx="7886700" cy="4667250"/>
          </a:xfrm>
        </p:spPr>
        <p:txBody>
          <a:bodyPr>
            <a:noAutofit/>
          </a:bodyPr>
          <a:lstStyle/>
          <a:p>
            <a:pPr marL="457200" marR="0" algn="just">
              <a:lnSpc>
                <a:spcPct val="150000"/>
              </a:lnSpc>
              <a:spcBef>
                <a:spcPts val="0"/>
              </a:spcBef>
              <a:spcAft>
                <a:spcPts val="1000"/>
              </a:spcAft>
              <a:tabLst>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Urban air pollutant attention forecast is coping with a surge of large ecological monitoring data and intricate alterations in air pollution. This necessitates effective estimating methods to strengthen prediction accuracy and avoid grave contamination episodes, thereby improving ecological administration resolution-making capacity. </a:t>
            </a:r>
          </a:p>
          <a:p>
            <a:pPr marL="457200" marR="0" algn="just">
              <a:lnSpc>
                <a:spcPct val="150000"/>
              </a:lnSpc>
              <a:spcBef>
                <a:spcPts val="0"/>
              </a:spcBef>
              <a:spcAft>
                <a:spcPts val="1000"/>
              </a:spcAft>
              <a:tabLst>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brand new contaminant concentration estimation process is established on sizeable amounts of ecological knowledge and deep learning approaches. This integrates colossal data using two forms of deep networks. </a:t>
            </a:r>
            <a:endParaRPr lang="en-US" sz="2400" dirty="0"/>
          </a:p>
        </p:txBody>
      </p:sp>
      <p:pic>
        <p:nvPicPr>
          <p:cNvPr id="4" name="Google Shape;90;p1">
            <a:extLst>
              <a:ext uri="{FF2B5EF4-FFF2-40B4-BE49-F238E27FC236}">
                <a16:creationId xmlns:a16="http://schemas.microsoft.com/office/drawing/2014/main" id="{6F1B4FFD-EBB1-653D-2227-E3500D9B9BD2}"/>
              </a:ext>
            </a:extLst>
          </p:cNvPr>
          <p:cNvPicPr preferRelativeResize="0"/>
          <p:nvPr/>
        </p:nvPicPr>
        <p:blipFill rotWithShape="1">
          <a:blip r:embed="rId2">
            <a:alphaModFix/>
          </a:blip>
          <a:srcRect/>
          <a:stretch/>
        </p:blipFill>
        <p:spPr>
          <a:xfrm>
            <a:off x="76200" y="117793"/>
            <a:ext cx="1735931" cy="755015"/>
          </a:xfrm>
          <a:prstGeom prst="rect">
            <a:avLst/>
          </a:prstGeom>
          <a:noFill/>
          <a:ln>
            <a:noFill/>
          </a:ln>
        </p:spPr>
      </p:pic>
    </p:spTree>
    <p:extLst>
      <p:ext uri="{BB962C8B-B14F-4D97-AF65-F5344CB8AC3E}">
        <p14:creationId xmlns:p14="http://schemas.microsoft.com/office/powerpoint/2010/main" val="376936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a:latin typeface="Times New Roman" pitchFamily="18" charset="0"/>
                <a:cs typeface="Times New Roman" pitchFamily="18" charset="0"/>
              </a:rPr>
              <a:t>DISADVANTAGES OF EXISTING SYSTEM</a:t>
            </a:r>
          </a:p>
        </p:txBody>
      </p:sp>
      <p:sp>
        <p:nvSpPr>
          <p:cNvPr id="3" name="Content Placeholder 2"/>
          <p:cNvSpPr>
            <a:spLocks noGrp="1"/>
          </p:cNvSpPr>
          <p:nvPr>
            <p:ph idx="1"/>
          </p:nvPr>
        </p:nvSpPr>
        <p:spPr>
          <a:xfrm>
            <a:off x="609600" y="2332037"/>
            <a:ext cx="8229600" cy="4525963"/>
          </a:xfrm>
        </p:spPr>
        <p:txBody>
          <a:bodyPr/>
          <a:lstStyle/>
          <a:p>
            <a:r>
              <a:rPr lang="en-US" dirty="0">
                <a:latin typeface="Times New Roman" pitchFamily="18" charset="0"/>
                <a:cs typeface="Times New Roman" pitchFamily="18" charset="0"/>
              </a:rPr>
              <a:t>They provide limited accuracy as they are unable to predict the extreme points i.e. the pollution maximum and minimum </a:t>
            </a:r>
          </a:p>
          <a:p>
            <a:r>
              <a:rPr lang="en-US" dirty="0">
                <a:latin typeface="Times New Roman" pitchFamily="18" charset="0"/>
                <a:cs typeface="Times New Roman" pitchFamily="18" charset="0"/>
              </a:rPr>
              <a:t> Cut-offs cannot be determined using such approach </a:t>
            </a:r>
          </a:p>
          <a:p>
            <a:r>
              <a:rPr lang="en-US" dirty="0">
                <a:latin typeface="Times New Roman" pitchFamily="18" charset="0"/>
                <a:cs typeface="Times New Roman" pitchFamily="18" charset="0"/>
              </a:rPr>
              <a:t>They use inefficient approach for better output prediction</a:t>
            </a:r>
            <a:r>
              <a:rPr lang="en-US" dirty="0"/>
              <a:t> </a:t>
            </a:r>
          </a:p>
        </p:txBody>
      </p:sp>
      <p:pic>
        <p:nvPicPr>
          <p:cNvPr id="4" name="Google Shape;90;p1">
            <a:extLst>
              <a:ext uri="{FF2B5EF4-FFF2-40B4-BE49-F238E27FC236}">
                <a16:creationId xmlns:a16="http://schemas.microsoft.com/office/drawing/2014/main" id="{5B1A6C95-AC49-4564-A881-DE4A52252B1A}"/>
              </a:ext>
            </a:extLst>
          </p:cNvPr>
          <p:cNvPicPr preferRelativeResize="0"/>
          <p:nvPr/>
        </p:nvPicPr>
        <p:blipFill rotWithShape="1">
          <a:blip r:embed="rId2">
            <a:alphaModFix/>
          </a:blip>
          <a:srcRect/>
          <a:stretch/>
        </p:blipFill>
        <p:spPr>
          <a:xfrm>
            <a:off x="27709" y="76200"/>
            <a:ext cx="1735931" cy="755015"/>
          </a:xfrm>
          <a:prstGeom prst="rect">
            <a:avLst/>
          </a:prstGeom>
          <a:noFill/>
          <a:ln>
            <a:noFill/>
          </a:ln>
        </p:spPr>
      </p:pic>
    </p:spTree>
    <p:extLst>
      <p:ext uri="{BB962C8B-B14F-4D97-AF65-F5344CB8AC3E}">
        <p14:creationId xmlns:p14="http://schemas.microsoft.com/office/powerpoint/2010/main" val="246559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B06D-411D-F597-3DA3-B1C7BB3F6C2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5CEA7A62-CD47-7DE7-86FE-B52D7B656716}"/>
              </a:ext>
            </a:extLst>
          </p:cNvPr>
          <p:cNvSpPr>
            <a:spLocks noGrp="1"/>
          </p:cNvSpPr>
          <p:nvPr>
            <p:ph idx="1"/>
          </p:nvPr>
        </p:nvSpPr>
        <p:spPr/>
        <p:txBody>
          <a:bodyPr/>
          <a:lstStyle/>
          <a:p>
            <a:pPr marL="342900" marR="0" lvl="0" indent="-342900" algn="just">
              <a:lnSpc>
                <a:spcPct val="150000"/>
              </a:lnSpc>
              <a:spcBef>
                <a:spcPts val="0"/>
              </a:spcBef>
              <a:spcAft>
                <a:spcPts val="1000"/>
              </a:spcAft>
              <a:buFont typeface="Arial" panose="020B0604020202020204" pitchFamily="34" charset="0"/>
              <a:buChar char="•"/>
              <a:tabLst>
                <a:tab pos="457200" algn="l"/>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Different regression models will be implemented to made an accuracy Check.</a:t>
            </a:r>
          </a:p>
          <a:p>
            <a:pPr marL="342900" marR="0" lvl="0" indent="-342900" algn="just">
              <a:lnSpc>
                <a:spcPct val="150000"/>
              </a:lnSpc>
              <a:spcBef>
                <a:spcPts val="0"/>
              </a:spcBef>
              <a:spcAft>
                <a:spcPts val="1000"/>
              </a:spcAft>
              <a:buFont typeface="Arial" panose="020B0604020202020204" pitchFamily="34" charset="0"/>
              <a:buChar char="•"/>
              <a:tabLst>
                <a:tab pos="457200" algn="l"/>
                <a:tab pos="326009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will test and evaluate both the systems with same test data to find their prediction accuracy.</a:t>
            </a:r>
          </a:p>
          <a:p>
            <a:r>
              <a:rPr lang="en-US" sz="2400" b="0" i="0" dirty="0">
                <a:solidFill>
                  <a:srgbClr val="202124"/>
                </a:solidFill>
                <a:effectLst/>
                <a:latin typeface="Times New Roman" panose="02020603050405020304" pitchFamily="18" charset="0"/>
                <a:cs typeface="Times New Roman" panose="02020603050405020304" pitchFamily="18" charset="0"/>
              </a:rPr>
              <a:t>The proposed system is </a:t>
            </a:r>
            <a:r>
              <a:rPr lang="en-US" sz="2400" i="0" dirty="0">
                <a:solidFill>
                  <a:srgbClr val="202124"/>
                </a:solidFill>
                <a:effectLst/>
                <a:latin typeface="Times New Roman" panose="02020603050405020304" pitchFamily="18" charset="0"/>
                <a:cs typeface="Times New Roman" panose="02020603050405020304" pitchFamily="18" charset="0"/>
              </a:rPr>
              <a:t>developed to predict air quality using air database and then predict the air quality of the region</a:t>
            </a:r>
            <a:r>
              <a:rPr lang="en-US" sz="2400" b="0" i="0" dirty="0">
                <a:solidFill>
                  <a:srgbClr val="202124"/>
                </a:solidFill>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D5077BC5-1352-B62A-DC70-CD21D6AD99D5}"/>
              </a:ext>
            </a:extLst>
          </p:cNvPr>
          <p:cNvPicPr preferRelativeResize="0"/>
          <p:nvPr/>
        </p:nvPicPr>
        <p:blipFill rotWithShape="1">
          <a:blip r:embed="rId2">
            <a:alphaModFix/>
          </a:blip>
          <a:srcRect/>
          <a:stretch/>
        </p:blipFill>
        <p:spPr>
          <a:xfrm>
            <a:off x="46182" y="92076"/>
            <a:ext cx="1735931" cy="755015"/>
          </a:xfrm>
          <a:prstGeom prst="rect">
            <a:avLst/>
          </a:prstGeom>
          <a:noFill/>
          <a:ln>
            <a:noFill/>
          </a:ln>
        </p:spPr>
      </p:pic>
    </p:spTree>
    <p:extLst>
      <p:ext uri="{BB962C8B-B14F-4D97-AF65-F5344CB8AC3E}">
        <p14:creationId xmlns:p14="http://schemas.microsoft.com/office/powerpoint/2010/main" val="179944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755F0-811B-C365-3FE2-92F17F03FBBE}"/>
              </a:ext>
            </a:extLst>
          </p:cNvPr>
          <p:cNvSpPr>
            <a:spLocks noGrp="1"/>
          </p:cNvSpPr>
          <p:nvPr>
            <p:ph idx="1"/>
          </p:nvPr>
        </p:nvSpPr>
        <p:spPr>
          <a:xfrm>
            <a:off x="304800" y="1447800"/>
            <a:ext cx="8229600" cy="4525963"/>
          </a:xfrm>
        </p:spPr>
        <p:txBody>
          <a:bodyPr/>
          <a:lstStyle/>
          <a:p>
            <a:r>
              <a:rPr lang="en-US" dirty="0"/>
              <a:t> The Project can be achieved using different python libraries in </a:t>
            </a:r>
            <a:r>
              <a:rPr lang="en-US" dirty="0" err="1"/>
              <a:t>sklearn</a:t>
            </a:r>
            <a:r>
              <a:rPr lang="en-US" dirty="0"/>
              <a:t> , seaborn , pandas and </a:t>
            </a:r>
            <a:r>
              <a:rPr lang="en-US" dirty="0" err="1"/>
              <a:t>Numpy</a:t>
            </a:r>
            <a:r>
              <a:rPr lang="en-US" dirty="0"/>
              <a:t>.</a:t>
            </a:r>
          </a:p>
          <a:p>
            <a:r>
              <a:rPr lang="en-US" dirty="0"/>
              <a:t>The initial process of the project will be gathering dataset and cleaning the data .</a:t>
            </a:r>
          </a:p>
          <a:p>
            <a:r>
              <a:rPr lang="en-US" dirty="0"/>
              <a:t>The outliers should be identified and removed to avoid inaccurate and inconsistent errors.</a:t>
            </a:r>
            <a:endParaRPr lang="en-IN" dirty="0"/>
          </a:p>
        </p:txBody>
      </p:sp>
      <p:pic>
        <p:nvPicPr>
          <p:cNvPr id="4" name="Google Shape;90;p1">
            <a:extLst>
              <a:ext uri="{FF2B5EF4-FFF2-40B4-BE49-F238E27FC236}">
                <a16:creationId xmlns:a16="http://schemas.microsoft.com/office/drawing/2014/main" id="{C3C4A4AD-176E-AE30-4EAD-9BECBD7E03DA}"/>
              </a:ext>
            </a:extLst>
          </p:cNvPr>
          <p:cNvPicPr preferRelativeResize="0"/>
          <p:nvPr/>
        </p:nvPicPr>
        <p:blipFill rotWithShape="1">
          <a:blip r:embed="rId2">
            <a:alphaModFix/>
          </a:blip>
          <a:srcRect/>
          <a:stretch/>
        </p:blipFill>
        <p:spPr>
          <a:xfrm>
            <a:off x="152400" y="152400"/>
            <a:ext cx="1735931" cy="755015"/>
          </a:xfrm>
          <a:prstGeom prst="rect">
            <a:avLst/>
          </a:prstGeom>
          <a:noFill/>
          <a:ln>
            <a:noFill/>
          </a:ln>
        </p:spPr>
      </p:pic>
    </p:spTree>
    <p:extLst>
      <p:ext uri="{BB962C8B-B14F-4D97-AF65-F5344CB8AC3E}">
        <p14:creationId xmlns:p14="http://schemas.microsoft.com/office/powerpoint/2010/main" val="399877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0D2C-2364-670B-43E5-69348147A50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C239F1A8-9FDA-B5E1-F0FA-6D404AC0BA27}"/>
              </a:ext>
            </a:extLst>
          </p:cNvPr>
          <p:cNvSpPr>
            <a:spLocks noGrp="1"/>
          </p:cNvSpPr>
          <p:nvPr>
            <p:ph idx="1"/>
          </p:nvPr>
        </p:nvSpPr>
        <p:spPr/>
        <p:txBody>
          <a:bodyPr>
            <a:normAutofit/>
          </a:bodyPr>
          <a:lstStyle/>
          <a:p>
            <a:r>
              <a:rPr lang="en-US" dirty="0"/>
              <a:t>Here the model is trained with Polynomial  and Step wise regression and other models.</a:t>
            </a:r>
          </a:p>
          <a:p>
            <a:r>
              <a:rPr lang="en-US" dirty="0"/>
              <a:t>After that Forward- Step Wise regression will be implemented.</a:t>
            </a:r>
          </a:p>
          <a:p>
            <a:r>
              <a:rPr lang="en-IN" dirty="0"/>
              <a:t>Additional considerations will be applied to visualise the data </a:t>
            </a:r>
            <a:endParaRPr lang="en-US" dirty="0"/>
          </a:p>
          <a:p>
            <a:r>
              <a:rPr lang="en-IN" dirty="0"/>
              <a:t>Finally the Model is deployed and Maintenance will be processed.</a:t>
            </a:r>
          </a:p>
          <a:p>
            <a:endParaRPr lang="en-IN" dirty="0"/>
          </a:p>
        </p:txBody>
      </p:sp>
      <p:pic>
        <p:nvPicPr>
          <p:cNvPr id="4" name="Google Shape;90;p1">
            <a:extLst>
              <a:ext uri="{FF2B5EF4-FFF2-40B4-BE49-F238E27FC236}">
                <a16:creationId xmlns:a16="http://schemas.microsoft.com/office/drawing/2014/main" id="{93381BDB-0C83-94BF-9DA9-1B7DC54CD6D5}"/>
              </a:ext>
            </a:extLst>
          </p:cNvPr>
          <p:cNvPicPr preferRelativeResize="0"/>
          <p:nvPr/>
        </p:nvPicPr>
        <p:blipFill rotWithShape="1">
          <a:blip r:embed="rId2">
            <a:alphaModFix/>
          </a:blip>
          <a:srcRect/>
          <a:stretch/>
        </p:blipFill>
        <p:spPr>
          <a:xfrm>
            <a:off x="304800" y="228600"/>
            <a:ext cx="1735931" cy="755015"/>
          </a:xfrm>
          <a:prstGeom prst="rect">
            <a:avLst/>
          </a:prstGeom>
          <a:noFill/>
          <a:ln>
            <a:noFill/>
          </a:ln>
        </p:spPr>
      </p:pic>
    </p:spTree>
    <p:extLst>
      <p:ext uri="{BB962C8B-B14F-4D97-AF65-F5344CB8AC3E}">
        <p14:creationId xmlns:p14="http://schemas.microsoft.com/office/powerpoint/2010/main" val="207509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1569</TotalTime>
  <Words>1969</Words>
  <Application>Microsoft Office PowerPoint</Application>
  <PresentationFormat>On-screen Show (4:3)</PresentationFormat>
  <Paragraphs>199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Lato</vt:lpstr>
      <vt:lpstr>Palatino Linotype</vt:lpstr>
      <vt:lpstr>Times New Roman</vt:lpstr>
      <vt:lpstr>Office Theme</vt:lpstr>
      <vt:lpstr>Comparative Analysis of Air Quality Index using Machine Learning and Large Language  Models </vt:lpstr>
      <vt:lpstr>ABSTRACT</vt:lpstr>
      <vt:lpstr>Objective :</vt:lpstr>
      <vt:lpstr>INTRODUCTION</vt:lpstr>
      <vt:lpstr>  EXSITING  SYSTEM</vt:lpstr>
      <vt:lpstr>DISADVANTAGES OF EXISTING SYSTEM</vt:lpstr>
      <vt:lpstr>PROPOSED SYSTEM</vt:lpstr>
      <vt:lpstr>PowerPoint Presentation</vt:lpstr>
      <vt:lpstr>Methodology</vt:lpstr>
      <vt:lpstr>Comparative Analysis for different Algorithms </vt:lpstr>
      <vt:lpstr>SOFTWARE</vt:lpstr>
      <vt:lpstr>HARDWARE</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ARCHITECTURE</vt:lpstr>
      <vt:lpstr>RESULT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Using Machine learning </dc:title>
  <dc:creator>Windows User</dc:creator>
  <cp:lastModifiedBy>Sai harish G</cp:lastModifiedBy>
  <cp:revision>28</cp:revision>
  <dcterms:created xsi:type="dcterms:W3CDTF">2022-11-19T11:50:52Z</dcterms:created>
  <dcterms:modified xsi:type="dcterms:W3CDTF">2024-02-18T19:38:44Z</dcterms:modified>
</cp:coreProperties>
</file>