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14"/>
  </p:notesMasterIdLst>
  <p:sldIdLst>
    <p:sldId id="256" r:id="rId2"/>
    <p:sldId id="257" r:id="rId3"/>
    <p:sldId id="260" r:id="rId4"/>
    <p:sldId id="261" r:id="rId5"/>
    <p:sldId id="262" r:id="rId6"/>
    <p:sldId id="263" r:id="rId7"/>
    <p:sldId id="264" r:id="rId8"/>
    <p:sldId id="267" r:id="rId9"/>
    <p:sldId id="272" r:id="rId10"/>
    <p:sldId id="265" r:id="rId11"/>
    <p:sldId id="266" r:id="rId12"/>
    <p:sldId id="258"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Gill Sans MT" panose="020B0502020104020203" pitchFamily="34" charset="0"/>
      <p:regular r:id="rId19"/>
      <p:bold r:id="rId20"/>
      <p:italic r:id="rId21"/>
      <p:boldItalic r:id="rId22"/>
    </p:embeddedFont>
    <p:embeddedFont>
      <p:font typeface="Palatino Linotype" panose="02040502050505030304" pitchFamily="18" charset="0"/>
      <p:regular r:id="rId23"/>
      <p:bold r:id="rId24"/>
      <p:italic r:id="rId25"/>
      <p:boldItalic r:id="rId26"/>
    </p:embeddedFont>
    <p:embeddedFont>
      <p:font typeface="Verdana" panose="020B0604030504040204" pitchFamily="34" charset="0"/>
      <p:regular r:id="rId27"/>
      <p:bold r:id="rId28"/>
      <p:italic r:id="rId29"/>
      <p:boldItalic r:id="rId30"/>
    </p:embeddedFont>
    <p:embeddedFont>
      <p:font typeface="Wingdings 2" panose="05020102010507070707" pitchFamily="18" charset="2"/>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79DCD8A-EA3D-468A-9CC8-9E58C2085C85}">
          <p14:sldIdLst>
            <p14:sldId id="256"/>
            <p14:sldId id="257"/>
            <p14:sldId id="260"/>
            <p14:sldId id="261"/>
            <p14:sldId id="262"/>
            <p14:sldId id="263"/>
            <p14:sldId id="264"/>
            <p14:sldId id="267"/>
            <p14:sldId id="272"/>
            <p14:sldId id="265"/>
            <p14:sldId id="266"/>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ZWuUBtiGzI/PZKnuq7JGq5VpEK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sh Babu C"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67" y="6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21707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984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10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71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65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49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02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77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0" lvl="0" indent="0" algn="r" rtl="0">
              <a:spcBef>
                <a:spcPts val="0"/>
              </a:spcBef>
              <a:spcAft>
                <a:spcPts val="0"/>
              </a:spcAft>
              <a:buNone/>
            </a:pPr>
            <a:fld id="{00000000-1234-1234-1234-123412341234}"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981908" y="2564405"/>
            <a:ext cx="7476291" cy="1470000"/>
          </a:xfrm>
          <a:prstGeom prst="rect">
            <a:avLst/>
          </a:prstGeom>
          <a:noFill/>
          <a:ln>
            <a:noFill/>
          </a:ln>
        </p:spPr>
        <p:txBody>
          <a:bodyPr spcFirstLastPara="1" wrap="square" lIns="91425" tIns="45700" rIns="91425" bIns="45700" anchor="ctr" anchorCtr="0">
            <a:normAutofit/>
          </a:bodyPr>
          <a:lstStyle/>
          <a:p>
            <a:pPr lvl="0">
              <a:buSzPts val="4400"/>
            </a:pPr>
            <a:r>
              <a:rPr lang="en-US" dirty="0"/>
              <a:t>Air Quality Prediction and Air Purifier Recommendation  </a:t>
            </a:r>
            <a:endParaRPr dirty="0">
              <a:latin typeface="Palatino Linotype"/>
              <a:ea typeface="Palatino Linotype"/>
              <a:cs typeface="Palatino Linotype"/>
              <a:sym typeface="Palatino Linotype"/>
            </a:endParaRPr>
          </a:p>
        </p:txBody>
      </p:sp>
      <p:sp>
        <p:nvSpPr>
          <p:cNvPr id="89" name="Google Shape;89;p1"/>
          <p:cNvSpPr txBox="1">
            <a:spLocks noGrp="1"/>
          </p:cNvSpPr>
          <p:nvPr>
            <p:ph type="subTitle" idx="1"/>
          </p:nvPr>
        </p:nvSpPr>
        <p:spPr>
          <a:xfrm>
            <a:off x="1106129" y="4805950"/>
            <a:ext cx="6400800" cy="1981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888888"/>
              </a:buClr>
              <a:buSzPct val="100000"/>
              <a:buNone/>
            </a:pPr>
            <a:r>
              <a:rPr lang="en-US" sz="2000" dirty="0">
                <a:latin typeface="Palatino Linotype"/>
                <a:ea typeface="Palatino Linotype"/>
                <a:cs typeface="Palatino Linotype"/>
                <a:sym typeface="Palatino Linotype"/>
              </a:rPr>
              <a:t>G. Sai Harish Reg No: RA2011003011185</a:t>
            </a:r>
            <a:endParaRPr sz="2000" dirty="0">
              <a:latin typeface="Palatino Linotype"/>
              <a:ea typeface="Palatino Linotype"/>
              <a:cs typeface="Palatino Linotype"/>
              <a:sym typeface="Palatino Linotype"/>
            </a:endParaRPr>
          </a:p>
          <a:p>
            <a:pPr marL="0" lvl="0" indent="0" algn="l" rtl="0">
              <a:spcBef>
                <a:spcPts val="592"/>
              </a:spcBef>
              <a:spcAft>
                <a:spcPts val="0"/>
              </a:spcAft>
              <a:buClr>
                <a:srgbClr val="888888"/>
              </a:buClr>
              <a:buSzPct val="100000"/>
              <a:buNone/>
            </a:pPr>
            <a:r>
              <a:rPr lang="en-US" sz="2000" dirty="0">
                <a:latin typeface="Palatino Linotype"/>
                <a:ea typeface="Palatino Linotype"/>
                <a:cs typeface="Palatino Linotype"/>
                <a:sym typeface="Palatino Linotype"/>
              </a:rPr>
              <a:t>V. Chandra Shekar Reddy Reg No: RA2011003011180</a:t>
            </a:r>
            <a:endParaRPr sz="2000" dirty="0">
              <a:latin typeface="Palatino Linotype"/>
              <a:ea typeface="Palatino Linotype"/>
              <a:cs typeface="Palatino Linotype"/>
              <a:sym typeface="Palatino Linotype"/>
            </a:endParaRPr>
          </a:p>
          <a:p>
            <a:pPr marL="0" lvl="0" indent="0" algn="l" rtl="0">
              <a:spcBef>
                <a:spcPts val="592"/>
              </a:spcBef>
              <a:spcAft>
                <a:spcPts val="0"/>
              </a:spcAft>
              <a:buClr>
                <a:srgbClr val="888888"/>
              </a:buClr>
              <a:buSzPct val="100000"/>
              <a:buNone/>
            </a:pPr>
            <a:r>
              <a:rPr lang="en-US" sz="2000" dirty="0">
                <a:latin typeface="Palatino Linotype"/>
                <a:ea typeface="Palatino Linotype"/>
                <a:cs typeface="Palatino Linotype"/>
                <a:sym typeface="Palatino Linotype"/>
              </a:rPr>
              <a:t>Guide name : </a:t>
            </a:r>
            <a:r>
              <a:rPr lang="en-US" sz="2000" dirty="0" err="1">
                <a:latin typeface="Palatino Linotype"/>
                <a:ea typeface="Palatino Linotype"/>
                <a:cs typeface="Palatino Linotype"/>
                <a:sym typeface="Palatino Linotype"/>
              </a:rPr>
              <a:t>Dr.S.Shanmugam</a:t>
            </a:r>
            <a:endParaRPr lang="en-US" sz="2000" dirty="0">
              <a:latin typeface="Palatino Linotype"/>
              <a:ea typeface="Palatino Linotype"/>
              <a:cs typeface="Palatino Linotype"/>
              <a:sym typeface="Palatino Linotype"/>
            </a:endParaRPr>
          </a:p>
          <a:p>
            <a:pPr marL="0" lvl="0" indent="0" algn="l" rtl="0">
              <a:spcBef>
                <a:spcPts val="592"/>
              </a:spcBef>
              <a:spcAft>
                <a:spcPts val="0"/>
              </a:spcAft>
              <a:buClr>
                <a:srgbClr val="888888"/>
              </a:buClr>
              <a:buSzPct val="100000"/>
              <a:buNone/>
            </a:pPr>
            <a:r>
              <a:rPr lang="en-US" sz="2000" dirty="0" err="1">
                <a:latin typeface="Palatino Linotype"/>
                <a:ea typeface="Palatino Linotype"/>
                <a:cs typeface="Palatino Linotype"/>
                <a:sym typeface="Palatino Linotype"/>
              </a:rPr>
              <a:t>Designation:Assistant</a:t>
            </a:r>
            <a:r>
              <a:rPr lang="en-US" sz="2000" dirty="0">
                <a:latin typeface="Palatino Linotype"/>
                <a:ea typeface="Palatino Linotype"/>
                <a:cs typeface="Palatino Linotype"/>
                <a:sym typeface="Palatino Linotype"/>
              </a:rPr>
              <a:t> </a:t>
            </a:r>
            <a:r>
              <a:rPr lang="en-US" sz="2000" dirty="0" err="1">
                <a:latin typeface="Palatino Linotype"/>
                <a:ea typeface="Palatino Linotype"/>
                <a:cs typeface="Palatino Linotype"/>
                <a:sym typeface="Palatino Linotype"/>
              </a:rPr>
              <a:t>professsor</a:t>
            </a:r>
            <a:endParaRPr sz="2000" dirty="0">
              <a:latin typeface="Palatino Linotype"/>
              <a:ea typeface="Palatino Linotype"/>
              <a:cs typeface="Palatino Linotype"/>
              <a:sym typeface="Palatino Linotype"/>
            </a:endParaRPr>
          </a:p>
        </p:txBody>
      </p:sp>
      <p:pic>
        <p:nvPicPr>
          <p:cNvPr id="90" name="Google Shape;90;p1"/>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91" name="Google Shape;91;p1"/>
          <p:cNvSpPr/>
          <p:nvPr/>
        </p:nvSpPr>
        <p:spPr>
          <a:xfrm>
            <a:off x="981909" y="246390"/>
            <a:ext cx="7003200" cy="1708120"/>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endParaRPr sz="2000" b="1"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2000" b="1" i="0" u="none" strike="noStrike" cap="none" dirty="0">
                <a:solidFill>
                  <a:schemeClr val="dk1"/>
                </a:solidFill>
                <a:latin typeface="Palatino Linotype"/>
                <a:ea typeface="Palatino Linotype"/>
                <a:cs typeface="Palatino Linotype"/>
                <a:sym typeface="Palatino Linotype"/>
              </a:rPr>
              <a:t>SRM INSTITUTE OF SCIENCE AND TECHNOLOGY </a:t>
            </a:r>
            <a:endParaRPr sz="20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dirty="0">
                <a:solidFill>
                  <a:schemeClr val="dk1"/>
                </a:solidFill>
                <a:latin typeface="Palatino Linotype"/>
                <a:ea typeface="Palatino Linotype"/>
                <a:cs typeface="Palatino Linotype"/>
                <a:sym typeface="Palatino Linotype"/>
              </a:rPr>
              <a:t>FACULTY</a:t>
            </a:r>
            <a:r>
              <a:rPr lang="en-US" sz="1500" b="1" i="0" u="none" strike="noStrike" cap="none" dirty="0">
                <a:solidFill>
                  <a:schemeClr val="dk1"/>
                </a:solidFill>
                <a:latin typeface="Palatino Linotype"/>
                <a:ea typeface="Palatino Linotype"/>
                <a:cs typeface="Palatino Linotype"/>
                <a:sym typeface="Palatino Linotype"/>
              </a:rPr>
              <a:t> OF ENGINEERING AND TECHNOLOGY</a:t>
            </a:r>
            <a:endParaRPr sz="15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i="0" u="none" strike="noStrike" cap="none" dirty="0">
                <a:solidFill>
                  <a:schemeClr val="dk1"/>
                </a:solidFill>
                <a:latin typeface="Palatino Linotype"/>
                <a:ea typeface="Palatino Linotype"/>
                <a:cs typeface="Palatino Linotype"/>
                <a:sym typeface="Palatino Linotype"/>
              </a:rPr>
              <a:t>DEPARTMENT OF COMPUTING TECHNOLOGIES</a:t>
            </a:r>
            <a:endParaRPr sz="150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682133"/>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Conclusion</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2" y="1697718"/>
            <a:ext cx="837452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The Air quality analysis and product recommendation system with real-time air quality inspection represents a significant advancement in ensuring the safety and quality of breathable air.</a:t>
            </a:r>
          </a:p>
          <a:p>
            <a:pPr marL="342900" indent="-342900">
              <a:buFont typeface="Arial" panose="020B0604020202020204" pitchFamily="34" charset="0"/>
              <a:buChar char="•"/>
            </a:pPr>
            <a:endParaRPr lang="en-US" sz="2000" dirty="0">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The system facilitates compliance with stringent regulatory standards for domestic air. </a:t>
            </a:r>
          </a:p>
          <a:p>
            <a:pPr marL="342900" indent="-342900">
              <a:buFont typeface="Arial" panose="020B0604020202020204" pitchFamily="34" charset="0"/>
              <a:buChar char="•"/>
            </a:pPr>
            <a:endParaRPr lang="en-US" sz="2000" dirty="0">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The automated analysis line streamlines the production process, reducing manual analysis and potential bottlenecks.</a:t>
            </a:r>
          </a:p>
          <a:p>
            <a:pPr marL="342900" indent="-342900">
              <a:buFont typeface="Arial" panose="020B0604020202020204" pitchFamily="34" charset="0"/>
              <a:buChar char="•"/>
            </a:pPr>
            <a:endParaRPr lang="en-US" sz="2000" dirty="0">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Historical data recorded during real-time air quality inspection and preventive product suggestion allows for in-depth data analytics.</a:t>
            </a:r>
          </a:p>
          <a:p>
            <a:endParaRPr lang="en-US" sz="2000" b="0" i="0" dirty="0">
              <a:solidFill>
                <a:schemeClr val="tx1"/>
              </a:solidFill>
              <a:effectLst/>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75060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490651"/>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References</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2" y="1697718"/>
            <a:ext cx="8374523" cy="4401205"/>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ea typeface="Calibri" pitchFamily="34" charset="0"/>
                <a:cs typeface="Calibri" pitchFamily="34" charset="0"/>
              </a:rPr>
              <a:t>Air Quality Monitoring: A Practical Guide to the Design and Implementation of </a:t>
            </a:r>
            <a:r>
              <a:rPr lang="en-US" sz="2000" dirty="0" err="1">
                <a:latin typeface="Calibri" pitchFamily="34" charset="0"/>
                <a:ea typeface="Calibri" pitchFamily="34" charset="0"/>
                <a:cs typeface="Calibri" pitchFamily="34" charset="0"/>
              </a:rPr>
              <a:t>FreshAir</a:t>
            </a:r>
            <a:r>
              <a:rPr lang="en-US" sz="2000" dirty="0">
                <a:latin typeface="Calibri" pitchFamily="34" charset="0"/>
                <a:ea typeface="Calibri" pitchFamily="34" charset="0"/>
                <a:cs typeface="Calibri" pitchFamily="34" charset="0"/>
              </a:rPr>
              <a:t> Quality Studies and Monitoring Programs - Jamie Bartram and Richard Balance (Eds.) ISBN: 0419215907, Issue 2022</a:t>
            </a:r>
          </a:p>
          <a:p>
            <a:endParaRPr lang="en-US" sz="2000" dirty="0">
              <a:latin typeface="Calibri" pitchFamily="34" charset="0"/>
              <a:ea typeface="Calibri" pitchFamily="34" charset="0"/>
              <a:cs typeface="Calibri" pitchFamily="34" charset="0"/>
            </a:endParaRPr>
          </a:p>
          <a:p>
            <a:pPr marL="342900" indent="-342900">
              <a:buFont typeface="Arial" pitchFamily="34" charset="0"/>
              <a:buChar char="•"/>
            </a:pPr>
            <a:r>
              <a:rPr lang="en-US" sz="2000" dirty="0">
                <a:latin typeface="Calibri" pitchFamily="34" charset="0"/>
                <a:ea typeface="Calibri" pitchFamily="34" charset="0"/>
                <a:cs typeface="Calibri" pitchFamily="34" charset="0"/>
              </a:rPr>
              <a:t>Air Quality: Guidelines, Standards, and Health - Jamie Bartram, Gareth Rees, and Maggie </a:t>
            </a:r>
            <a:r>
              <a:rPr lang="en-US" sz="2000" dirty="0" err="1">
                <a:latin typeface="Calibri" pitchFamily="34" charset="0"/>
                <a:ea typeface="Calibri" pitchFamily="34" charset="0"/>
                <a:cs typeface="Calibri" pitchFamily="34" charset="0"/>
              </a:rPr>
              <a:t>Bamforth</a:t>
            </a:r>
            <a:r>
              <a:rPr lang="en-US" sz="2000" dirty="0">
                <a:latin typeface="Calibri" pitchFamily="34" charset="0"/>
                <a:ea typeface="Calibri" pitchFamily="34" charset="0"/>
                <a:cs typeface="Calibri" pitchFamily="34" charset="0"/>
              </a:rPr>
              <a:t> (Eds.) ISBN: 0419227102, Issue 2022</a:t>
            </a:r>
          </a:p>
          <a:p>
            <a:endParaRPr lang="en-US" sz="2000" dirty="0">
              <a:latin typeface="Calibri" pitchFamily="34" charset="0"/>
              <a:ea typeface="Calibri" pitchFamily="34" charset="0"/>
              <a:cs typeface="Calibri" pitchFamily="34" charset="0"/>
            </a:endParaRPr>
          </a:p>
          <a:p>
            <a:pPr marL="342900" indent="-342900">
              <a:buFont typeface="Arial" pitchFamily="34" charset="0"/>
              <a:buChar char="•"/>
            </a:pPr>
            <a:r>
              <a:rPr lang="en-US" sz="2000" dirty="0">
                <a:latin typeface="Calibri" pitchFamily="34" charset="0"/>
                <a:ea typeface="Calibri" pitchFamily="34" charset="0"/>
                <a:cs typeface="Calibri" pitchFamily="34" charset="0"/>
              </a:rPr>
              <a:t>Environmental Monitoring and Characterization - </a:t>
            </a:r>
            <a:r>
              <a:rPr lang="en-US" sz="2000" dirty="0" err="1">
                <a:latin typeface="Calibri" pitchFamily="34" charset="0"/>
                <a:ea typeface="Calibri" pitchFamily="34" charset="0"/>
                <a:cs typeface="Calibri" pitchFamily="34" charset="0"/>
              </a:rPr>
              <a:t>Janick</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Artiola</a:t>
            </a:r>
            <a:r>
              <a:rPr lang="en-US" sz="2000" dirty="0">
                <a:latin typeface="Calibri" pitchFamily="34" charset="0"/>
                <a:ea typeface="Calibri" pitchFamily="34" charset="0"/>
                <a:cs typeface="Calibri" pitchFamily="34" charset="0"/>
              </a:rPr>
              <a:t>, Ian Pepper, and Mark </a:t>
            </a:r>
            <a:r>
              <a:rPr lang="en-US" sz="2000" dirty="0" err="1">
                <a:latin typeface="Calibri" pitchFamily="34" charset="0"/>
                <a:ea typeface="Calibri" pitchFamily="34" charset="0"/>
                <a:cs typeface="Calibri" pitchFamily="34" charset="0"/>
              </a:rPr>
              <a:t>Brusseau</a:t>
            </a:r>
            <a:r>
              <a:rPr lang="en-US" sz="2000" dirty="0">
                <a:latin typeface="Calibri" pitchFamily="34" charset="0"/>
                <a:ea typeface="Calibri" pitchFamily="34" charset="0"/>
                <a:cs typeface="Calibri" pitchFamily="34" charset="0"/>
              </a:rPr>
              <a:t> ISBN: 0128117976, Issue 2021</a:t>
            </a:r>
          </a:p>
          <a:p>
            <a:endParaRPr lang="en-US" sz="2000" dirty="0">
              <a:latin typeface="Calibri" pitchFamily="34" charset="0"/>
              <a:ea typeface="Calibri" pitchFamily="34" charset="0"/>
              <a:cs typeface="Calibri" pitchFamily="34" charset="0"/>
            </a:endParaRPr>
          </a:p>
          <a:p>
            <a:pPr marL="342900" indent="-342900">
              <a:buFont typeface="Arial" pitchFamily="34" charset="0"/>
              <a:buChar char="•"/>
            </a:pPr>
            <a:r>
              <a:rPr lang="en-US" sz="2000" dirty="0">
                <a:latin typeface="Calibri" pitchFamily="34" charset="0"/>
                <a:ea typeface="Calibri" pitchFamily="34" charset="0"/>
                <a:cs typeface="Calibri" pitchFamily="34" charset="0"/>
              </a:rPr>
              <a:t>"Real-time Air Quality Monitoring Systems: State of the Art Review and Future Perspectives" - </a:t>
            </a:r>
            <a:r>
              <a:rPr lang="en-US" sz="2000" dirty="0" err="1">
                <a:latin typeface="Calibri" pitchFamily="34" charset="0"/>
                <a:ea typeface="Calibri" pitchFamily="34" charset="0"/>
                <a:cs typeface="Calibri" pitchFamily="34" charset="0"/>
              </a:rPr>
              <a:t>Alireza</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Malekian</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Abolfazl</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Moghaddam</a:t>
            </a:r>
            <a:r>
              <a:rPr lang="en-US" sz="2000" dirty="0">
                <a:latin typeface="Calibri" pitchFamily="34" charset="0"/>
                <a:ea typeface="Calibri" pitchFamily="34" charset="0"/>
                <a:cs typeface="Calibri" pitchFamily="34" charset="0"/>
              </a:rPr>
              <a:t>, and </a:t>
            </a:r>
            <a:r>
              <a:rPr lang="en-US" sz="2000" dirty="0" err="1">
                <a:latin typeface="Calibri" pitchFamily="34" charset="0"/>
                <a:ea typeface="Calibri" pitchFamily="34" charset="0"/>
                <a:cs typeface="Calibri" pitchFamily="34" charset="0"/>
              </a:rPr>
              <a:t>Bahman</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Ramazanpour</a:t>
            </a:r>
            <a:r>
              <a:rPr lang="en-US" sz="2000" dirty="0">
                <a:latin typeface="Calibri" pitchFamily="34" charset="0"/>
                <a:ea typeface="Calibri" pitchFamily="34" charset="0"/>
                <a:cs typeface="Calibri" pitchFamily="34" charset="0"/>
              </a:rPr>
              <a:t> Journal: Environmental Monitoring and Assessment, Volume 188, Issue 12, 2021.</a:t>
            </a:r>
          </a:p>
        </p:txBody>
      </p:sp>
    </p:spTree>
    <p:extLst>
      <p:ext uri="{BB962C8B-B14F-4D97-AF65-F5344CB8AC3E}">
        <p14:creationId xmlns:p14="http://schemas.microsoft.com/office/powerpoint/2010/main" val="136728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rgbClr val="FF0000"/>
              </a:buClr>
              <a:buSzPts val="3200"/>
              <a:buNone/>
            </a:pPr>
            <a:r>
              <a:rPr lang="en-US" dirty="0">
                <a:solidFill>
                  <a:srgbClr val="FF0000"/>
                </a:solidFill>
                <a:latin typeface="Palatino Linotype"/>
                <a:ea typeface="Palatino Linotype"/>
                <a:cs typeface="Palatino Linotype"/>
                <a:sym typeface="Palatino Linotype"/>
              </a:rPr>
              <a:t>Thank You !</a:t>
            </a:r>
            <a:endParaRPr dirty="0">
              <a:solidFill>
                <a:srgbClr val="FF0000"/>
              </a:solidFill>
              <a:latin typeface="Palatino Linotype"/>
              <a:ea typeface="Palatino Linotype"/>
              <a:cs typeface="Palatino Linotype"/>
              <a:sym typeface="Palatino Linotype"/>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Palatino Linotype"/>
                <a:ea typeface="Palatino Linotype"/>
                <a:cs typeface="Palatino Linotype"/>
                <a:sym typeface="Palatino Linotype"/>
              </a:rPr>
              <a:t>      Table of contents</a:t>
            </a:r>
            <a:endParaRPr dirty="0">
              <a:latin typeface="Palatino Linotype"/>
              <a:ea typeface="Palatino Linotype"/>
              <a:cs typeface="Palatino Linotype"/>
              <a:sym typeface="Palatino Linotype"/>
            </a:endParaRPr>
          </a:p>
        </p:txBody>
      </p:sp>
      <p:sp>
        <p:nvSpPr>
          <p:cNvPr id="97" name="Google Shape;97;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Abstract</a:t>
            </a:r>
            <a:endParaRPr sz="2800"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Introduction</a:t>
            </a:r>
            <a:endParaRPr sz="2800"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Motivation and Statistics</a:t>
            </a:r>
            <a:endParaRPr sz="2800"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Challenges</a:t>
            </a:r>
            <a:endParaRPr sz="2800"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Proposed Idea</a:t>
            </a:r>
            <a:endParaRPr sz="2800"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Block Diagram of Proposed Modules</a:t>
            </a: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Module Description</a:t>
            </a: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Conclusion</a:t>
            </a:r>
            <a:endParaRPr sz="2800"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sz="28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References</a:t>
            </a:r>
            <a:endParaRPr sz="2800" dirty="0">
              <a:latin typeface="Palatino Linotype"/>
              <a:ea typeface="Palatino Linotype"/>
              <a:cs typeface="Palatino Linotype"/>
              <a:sym typeface="Palatino Linotype"/>
            </a:endParaRPr>
          </a:p>
        </p:txBody>
      </p:sp>
      <p:sp>
        <p:nvSpPr>
          <p:cNvPr id="100" name="Google Shape;100;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pic>
        <p:nvPicPr>
          <p:cNvPr id="101" name="Google Shape;101;p2"/>
          <p:cNvPicPr preferRelativeResize="0"/>
          <p:nvPr/>
        </p:nvPicPr>
        <p:blipFill rotWithShape="1">
          <a:blip r:embed="rId3">
            <a:alphaModFix/>
          </a:blip>
          <a:srcRect/>
          <a:stretch/>
        </p:blipFill>
        <p:spPr>
          <a:xfrm>
            <a:off x="7248925" y="202901"/>
            <a:ext cx="1705700" cy="57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698090"/>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Abstract</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1" y="1697718"/>
            <a:ext cx="8374523" cy="3477875"/>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ea typeface="Calibri" pitchFamily="34" charset="0"/>
                <a:cs typeface="Calibri" pitchFamily="34" charset="0"/>
              </a:rPr>
              <a:t>The provision of safe and clean air is essential for human health and well-being. </a:t>
            </a:r>
          </a:p>
          <a:p>
            <a:pPr marL="342900" indent="-342900">
              <a:buFont typeface="Arial" pitchFamily="34" charset="0"/>
              <a:buChar char="•"/>
            </a:pPr>
            <a:r>
              <a:rPr lang="en-US" sz="2000" dirty="0">
                <a:latin typeface="Calibri" pitchFamily="34" charset="0"/>
                <a:ea typeface="Calibri" pitchFamily="34" charset="0"/>
                <a:cs typeface="Calibri" pitchFamily="34" charset="0"/>
              </a:rPr>
              <a:t>With the rising concerns about air pollution, air-borne diseases and contaminants in atmosphere, there is a growing need for air purifiers.</a:t>
            </a:r>
          </a:p>
          <a:p>
            <a:pPr marL="342900" indent="-342900">
              <a:buFont typeface="Arial" pitchFamily="34" charset="0"/>
              <a:buChar char="•"/>
            </a:pPr>
            <a:r>
              <a:rPr lang="en-US" sz="2000" dirty="0">
                <a:latin typeface="Calibri" pitchFamily="34" charset="0"/>
                <a:ea typeface="Calibri" pitchFamily="34" charset="0"/>
                <a:cs typeface="Calibri" pitchFamily="34" charset="0"/>
              </a:rPr>
              <a:t>Existing systems have no credible method to check for air quality in large scale production.</a:t>
            </a:r>
          </a:p>
          <a:p>
            <a:pPr marL="342900" indent="-342900">
              <a:buFont typeface="Arial" pitchFamily="34" charset="0"/>
              <a:buChar char="•"/>
            </a:pPr>
            <a:r>
              <a:rPr lang="en-US" sz="2000" dirty="0">
                <a:latin typeface="Calibri" pitchFamily="34" charset="0"/>
                <a:ea typeface="Calibri" pitchFamily="34" charset="0"/>
                <a:cs typeface="Calibri" pitchFamily="34" charset="0"/>
              </a:rPr>
              <a:t>Auditing by individual house visit and quality suggestion is a difficult job.</a:t>
            </a:r>
          </a:p>
          <a:p>
            <a:pPr marL="342900" indent="-342900">
              <a:buFont typeface="Arial" pitchFamily="34" charset="0"/>
              <a:buChar char="•"/>
            </a:pPr>
            <a:r>
              <a:rPr lang="en-US" sz="2000" dirty="0">
                <a:latin typeface="Calibri" pitchFamily="34" charset="0"/>
                <a:ea typeface="Calibri" pitchFamily="34" charset="0"/>
                <a:cs typeface="Calibri" pitchFamily="34" charset="0"/>
              </a:rPr>
              <a:t>Difficulty in suggesting the best product to clients and loss of revenue to mismanagement of tracking.</a:t>
            </a:r>
          </a:p>
          <a:p>
            <a:pPr marL="342900" indent="-342900">
              <a:buFont typeface="Arial" pitchFamily="34" charset="0"/>
              <a:buChar char="•"/>
            </a:pPr>
            <a:r>
              <a:rPr lang="en-US" sz="2000" dirty="0">
                <a:latin typeface="Calibri" pitchFamily="34" charset="0"/>
                <a:ea typeface="Calibri" pitchFamily="34" charset="0"/>
                <a:cs typeface="Calibri" pitchFamily="34" charset="0"/>
              </a:rPr>
              <a:t>Requirement for a sustainable solution.</a:t>
            </a:r>
          </a:p>
          <a:p>
            <a:endParaRPr lang="en-IN" sz="20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187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698090"/>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Introduction</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1" y="1697718"/>
            <a:ext cx="8374523" cy="3785652"/>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ea typeface="Calibri" pitchFamily="34" charset="0"/>
                <a:cs typeface="Calibri" pitchFamily="34" charset="0"/>
              </a:rPr>
              <a:t>Automated air quality analysis system to enable people be sage from air pollution and its effects.</a:t>
            </a:r>
          </a:p>
          <a:p>
            <a:pPr marL="342900" indent="-342900">
              <a:buFont typeface="Arial" pitchFamily="34" charset="0"/>
              <a:buChar char="•"/>
            </a:pPr>
            <a:r>
              <a:rPr lang="en-US" sz="2000" dirty="0">
                <a:latin typeface="Calibri" pitchFamily="34" charset="0"/>
                <a:ea typeface="Calibri" pitchFamily="34" charset="0"/>
                <a:cs typeface="Calibri" pitchFamily="34" charset="0"/>
              </a:rPr>
              <a:t>Air quality and characteristic monitoring and auditing with the help of Machine Learning.</a:t>
            </a:r>
          </a:p>
          <a:p>
            <a:pPr marL="342900" indent="-342900">
              <a:buFont typeface="Arial" pitchFamily="34" charset="0"/>
              <a:buChar char="•"/>
            </a:pPr>
            <a:r>
              <a:rPr lang="en-US" sz="2000" dirty="0">
                <a:latin typeface="Calibri" pitchFamily="34" charset="0"/>
                <a:ea typeface="Calibri" pitchFamily="34" charset="0"/>
                <a:cs typeface="Calibri" pitchFamily="34" charset="0"/>
              </a:rPr>
              <a:t>Prediction of probable causes of the air quality degradation and suggestive healthiness alternates</a:t>
            </a:r>
          </a:p>
          <a:p>
            <a:pPr marL="342900" indent="-342900">
              <a:buFont typeface="Arial" pitchFamily="34" charset="0"/>
              <a:buChar char="•"/>
            </a:pPr>
            <a:r>
              <a:rPr lang="en-US" sz="2000" dirty="0">
                <a:latin typeface="Calibri" pitchFamily="34" charset="0"/>
                <a:ea typeface="Calibri" pitchFamily="34" charset="0"/>
                <a:cs typeface="Calibri" pitchFamily="34" charset="0"/>
              </a:rPr>
              <a:t>Extendible in the form of government-funded projects to ensure fresh air r to citizens at their homes in places of red alert.</a:t>
            </a:r>
          </a:p>
          <a:p>
            <a:pPr marL="342900" indent="-342900">
              <a:buFont typeface="Arial" pitchFamily="34" charset="0"/>
              <a:buChar char="•"/>
            </a:pPr>
            <a:r>
              <a:rPr lang="en-US" sz="2000" dirty="0">
                <a:latin typeface="Calibri" pitchFamily="34" charset="0"/>
                <a:ea typeface="Calibri" pitchFamily="34" charset="0"/>
                <a:cs typeface="Calibri" pitchFamily="34" charset="0"/>
              </a:rPr>
              <a:t>Sustainable solution and unique approach of development to ensure high quality of service with minor changes in the existing frameworks.</a:t>
            </a:r>
          </a:p>
          <a:p>
            <a:pPr marL="342900" indent="-342900">
              <a:buFont typeface="Arial" pitchFamily="34" charset="0"/>
              <a:buChar char="•"/>
            </a:pPr>
            <a:r>
              <a:rPr lang="en-US" sz="2000" dirty="0">
                <a:latin typeface="Calibri" pitchFamily="34" charset="0"/>
                <a:ea typeface="Calibri" pitchFamily="34" charset="0"/>
                <a:cs typeface="Calibri" pitchFamily="34" charset="0"/>
              </a:rPr>
              <a:t>Cost effective and easy to scale and extend in Blockchain domains.</a:t>
            </a:r>
            <a:br>
              <a:rPr lang="en-US" sz="2000" dirty="0">
                <a:latin typeface="Calibri" pitchFamily="34" charset="0"/>
                <a:ea typeface="Calibri" pitchFamily="34" charset="0"/>
                <a:cs typeface="Calibri" pitchFamily="34" charset="0"/>
              </a:rPr>
            </a:br>
            <a:endParaRPr lang="en-IN" sz="20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59980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698090"/>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Motivation</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2" y="1697718"/>
            <a:ext cx="837452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Metropolitan cities like Delhi, Hyderabad, Mumbai and some big cities and places like Agra, Kanpur and places in the North India and foothills of the Himalayan terrain are reported to have very poor Air quality index.</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With an average </a:t>
            </a:r>
            <a:r>
              <a:rPr lang="en-US" sz="2000" b="1" i="1" dirty="0">
                <a:latin typeface="Calibri" pitchFamily="34" charset="0"/>
                <a:ea typeface="Calibri" pitchFamily="34" charset="0"/>
                <a:cs typeface="Calibri" pitchFamily="34" charset="0"/>
              </a:rPr>
              <a:t>PM2.5</a:t>
            </a:r>
            <a:r>
              <a:rPr lang="en-US" sz="2000" i="1" dirty="0">
                <a:latin typeface="Calibri" pitchFamily="34" charset="0"/>
                <a:ea typeface="Calibri" pitchFamily="34" charset="0"/>
                <a:cs typeface="Calibri" pitchFamily="34" charset="0"/>
              </a:rPr>
              <a:t> </a:t>
            </a:r>
            <a:r>
              <a:rPr lang="en-US" sz="2000" dirty="0">
                <a:latin typeface="Calibri" pitchFamily="34" charset="0"/>
                <a:ea typeface="Calibri" pitchFamily="34" charset="0"/>
                <a:cs typeface="Calibri" pitchFamily="34" charset="0"/>
              </a:rPr>
              <a:t>value of </a:t>
            </a:r>
            <a:r>
              <a:rPr lang="en-US" sz="2000" b="1" i="1" dirty="0">
                <a:latin typeface="Calibri" pitchFamily="34" charset="0"/>
                <a:ea typeface="Calibri" pitchFamily="34" charset="0"/>
                <a:cs typeface="Calibri" pitchFamily="34" charset="0"/>
              </a:rPr>
              <a:t>150+</a:t>
            </a:r>
            <a:r>
              <a:rPr lang="en-US" sz="2000" dirty="0">
                <a:latin typeface="Calibri" pitchFamily="34" charset="0"/>
                <a:ea typeface="Calibri" pitchFamily="34" charset="0"/>
                <a:cs typeface="Calibri" pitchFamily="34" charset="0"/>
              </a:rPr>
              <a:t> they are in red alert of air pollution.</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In such places, pure air is a blessing for the people.</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The primary motivation is to ensure the circulation of fresh air. </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Reduction in the risk of impacts of a polluted air.</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Requirement for an easy air purifier recommendation.</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Fitting in budget and reducing health hazards from pollutions.</a:t>
            </a: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Increase in profit of e-commerce partners like Amazon and </a:t>
            </a:r>
            <a:r>
              <a:rPr lang="en-US" sz="2000" dirty="0" err="1">
                <a:latin typeface="Calibri" pitchFamily="34" charset="0"/>
                <a:ea typeface="Calibri" pitchFamily="34" charset="0"/>
                <a:cs typeface="Calibri" pitchFamily="34" charset="0"/>
              </a:rPr>
              <a:t>Flipkart</a:t>
            </a:r>
            <a:r>
              <a:rPr lang="en-US" sz="2000" dirty="0">
                <a:latin typeface="Calibri" pitchFamily="34" charset="0"/>
                <a:ea typeface="Calibri" pitchFamily="34" charset="0"/>
                <a:cs typeface="Calibri" pitchFamily="34" charset="0"/>
              </a:rPr>
              <a:t> from where purifiers are most likely to get ordered.</a:t>
            </a:r>
          </a:p>
        </p:txBody>
      </p:sp>
    </p:spTree>
    <p:extLst>
      <p:ext uri="{BB962C8B-B14F-4D97-AF65-F5344CB8AC3E}">
        <p14:creationId xmlns:p14="http://schemas.microsoft.com/office/powerpoint/2010/main" val="82265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682133"/>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Challenges</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2" y="1697718"/>
            <a:ext cx="837452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Calibration and Maintenance: Air quality sensors require regular calibration and maintenance to retain their accuracy</a:t>
            </a:r>
            <a:r>
              <a:rPr lang="en-US" sz="2000" b="0" i="0" dirty="0">
                <a:solidFill>
                  <a:schemeClr val="tx1"/>
                </a:solidFill>
                <a:effectLst/>
                <a:latin typeface="Calibri" pitchFamily="34" charset="0"/>
                <a:ea typeface="Calibri" pitchFamily="34" charset="0"/>
                <a:cs typeface="Calibri" pitchFamily="34" charset="0"/>
              </a:rPr>
              <a:t>.</a:t>
            </a:r>
          </a:p>
          <a:p>
            <a:pPr marL="342900" indent="-342900" algn="l">
              <a:buFont typeface="Arial" panose="020B0604020202020204" pitchFamily="34" charset="0"/>
              <a:buChar char="•"/>
            </a:pPr>
            <a:endParaRPr lang="en-US" sz="2000" b="0" i="0" dirty="0">
              <a:solidFill>
                <a:schemeClr val="tx1"/>
              </a:solidFill>
              <a:effectLst/>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Data Processing and Analysis: The system must handle and process a significant amount of data generated by real-time air quality inspection</a:t>
            </a:r>
            <a:r>
              <a:rPr lang="en-US" sz="2000" b="0" i="0" dirty="0">
                <a:solidFill>
                  <a:schemeClr val="tx1"/>
                </a:solidFill>
                <a:effectLst/>
                <a:latin typeface="Calibri" pitchFamily="34" charset="0"/>
                <a:ea typeface="Calibri" pitchFamily="34" charset="0"/>
                <a:cs typeface="Calibri" pitchFamily="34" charset="0"/>
              </a:rPr>
              <a:t>.</a:t>
            </a:r>
          </a:p>
          <a:p>
            <a:pPr algn="l"/>
            <a:endParaRPr lang="en-US" sz="2000" b="0" i="0" dirty="0">
              <a:solidFill>
                <a:schemeClr val="tx1"/>
              </a:solidFill>
              <a:effectLst/>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Real-time Decision-making: In a real-time system, decisions must be made rapidly to prevent the hazards of air pollution</a:t>
            </a:r>
            <a:r>
              <a:rPr lang="en-US" sz="2000" b="0" i="0" dirty="0">
                <a:solidFill>
                  <a:schemeClr val="tx1"/>
                </a:solidFill>
                <a:effectLst/>
                <a:latin typeface="Calibri" pitchFamily="34" charset="0"/>
                <a:ea typeface="Calibri" pitchFamily="34" charset="0"/>
                <a:cs typeface="Calibri" pitchFamily="34" charset="0"/>
              </a:rPr>
              <a:t>.</a:t>
            </a:r>
          </a:p>
          <a:p>
            <a:pPr marL="342900" indent="-342900" algn="l">
              <a:buFont typeface="Arial" panose="020B0604020202020204" pitchFamily="34" charset="0"/>
              <a:buChar char="•"/>
            </a:pPr>
            <a:endParaRPr lang="en-US" sz="2000" dirty="0">
              <a:solidFill>
                <a:schemeClr val="tx1"/>
              </a:solidFill>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Integration Complexity: Integrating the ecommerce an packaging system with the real-time air quality inspection module can be complex.</a:t>
            </a:r>
          </a:p>
          <a:p>
            <a:endParaRPr lang="en-US" sz="2000" dirty="0">
              <a:latin typeface="Calibri" pitchFamily="34" charset="0"/>
              <a:ea typeface="Calibri" pitchFamily="34" charset="0"/>
              <a:cs typeface="Calibri" pitchFamily="34" charset="0"/>
            </a:endParaRPr>
          </a:p>
          <a:p>
            <a:pPr marL="342900" indent="-342900">
              <a:buFont typeface="Arial" panose="020B0604020202020204" pitchFamily="34" charset="0"/>
              <a:buChar char="•"/>
            </a:pPr>
            <a:r>
              <a:rPr lang="en-US" sz="2000" dirty="0">
                <a:latin typeface="Calibri" pitchFamily="34" charset="0"/>
                <a:ea typeface="Calibri" pitchFamily="34" charset="0"/>
                <a:cs typeface="Calibri" pitchFamily="34" charset="0"/>
              </a:rPr>
              <a:t>Public Perception and Communication: Introducing new technology may raise questions or concerns among consumers.</a:t>
            </a:r>
            <a:endParaRPr lang="en-US" sz="2000" b="0" i="0" dirty="0">
              <a:solidFill>
                <a:schemeClr val="tx1"/>
              </a:solidFill>
              <a:effectLst/>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23509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p:txBody>
      </p:sp>
      <p:sp>
        <p:nvSpPr>
          <p:cNvPr id="109" name="Google Shape;109;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3" name="TextBox 2">
            <a:extLst>
              <a:ext uri="{FF2B5EF4-FFF2-40B4-BE49-F238E27FC236}">
                <a16:creationId xmlns:a16="http://schemas.microsoft.com/office/drawing/2014/main" id="{A86F59B0-2982-70BA-0154-BD39732035B1}"/>
              </a:ext>
            </a:extLst>
          </p:cNvPr>
          <p:cNvSpPr txBox="1"/>
          <p:nvPr/>
        </p:nvSpPr>
        <p:spPr>
          <a:xfrm>
            <a:off x="580103" y="682133"/>
            <a:ext cx="8374522" cy="769441"/>
          </a:xfrm>
          <a:prstGeom prst="rect">
            <a:avLst/>
          </a:prstGeom>
          <a:noFill/>
        </p:spPr>
        <p:txBody>
          <a:bodyPr wrap="square" rtlCol="0">
            <a:spAutoFit/>
          </a:bodyPr>
          <a:lstStyle/>
          <a:p>
            <a:pPr algn="ctr"/>
            <a:r>
              <a:rPr lang="en-IN" sz="4400" dirty="0">
                <a:latin typeface="Palatino Linotype" panose="02040502050505030304" pitchFamily="18" charset="0"/>
              </a:rPr>
              <a:t>Proposed Idea</a:t>
            </a:r>
          </a:p>
        </p:txBody>
      </p:sp>
      <p:sp>
        <p:nvSpPr>
          <p:cNvPr id="4" name="TextBox 3">
            <a:extLst>
              <a:ext uri="{FF2B5EF4-FFF2-40B4-BE49-F238E27FC236}">
                <a16:creationId xmlns:a16="http://schemas.microsoft.com/office/drawing/2014/main" id="{182A3A94-7082-07F2-E632-89DBE14A01B0}"/>
              </a:ext>
            </a:extLst>
          </p:cNvPr>
          <p:cNvSpPr txBox="1"/>
          <p:nvPr/>
        </p:nvSpPr>
        <p:spPr>
          <a:xfrm>
            <a:off x="580102" y="1697718"/>
            <a:ext cx="8374523"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tx1"/>
                </a:solidFill>
                <a:effectLst/>
                <a:latin typeface="Calibri" pitchFamily="34" charset="0"/>
                <a:ea typeface="Calibri" pitchFamily="34" charset="0"/>
                <a:cs typeface="Calibri" pitchFamily="34" charset="0"/>
              </a:rPr>
              <a:t>Air quality inspection and analysis through regressive method of statistical data wrangling.</a:t>
            </a:r>
          </a:p>
          <a:p>
            <a:pPr marL="342900" indent="-342900">
              <a:buFont typeface="Arial" panose="020B0604020202020204" pitchFamily="34" charset="0"/>
              <a:buChar char="•"/>
            </a:pPr>
            <a:r>
              <a:rPr lang="en-US" sz="2000" dirty="0">
                <a:solidFill>
                  <a:schemeClr val="tx1"/>
                </a:solidFill>
                <a:latin typeface="Calibri" pitchFamily="34" charset="0"/>
                <a:ea typeface="Calibri" pitchFamily="34" charset="0"/>
                <a:cs typeface="Calibri" pitchFamily="34" charset="0"/>
              </a:rPr>
              <a:t>Feature extraction and data modeling for scalability and fitting big data into frame of reference.</a:t>
            </a:r>
          </a:p>
          <a:p>
            <a:pPr marL="342900" indent="-342900">
              <a:buFont typeface="Arial" panose="020B0604020202020204" pitchFamily="34" charset="0"/>
              <a:buChar char="•"/>
            </a:pPr>
            <a:r>
              <a:rPr lang="en-US" sz="2000" b="0" i="0" dirty="0">
                <a:solidFill>
                  <a:schemeClr val="tx1"/>
                </a:solidFill>
                <a:effectLst/>
                <a:latin typeface="Calibri" pitchFamily="34" charset="0"/>
                <a:ea typeface="Calibri" pitchFamily="34" charset="0"/>
                <a:cs typeface="Calibri" pitchFamily="34" charset="0"/>
              </a:rPr>
              <a:t>Reducing E-commerce complexity by directly linking suggested product pages to the ecommerce pages for the best deals.</a:t>
            </a:r>
          </a:p>
          <a:p>
            <a:pPr marL="342900" indent="-342900">
              <a:buFont typeface="Arial" panose="020B0604020202020204" pitchFamily="34" charset="0"/>
              <a:buChar char="•"/>
            </a:pPr>
            <a:r>
              <a:rPr lang="en-US" sz="2000" dirty="0">
                <a:solidFill>
                  <a:schemeClr val="tx1"/>
                </a:solidFill>
                <a:latin typeface="Calibri" pitchFamily="34" charset="0"/>
                <a:ea typeface="Calibri" pitchFamily="34" charset="0"/>
                <a:cs typeface="Calibri" pitchFamily="34" charset="0"/>
              </a:rPr>
              <a:t>Suggest preventive measures to reduce impact of air pollution.</a:t>
            </a:r>
          </a:p>
          <a:p>
            <a:pPr marL="342900" indent="-342900">
              <a:buFont typeface="Arial" panose="020B0604020202020204" pitchFamily="34" charset="0"/>
              <a:buChar char="•"/>
            </a:pPr>
            <a:r>
              <a:rPr lang="en-US" sz="2000" b="0" i="0" dirty="0">
                <a:solidFill>
                  <a:schemeClr val="tx1"/>
                </a:solidFill>
                <a:effectLst/>
                <a:latin typeface="Calibri" pitchFamily="34" charset="0"/>
                <a:ea typeface="Calibri" pitchFamily="34" charset="0"/>
                <a:cs typeface="Calibri" pitchFamily="34" charset="0"/>
              </a:rPr>
              <a:t>Additional module to extend project in the direction of active smoke detection and automated Airing and reporting system.</a:t>
            </a:r>
          </a:p>
          <a:p>
            <a:pPr marL="342900" indent="-342900">
              <a:buFont typeface="Arial" panose="020B0604020202020204" pitchFamily="34" charset="0"/>
              <a:buChar char="•"/>
            </a:pPr>
            <a:r>
              <a:rPr lang="en-US" sz="2000" dirty="0">
                <a:solidFill>
                  <a:schemeClr val="tx1"/>
                </a:solidFill>
                <a:latin typeface="Calibri" pitchFamily="34" charset="0"/>
                <a:ea typeface="Calibri" pitchFamily="34" charset="0"/>
                <a:cs typeface="Calibri" pitchFamily="34" charset="0"/>
              </a:rPr>
              <a:t>Smart detection of causes of the pollution and its possible impacts.</a:t>
            </a:r>
            <a:endParaRPr lang="en-US" sz="2000" b="0" i="0" dirty="0">
              <a:solidFill>
                <a:schemeClr val="tx1"/>
              </a:solidFill>
              <a:effectLst/>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37728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0DBFFE-A7A9-7561-1A41-5407BF64344A}"/>
              </a:ext>
            </a:extLst>
          </p:cNvPr>
          <p:cNvSpPr>
            <a:spLocks noGrp="1"/>
          </p:cNvSpPr>
          <p:nvPr>
            <p:ph type="sldNum" sz="quarter" idx="12"/>
          </p:nvPr>
        </p:nvSpPr>
        <p:spPr>
          <a:xfrm>
            <a:off x="8567368" y="6303033"/>
            <a:ext cx="457200" cy="476250"/>
          </a:xfrm>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38" name="Rectangle 37">
            <a:extLst>
              <a:ext uri="{FF2B5EF4-FFF2-40B4-BE49-F238E27FC236}">
                <a16:creationId xmlns:a16="http://schemas.microsoft.com/office/drawing/2014/main" id="{5CF129D2-4ED0-83E1-BDEF-C49FA61756E1}"/>
              </a:ext>
            </a:extLst>
          </p:cNvPr>
          <p:cNvSpPr/>
          <p:nvPr/>
        </p:nvSpPr>
        <p:spPr>
          <a:xfrm>
            <a:off x="7139243" y="4749000"/>
            <a:ext cx="829917" cy="6857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Testing </a:t>
            </a:r>
          </a:p>
          <a:p>
            <a:pPr algn="ctr"/>
            <a:r>
              <a:rPr lang="en-US" sz="1350" dirty="0"/>
              <a:t>(20%)</a:t>
            </a:r>
            <a:endParaRPr lang="en-IN" sz="1350" dirty="0"/>
          </a:p>
        </p:txBody>
      </p:sp>
      <p:sp>
        <p:nvSpPr>
          <p:cNvPr id="39" name="Rectangle 38">
            <a:extLst>
              <a:ext uri="{FF2B5EF4-FFF2-40B4-BE49-F238E27FC236}">
                <a16:creationId xmlns:a16="http://schemas.microsoft.com/office/drawing/2014/main" id="{2C0BF53E-A84E-10D0-1041-5F1FF6AD2E64}"/>
              </a:ext>
            </a:extLst>
          </p:cNvPr>
          <p:cNvSpPr/>
          <p:nvPr/>
        </p:nvSpPr>
        <p:spPr>
          <a:xfrm>
            <a:off x="1770004" y="2148045"/>
            <a:ext cx="172003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Data Preprocessing(fillna().isnull())</a:t>
            </a:r>
            <a:endParaRPr lang="en-IN" sz="1350" dirty="0"/>
          </a:p>
        </p:txBody>
      </p:sp>
      <p:sp>
        <p:nvSpPr>
          <p:cNvPr id="40" name="Rectangle 39">
            <a:extLst>
              <a:ext uri="{FF2B5EF4-FFF2-40B4-BE49-F238E27FC236}">
                <a16:creationId xmlns:a16="http://schemas.microsoft.com/office/drawing/2014/main" id="{758482ED-7A22-C029-A569-5F92F7812A13}"/>
              </a:ext>
            </a:extLst>
          </p:cNvPr>
          <p:cNvSpPr/>
          <p:nvPr/>
        </p:nvSpPr>
        <p:spPr>
          <a:xfrm>
            <a:off x="32642" y="2148045"/>
            <a:ext cx="1591926"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Air quality prediction based on dataset(So2,No2)</a:t>
            </a:r>
            <a:endParaRPr lang="en-IN" sz="1350" dirty="0"/>
          </a:p>
        </p:txBody>
      </p:sp>
      <p:sp>
        <p:nvSpPr>
          <p:cNvPr id="41" name="Rectangle 40">
            <a:extLst>
              <a:ext uri="{FF2B5EF4-FFF2-40B4-BE49-F238E27FC236}">
                <a16:creationId xmlns:a16="http://schemas.microsoft.com/office/drawing/2014/main" id="{63497943-2A40-6829-129C-208408D6ECC4}"/>
              </a:ext>
            </a:extLst>
          </p:cNvPr>
          <p:cNvSpPr/>
          <p:nvPr/>
        </p:nvSpPr>
        <p:spPr>
          <a:xfrm>
            <a:off x="4710895" y="4748998"/>
            <a:ext cx="829918"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Training</a:t>
            </a:r>
          </a:p>
          <a:p>
            <a:pPr algn="ctr"/>
            <a:r>
              <a:rPr lang="en-US" sz="1350" dirty="0"/>
              <a:t>(80%)</a:t>
            </a:r>
            <a:endParaRPr lang="en-IN" sz="1350" dirty="0"/>
          </a:p>
        </p:txBody>
      </p:sp>
      <p:sp>
        <p:nvSpPr>
          <p:cNvPr id="42" name="Rectangle 41">
            <a:extLst>
              <a:ext uri="{FF2B5EF4-FFF2-40B4-BE49-F238E27FC236}">
                <a16:creationId xmlns:a16="http://schemas.microsoft.com/office/drawing/2014/main" id="{52546E51-3A1A-52E4-31D6-6225ABAAB830}"/>
              </a:ext>
            </a:extLst>
          </p:cNvPr>
          <p:cNvSpPr/>
          <p:nvPr/>
        </p:nvSpPr>
        <p:spPr>
          <a:xfrm>
            <a:off x="3967794" y="1561914"/>
            <a:ext cx="1315556" cy="6534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Data Cleaning</a:t>
            </a:r>
            <a:endParaRPr lang="en-IN" sz="1350" dirty="0"/>
          </a:p>
        </p:txBody>
      </p:sp>
      <p:sp>
        <p:nvSpPr>
          <p:cNvPr id="43" name="Rectangle 42">
            <a:extLst>
              <a:ext uri="{FF2B5EF4-FFF2-40B4-BE49-F238E27FC236}">
                <a16:creationId xmlns:a16="http://schemas.microsoft.com/office/drawing/2014/main" id="{65C8E952-E58D-336F-E2EE-B69798392EFF}"/>
              </a:ext>
            </a:extLst>
          </p:cNvPr>
          <p:cNvSpPr/>
          <p:nvPr/>
        </p:nvSpPr>
        <p:spPr>
          <a:xfrm>
            <a:off x="3967794" y="3287297"/>
            <a:ext cx="1282146"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Data Transformation</a:t>
            </a:r>
            <a:endParaRPr lang="en-IN" sz="1350" dirty="0"/>
          </a:p>
        </p:txBody>
      </p:sp>
      <p:sp>
        <p:nvSpPr>
          <p:cNvPr id="44" name="Rectangle 43">
            <a:extLst>
              <a:ext uri="{FF2B5EF4-FFF2-40B4-BE49-F238E27FC236}">
                <a16:creationId xmlns:a16="http://schemas.microsoft.com/office/drawing/2014/main" id="{61E98F53-4267-8BF3-5B67-5ABE6971F66C}"/>
              </a:ext>
            </a:extLst>
          </p:cNvPr>
          <p:cNvSpPr/>
          <p:nvPr/>
        </p:nvSpPr>
        <p:spPr>
          <a:xfrm>
            <a:off x="5962861" y="3198490"/>
            <a:ext cx="1028699"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Data Storage</a:t>
            </a:r>
            <a:endParaRPr lang="en-IN" sz="1350" dirty="0"/>
          </a:p>
        </p:txBody>
      </p:sp>
      <p:sp>
        <p:nvSpPr>
          <p:cNvPr id="45" name="Rectangle 44">
            <a:extLst>
              <a:ext uri="{FF2B5EF4-FFF2-40B4-BE49-F238E27FC236}">
                <a16:creationId xmlns:a16="http://schemas.microsoft.com/office/drawing/2014/main" id="{63583FDB-C07E-DE8F-C52F-9D9D9CCC5727}"/>
              </a:ext>
            </a:extLst>
          </p:cNvPr>
          <p:cNvSpPr/>
          <p:nvPr/>
        </p:nvSpPr>
        <p:spPr>
          <a:xfrm>
            <a:off x="3998026" y="2370453"/>
            <a:ext cx="1282145"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Data Selection</a:t>
            </a:r>
            <a:endParaRPr lang="en-IN" sz="1350" dirty="0"/>
          </a:p>
        </p:txBody>
      </p:sp>
      <p:sp>
        <p:nvSpPr>
          <p:cNvPr id="46" name="Rectangle 45">
            <a:extLst>
              <a:ext uri="{FF2B5EF4-FFF2-40B4-BE49-F238E27FC236}">
                <a16:creationId xmlns:a16="http://schemas.microsoft.com/office/drawing/2014/main" id="{EB33355F-5096-0BC3-1B75-899305B90D7C}"/>
              </a:ext>
            </a:extLst>
          </p:cNvPr>
          <p:cNvSpPr/>
          <p:nvPr/>
        </p:nvSpPr>
        <p:spPr>
          <a:xfrm>
            <a:off x="5794519" y="2048654"/>
            <a:ext cx="2804066" cy="8845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Feature Engineering</a:t>
            </a:r>
            <a:endParaRPr lang="en-IN" sz="1350" dirty="0"/>
          </a:p>
        </p:txBody>
      </p:sp>
      <p:sp>
        <p:nvSpPr>
          <p:cNvPr id="47" name="Rectangle 46">
            <a:extLst>
              <a:ext uri="{FF2B5EF4-FFF2-40B4-BE49-F238E27FC236}">
                <a16:creationId xmlns:a16="http://schemas.microsoft.com/office/drawing/2014/main" id="{443B82D7-C675-5815-68E7-86DC991BC509}"/>
              </a:ext>
            </a:extLst>
          </p:cNvPr>
          <p:cNvSpPr/>
          <p:nvPr/>
        </p:nvSpPr>
        <p:spPr>
          <a:xfrm>
            <a:off x="5704442" y="4109167"/>
            <a:ext cx="1287118"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Machine Learning Model Development</a:t>
            </a:r>
            <a:endParaRPr lang="en-IN" sz="1350" dirty="0"/>
          </a:p>
        </p:txBody>
      </p:sp>
      <p:sp>
        <p:nvSpPr>
          <p:cNvPr id="48" name="Rectangle 47">
            <a:extLst>
              <a:ext uri="{FF2B5EF4-FFF2-40B4-BE49-F238E27FC236}">
                <a16:creationId xmlns:a16="http://schemas.microsoft.com/office/drawing/2014/main" id="{B71E3F20-6C52-7F7F-2D84-E80E42AFF234}"/>
              </a:ext>
            </a:extLst>
          </p:cNvPr>
          <p:cNvSpPr/>
          <p:nvPr/>
        </p:nvSpPr>
        <p:spPr>
          <a:xfrm>
            <a:off x="5794519" y="5414919"/>
            <a:ext cx="1106964"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Machine Learning Algorithm</a:t>
            </a:r>
            <a:endParaRPr lang="en-IN" sz="1350" dirty="0"/>
          </a:p>
        </p:txBody>
      </p:sp>
      <p:sp>
        <p:nvSpPr>
          <p:cNvPr id="49" name="Rectangle 48">
            <a:extLst>
              <a:ext uri="{FF2B5EF4-FFF2-40B4-BE49-F238E27FC236}">
                <a16:creationId xmlns:a16="http://schemas.microsoft.com/office/drawing/2014/main" id="{BF01EE41-81AD-F074-5EA5-015401863A4A}"/>
              </a:ext>
            </a:extLst>
          </p:cNvPr>
          <p:cNvSpPr/>
          <p:nvPr/>
        </p:nvSpPr>
        <p:spPr>
          <a:xfrm>
            <a:off x="8206921" y="5439765"/>
            <a:ext cx="6858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t>Result</a:t>
            </a:r>
            <a:endParaRPr lang="en-IN" sz="1350" dirty="0"/>
          </a:p>
        </p:txBody>
      </p:sp>
      <p:cxnSp>
        <p:nvCxnSpPr>
          <p:cNvPr id="50" name="Straight Arrow Connector 49">
            <a:extLst>
              <a:ext uri="{FF2B5EF4-FFF2-40B4-BE49-F238E27FC236}">
                <a16:creationId xmlns:a16="http://schemas.microsoft.com/office/drawing/2014/main" id="{876CE9CF-3C1A-ADDA-8080-E55C21E5F7D2}"/>
              </a:ext>
            </a:extLst>
          </p:cNvPr>
          <p:cNvCxnSpPr>
            <a:cxnSpLocks/>
            <a:endCxn id="39" idx="1"/>
          </p:cNvCxnSpPr>
          <p:nvPr/>
        </p:nvCxnSpPr>
        <p:spPr>
          <a:xfrm flipV="1">
            <a:off x="1591926" y="2490945"/>
            <a:ext cx="178078" cy="1678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51" name="Straight Connector 50">
            <a:extLst>
              <a:ext uri="{FF2B5EF4-FFF2-40B4-BE49-F238E27FC236}">
                <a16:creationId xmlns:a16="http://schemas.microsoft.com/office/drawing/2014/main" id="{52A49200-5046-715F-DE0F-C5478CF2C26B}"/>
              </a:ext>
            </a:extLst>
          </p:cNvPr>
          <p:cNvCxnSpPr/>
          <p:nvPr/>
        </p:nvCxnSpPr>
        <p:spPr>
          <a:xfrm>
            <a:off x="3580570" y="1358521"/>
            <a:ext cx="0" cy="0"/>
          </a:xfrm>
          <a:prstGeom prst="line">
            <a:avLst/>
          </a:prstGeom>
        </p:spPr>
        <p:style>
          <a:lnRef idx="2">
            <a:schemeClr val="accent2"/>
          </a:lnRef>
          <a:fillRef idx="1">
            <a:schemeClr val="lt1"/>
          </a:fillRef>
          <a:effectRef idx="0">
            <a:schemeClr val="accent2"/>
          </a:effectRef>
          <a:fontRef idx="minor">
            <a:schemeClr val="dk1"/>
          </a:fontRef>
        </p:style>
      </p:cxnSp>
      <p:cxnSp>
        <p:nvCxnSpPr>
          <p:cNvPr id="52" name="Straight Arrow Connector 51">
            <a:extLst>
              <a:ext uri="{FF2B5EF4-FFF2-40B4-BE49-F238E27FC236}">
                <a16:creationId xmlns:a16="http://schemas.microsoft.com/office/drawing/2014/main" id="{D96B63FB-E5D2-E2B8-4C97-19262DD6588A}"/>
              </a:ext>
            </a:extLst>
          </p:cNvPr>
          <p:cNvCxnSpPr>
            <a:cxnSpLocks/>
            <a:endCxn id="44" idx="0"/>
          </p:cNvCxnSpPr>
          <p:nvPr/>
        </p:nvCxnSpPr>
        <p:spPr>
          <a:xfrm>
            <a:off x="6477211" y="2961192"/>
            <a:ext cx="0" cy="237299"/>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53" name="Straight Arrow Connector 52">
            <a:extLst>
              <a:ext uri="{FF2B5EF4-FFF2-40B4-BE49-F238E27FC236}">
                <a16:creationId xmlns:a16="http://schemas.microsoft.com/office/drawing/2014/main" id="{BB6FE232-9EED-B5B6-6B1E-F6E347DA6AA6}"/>
              </a:ext>
            </a:extLst>
          </p:cNvPr>
          <p:cNvCxnSpPr>
            <a:cxnSpLocks/>
          </p:cNvCxnSpPr>
          <p:nvPr/>
        </p:nvCxnSpPr>
        <p:spPr>
          <a:xfrm>
            <a:off x="6428139" y="3886783"/>
            <a:ext cx="0" cy="22238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54" name="Connector: Elbow 53">
            <a:extLst>
              <a:ext uri="{FF2B5EF4-FFF2-40B4-BE49-F238E27FC236}">
                <a16:creationId xmlns:a16="http://schemas.microsoft.com/office/drawing/2014/main" id="{5073211D-10F8-72A2-C381-3D3E701951F7}"/>
              </a:ext>
            </a:extLst>
          </p:cNvPr>
          <p:cNvCxnSpPr>
            <a:cxnSpLocks/>
            <a:stCxn id="47" idx="3"/>
            <a:endCxn id="38" idx="0"/>
          </p:cNvCxnSpPr>
          <p:nvPr/>
        </p:nvCxnSpPr>
        <p:spPr>
          <a:xfrm>
            <a:off x="6991560" y="4452068"/>
            <a:ext cx="562642" cy="296932"/>
          </a:xfrm>
          <a:prstGeom prst="bentConnector2">
            <a:avLst/>
          </a:prstGeom>
          <a:ln>
            <a:tailEnd type="triangle"/>
          </a:ln>
        </p:spPr>
        <p:style>
          <a:lnRef idx="2">
            <a:schemeClr val="accent2"/>
          </a:lnRef>
          <a:fillRef idx="1">
            <a:schemeClr val="lt1"/>
          </a:fillRef>
          <a:effectRef idx="0">
            <a:schemeClr val="accent2"/>
          </a:effectRef>
          <a:fontRef idx="minor">
            <a:schemeClr val="dk1"/>
          </a:fontRef>
        </p:style>
      </p:cxnSp>
      <p:cxnSp>
        <p:nvCxnSpPr>
          <p:cNvPr id="55" name="Connector: Elbow 54">
            <a:extLst>
              <a:ext uri="{FF2B5EF4-FFF2-40B4-BE49-F238E27FC236}">
                <a16:creationId xmlns:a16="http://schemas.microsoft.com/office/drawing/2014/main" id="{21FEE2E4-70D6-D0DD-DB22-0775ED8B7CB4}"/>
              </a:ext>
            </a:extLst>
          </p:cNvPr>
          <p:cNvCxnSpPr>
            <a:cxnSpLocks/>
            <a:stCxn id="47" idx="1"/>
            <a:endCxn id="41" idx="0"/>
          </p:cNvCxnSpPr>
          <p:nvPr/>
        </p:nvCxnSpPr>
        <p:spPr>
          <a:xfrm rot="10800000" flipV="1">
            <a:off x="5125855" y="4452067"/>
            <a:ext cx="578588" cy="296931"/>
          </a:xfrm>
          <a:prstGeom prst="bentConnector2">
            <a:avLst/>
          </a:prstGeom>
          <a:ln>
            <a:tailEnd type="triangle"/>
          </a:ln>
        </p:spPr>
        <p:style>
          <a:lnRef idx="2">
            <a:schemeClr val="accent2"/>
          </a:lnRef>
          <a:fillRef idx="1">
            <a:schemeClr val="lt1"/>
          </a:fillRef>
          <a:effectRef idx="0">
            <a:schemeClr val="accent2"/>
          </a:effectRef>
          <a:fontRef idx="minor">
            <a:schemeClr val="dk1"/>
          </a:fontRef>
        </p:style>
      </p:cxnSp>
      <p:cxnSp>
        <p:nvCxnSpPr>
          <p:cNvPr id="56" name="Connector: Elbow 55">
            <a:extLst>
              <a:ext uri="{FF2B5EF4-FFF2-40B4-BE49-F238E27FC236}">
                <a16:creationId xmlns:a16="http://schemas.microsoft.com/office/drawing/2014/main" id="{77663FE5-87DF-2921-2E32-54E9F98BC5AB}"/>
              </a:ext>
            </a:extLst>
          </p:cNvPr>
          <p:cNvCxnSpPr>
            <a:cxnSpLocks/>
          </p:cNvCxnSpPr>
          <p:nvPr/>
        </p:nvCxnSpPr>
        <p:spPr>
          <a:xfrm>
            <a:off x="5540812" y="5002444"/>
            <a:ext cx="683946" cy="407495"/>
          </a:xfrm>
          <a:prstGeom prst="bentConnector3">
            <a:avLst>
              <a:gd name="adj1" fmla="val 100862"/>
            </a:avLst>
          </a:prstGeom>
          <a:ln>
            <a:tailEnd type="triangle"/>
          </a:ln>
        </p:spPr>
        <p:style>
          <a:lnRef idx="2">
            <a:schemeClr val="accent2"/>
          </a:lnRef>
          <a:fillRef idx="1">
            <a:schemeClr val="lt1"/>
          </a:fillRef>
          <a:effectRef idx="0">
            <a:schemeClr val="accent2"/>
          </a:effectRef>
          <a:fontRef idx="minor">
            <a:schemeClr val="dk1"/>
          </a:fontRef>
        </p:style>
      </p:cxnSp>
      <p:cxnSp>
        <p:nvCxnSpPr>
          <p:cNvPr id="57" name="Connector: Elbow 56">
            <a:extLst>
              <a:ext uri="{FF2B5EF4-FFF2-40B4-BE49-F238E27FC236}">
                <a16:creationId xmlns:a16="http://schemas.microsoft.com/office/drawing/2014/main" id="{13869D0B-C0D7-BC29-6E88-3ACFB6730698}"/>
              </a:ext>
            </a:extLst>
          </p:cNvPr>
          <p:cNvCxnSpPr>
            <a:cxnSpLocks/>
          </p:cNvCxnSpPr>
          <p:nvPr/>
        </p:nvCxnSpPr>
        <p:spPr>
          <a:xfrm rot="10800000" flipV="1">
            <a:off x="6544925" y="4995006"/>
            <a:ext cx="569013" cy="407495"/>
          </a:xfrm>
          <a:prstGeom prst="bentConnector3">
            <a:avLst>
              <a:gd name="adj1" fmla="val 100655"/>
            </a:avLst>
          </a:prstGeom>
          <a:ln>
            <a:tailEnd type="triangle"/>
          </a:ln>
        </p:spPr>
        <p:style>
          <a:lnRef idx="2">
            <a:schemeClr val="accent2"/>
          </a:lnRef>
          <a:fillRef idx="1">
            <a:schemeClr val="lt1"/>
          </a:fillRef>
          <a:effectRef idx="0">
            <a:schemeClr val="accent2"/>
          </a:effectRef>
          <a:fontRef idx="minor">
            <a:schemeClr val="dk1"/>
          </a:fontRef>
        </p:style>
      </p:cxnSp>
      <p:cxnSp>
        <p:nvCxnSpPr>
          <p:cNvPr id="58" name="Straight Connector 57">
            <a:extLst>
              <a:ext uri="{FF2B5EF4-FFF2-40B4-BE49-F238E27FC236}">
                <a16:creationId xmlns:a16="http://schemas.microsoft.com/office/drawing/2014/main" id="{7F877021-6E1F-3673-13F2-233A541FDDBA}"/>
              </a:ext>
            </a:extLst>
          </p:cNvPr>
          <p:cNvCxnSpPr/>
          <p:nvPr/>
        </p:nvCxnSpPr>
        <p:spPr>
          <a:xfrm>
            <a:off x="3649325" y="1783829"/>
            <a:ext cx="0" cy="1828800"/>
          </a:xfrm>
          <a:prstGeom prst="line">
            <a:avLst/>
          </a:prstGeom>
        </p:spPr>
        <p:style>
          <a:lnRef idx="2">
            <a:schemeClr val="accent2"/>
          </a:lnRef>
          <a:fillRef idx="1">
            <a:schemeClr val="lt1"/>
          </a:fillRef>
          <a:effectRef idx="0">
            <a:schemeClr val="accent2"/>
          </a:effectRef>
          <a:fontRef idx="minor">
            <a:schemeClr val="dk1"/>
          </a:fontRef>
        </p:style>
      </p:cxnSp>
      <p:cxnSp>
        <p:nvCxnSpPr>
          <p:cNvPr id="59" name="Straight Arrow Connector 58">
            <a:extLst>
              <a:ext uri="{FF2B5EF4-FFF2-40B4-BE49-F238E27FC236}">
                <a16:creationId xmlns:a16="http://schemas.microsoft.com/office/drawing/2014/main" id="{1A9CC202-6B17-81B5-0FA9-B5F267DAAD37}"/>
              </a:ext>
            </a:extLst>
          </p:cNvPr>
          <p:cNvCxnSpPr>
            <a:cxnSpLocks/>
          </p:cNvCxnSpPr>
          <p:nvPr/>
        </p:nvCxnSpPr>
        <p:spPr>
          <a:xfrm flipV="1">
            <a:off x="3649325" y="1783829"/>
            <a:ext cx="318468" cy="839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0" name="Straight Arrow Connector 59">
            <a:extLst>
              <a:ext uri="{FF2B5EF4-FFF2-40B4-BE49-F238E27FC236}">
                <a16:creationId xmlns:a16="http://schemas.microsoft.com/office/drawing/2014/main" id="{B7DF6D62-9D8B-4867-921B-F2273CEF406F}"/>
              </a:ext>
            </a:extLst>
          </p:cNvPr>
          <p:cNvCxnSpPr>
            <a:cxnSpLocks/>
            <a:endCxn id="43" idx="1"/>
          </p:cNvCxnSpPr>
          <p:nvPr/>
        </p:nvCxnSpPr>
        <p:spPr>
          <a:xfrm>
            <a:off x="3649325" y="3612629"/>
            <a:ext cx="318469" cy="1756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1" name="Straight Arrow Connector 60">
            <a:extLst>
              <a:ext uri="{FF2B5EF4-FFF2-40B4-BE49-F238E27FC236}">
                <a16:creationId xmlns:a16="http://schemas.microsoft.com/office/drawing/2014/main" id="{99EC5198-1588-F9B0-535E-008C0719C359}"/>
              </a:ext>
            </a:extLst>
          </p:cNvPr>
          <p:cNvCxnSpPr>
            <a:cxnSpLocks/>
          </p:cNvCxnSpPr>
          <p:nvPr/>
        </p:nvCxnSpPr>
        <p:spPr>
          <a:xfrm flipV="1">
            <a:off x="3490034" y="2610748"/>
            <a:ext cx="477761" cy="839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2" name="Straight Connector 61">
            <a:extLst>
              <a:ext uri="{FF2B5EF4-FFF2-40B4-BE49-F238E27FC236}">
                <a16:creationId xmlns:a16="http://schemas.microsoft.com/office/drawing/2014/main" id="{96523C99-8D2C-7100-3C22-96DE4F1A61C6}"/>
              </a:ext>
            </a:extLst>
          </p:cNvPr>
          <p:cNvCxnSpPr>
            <a:cxnSpLocks/>
          </p:cNvCxnSpPr>
          <p:nvPr/>
        </p:nvCxnSpPr>
        <p:spPr>
          <a:xfrm>
            <a:off x="5540812" y="1783829"/>
            <a:ext cx="0" cy="2100461"/>
          </a:xfrm>
          <a:prstGeom prst="line">
            <a:avLst/>
          </a:prstGeom>
        </p:spPr>
        <p:style>
          <a:lnRef idx="2">
            <a:schemeClr val="accent2"/>
          </a:lnRef>
          <a:fillRef idx="1">
            <a:schemeClr val="lt1"/>
          </a:fillRef>
          <a:effectRef idx="0">
            <a:schemeClr val="accent2"/>
          </a:effectRef>
          <a:fontRef idx="minor">
            <a:schemeClr val="dk1"/>
          </a:fontRef>
        </p:style>
      </p:cxnSp>
      <p:cxnSp>
        <p:nvCxnSpPr>
          <p:cNvPr id="63" name="Straight Arrow Connector 62">
            <a:extLst>
              <a:ext uri="{FF2B5EF4-FFF2-40B4-BE49-F238E27FC236}">
                <a16:creationId xmlns:a16="http://schemas.microsoft.com/office/drawing/2014/main" id="{4852EA79-CB46-6AA3-4A73-D21E15FFBBC9}"/>
              </a:ext>
            </a:extLst>
          </p:cNvPr>
          <p:cNvCxnSpPr>
            <a:cxnSpLocks/>
          </p:cNvCxnSpPr>
          <p:nvPr/>
        </p:nvCxnSpPr>
        <p:spPr>
          <a:xfrm>
            <a:off x="5533877" y="2713353"/>
            <a:ext cx="253706" cy="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4" name="Straight Connector 63">
            <a:extLst>
              <a:ext uri="{FF2B5EF4-FFF2-40B4-BE49-F238E27FC236}">
                <a16:creationId xmlns:a16="http://schemas.microsoft.com/office/drawing/2014/main" id="{7002357F-0108-5359-7BC4-F5AB8EF4A954}"/>
              </a:ext>
            </a:extLst>
          </p:cNvPr>
          <p:cNvCxnSpPr>
            <a:cxnSpLocks/>
          </p:cNvCxnSpPr>
          <p:nvPr/>
        </p:nvCxnSpPr>
        <p:spPr>
          <a:xfrm>
            <a:off x="5280171" y="1737861"/>
            <a:ext cx="260641" cy="21109"/>
          </a:xfrm>
          <a:prstGeom prst="line">
            <a:avLst/>
          </a:prstGeom>
        </p:spPr>
        <p:style>
          <a:lnRef idx="2">
            <a:schemeClr val="accent2"/>
          </a:lnRef>
          <a:fillRef idx="1">
            <a:schemeClr val="lt1"/>
          </a:fillRef>
          <a:effectRef idx="0">
            <a:schemeClr val="accent2"/>
          </a:effectRef>
          <a:fontRef idx="minor">
            <a:schemeClr val="dk1"/>
          </a:fontRef>
        </p:style>
      </p:cxnSp>
      <p:cxnSp>
        <p:nvCxnSpPr>
          <p:cNvPr id="65" name="Straight Connector 64">
            <a:extLst>
              <a:ext uri="{FF2B5EF4-FFF2-40B4-BE49-F238E27FC236}">
                <a16:creationId xmlns:a16="http://schemas.microsoft.com/office/drawing/2014/main" id="{DF730973-6CC8-1806-F00B-D661C442560A}"/>
              </a:ext>
            </a:extLst>
          </p:cNvPr>
          <p:cNvCxnSpPr>
            <a:cxnSpLocks/>
            <a:stCxn id="45" idx="3"/>
          </p:cNvCxnSpPr>
          <p:nvPr/>
        </p:nvCxnSpPr>
        <p:spPr>
          <a:xfrm>
            <a:off x="5280171" y="2713353"/>
            <a:ext cx="253706" cy="0"/>
          </a:xfrm>
          <a:prstGeom prst="line">
            <a:avLst/>
          </a:prstGeom>
        </p:spPr>
        <p:style>
          <a:lnRef idx="2">
            <a:schemeClr val="accent2"/>
          </a:lnRef>
          <a:fillRef idx="1">
            <a:schemeClr val="lt1"/>
          </a:fillRef>
          <a:effectRef idx="0">
            <a:schemeClr val="accent2"/>
          </a:effectRef>
          <a:fontRef idx="minor">
            <a:schemeClr val="dk1"/>
          </a:fontRef>
        </p:style>
      </p:cxnSp>
      <p:cxnSp>
        <p:nvCxnSpPr>
          <p:cNvPr id="66" name="Straight Connector 65">
            <a:extLst>
              <a:ext uri="{FF2B5EF4-FFF2-40B4-BE49-F238E27FC236}">
                <a16:creationId xmlns:a16="http://schemas.microsoft.com/office/drawing/2014/main" id="{B4055C64-CF75-D4BF-0F60-600CB41C249B}"/>
              </a:ext>
            </a:extLst>
          </p:cNvPr>
          <p:cNvCxnSpPr>
            <a:cxnSpLocks/>
          </p:cNvCxnSpPr>
          <p:nvPr/>
        </p:nvCxnSpPr>
        <p:spPr>
          <a:xfrm flipH="1" flipV="1">
            <a:off x="5234590" y="3862760"/>
            <a:ext cx="299287" cy="21530"/>
          </a:xfrm>
          <a:prstGeom prst="line">
            <a:avLst/>
          </a:prstGeom>
        </p:spPr>
        <p:style>
          <a:lnRef idx="2">
            <a:schemeClr val="accent2"/>
          </a:lnRef>
          <a:fillRef idx="1">
            <a:schemeClr val="lt1"/>
          </a:fillRef>
          <a:effectRef idx="0">
            <a:schemeClr val="accent2"/>
          </a:effectRef>
          <a:fontRef idx="minor">
            <a:schemeClr val="dk1"/>
          </a:fontRef>
        </p:style>
      </p:cxnSp>
      <p:sp>
        <p:nvSpPr>
          <p:cNvPr id="67" name="Rectangle 66">
            <a:extLst>
              <a:ext uri="{FF2B5EF4-FFF2-40B4-BE49-F238E27FC236}">
                <a16:creationId xmlns:a16="http://schemas.microsoft.com/office/drawing/2014/main" id="{BC8E7190-2172-F0EF-F94B-8E5A9D0B4751}"/>
              </a:ext>
            </a:extLst>
          </p:cNvPr>
          <p:cNvSpPr/>
          <p:nvPr/>
        </p:nvSpPr>
        <p:spPr>
          <a:xfrm>
            <a:off x="7139243" y="5757819"/>
            <a:ext cx="819438" cy="97901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Django server</a:t>
            </a:r>
            <a:endParaRPr lang="en-IN" sz="1600" dirty="0">
              <a:latin typeface="Times New Roman" panose="02020603050405020304" pitchFamily="18" charset="0"/>
              <a:cs typeface="Times New Roman" panose="02020603050405020304" pitchFamily="18" charset="0"/>
            </a:endParaRPr>
          </a:p>
        </p:txBody>
      </p:sp>
      <p:cxnSp>
        <p:nvCxnSpPr>
          <p:cNvPr id="68" name="Connector: Elbow 67">
            <a:extLst>
              <a:ext uri="{FF2B5EF4-FFF2-40B4-BE49-F238E27FC236}">
                <a16:creationId xmlns:a16="http://schemas.microsoft.com/office/drawing/2014/main" id="{E7A3DFB4-735C-DB9B-486C-E02E7C95711D}"/>
              </a:ext>
            </a:extLst>
          </p:cNvPr>
          <p:cNvCxnSpPr>
            <a:cxnSpLocks/>
            <a:stCxn id="48" idx="2"/>
            <a:endCxn id="67" idx="1"/>
          </p:cNvCxnSpPr>
          <p:nvPr/>
        </p:nvCxnSpPr>
        <p:spPr>
          <a:xfrm rot="16200000" flipH="1">
            <a:off x="6670320" y="5778400"/>
            <a:ext cx="146605" cy="791242"/>
          </a:xfrm>
          <a:prstGeom prst="bentConnector2">
            <a:avLst/>
          </a:prstGeom>
          <a:ln>
            <a:tailEnd type="triangle"/>
          </a:ln>
        </p:spPr>
        <p:style>
          <a:lnRef idx="2">
            <a:schemeClr val="accent2"/>
          </a:lnRef>
          <a:fillRef idx="1">
            <a:schemeClr val="lt1"/>
          </a:fillRef>
          <a:effectRef idx="0">
            <a:schemeClr val="accent2"/>
          </a:effectRef>
          <a:fontRef idx="minor">
            <a:schemeClr val="dk1"/>
          </a:fontRef>
        </p:style>
      </p:cxnSp>
      <p:cxnSp>
        <p:nvCxnSpPr>
          <p:cNvPr id="69" name="Connector: Elbow 68">
            <a:extLst>
              <a:ext uri="{FF2B5EF4-FFF2-40B4-BE49-F238E27FC236}">
                <a16:creationId xmlns:a16="http://schemas.microsoft.com/office/drawing/2014/main" id="{DABB5A6F-6456-8FFC-6B29-03CB63078D6D}"/>
              </a:ext>
            </a:extLst>
          </p:cNvPr>
          <p:cNvCxnSpPr>
            <a:cxnSpLocks/>
            <a:stCxn id="67" idx="3"/>
            <a:endCxn id="49" idx="2"/>
          </p:cNvCxnSpPr>
          <p:nvPr/>
        </p:nvCxnSpPr>
        <p:spPr>
          <a:xfrm flipV="1">
            <a:off x="7958681" y="6125565"/>
            <a:ext cx="591140" cy="121759"/>
          </a:xfrm>
          <a:prstGeom prst="bentConnector2">
            <a:avLst/>
          </a:prstGeom>
          <a:ln>
            <a:tailEnd type="triangle"/>
          </a:ln>
        </p:spPr>
        <p:style>
          <a:lnRef idx="2">
            <a:schemeClr val="accent2"/>
          </a:lnRef>
          <a:fillRef idx="1">
            <a:schemeClr val="lt1"/>
          </a:fillRef>
          <a:effectRef idx="0">
            <a:schemeClr val="accent2"/>
          </a:effectRef>
          <a:fontRef idx="minor">
            <a:schemeClr val="dk1"/>
          </a:fontRef>
        </p:style>
      </p:cxnSp>
      <p:pic>
        <p:nvPicPr>
          <p:cNvPr id="70" name="Google Shape;110;p3">
            <a:extLst>
              <a:ext uri="{FF2B5EF4-FFF2-40B4-BE49-F238E27FC236}">
                <a16:creationId xmlns:a16="http://schemas.microsoft.com/office/drawing/2014/main" id="{CE6810B0-2C06-CC30-BFBC-097216587518}"/>
              </a:ext>
            </a:extLst>
          </p:cNvPr>
          <p:cNvPicPr preferRelativeResize="0"/>
          <p:nvPr/>
        </p:nvPicPr>
        <p:blipFill rotWithShape="1">
          <a:blip r:embed="rId2">
            <a:alphaModFix/>
          </a:blip>
          <a:srcRect/>
          <a:stretch/>
        </p:blipFill>
        <p:spPr>
          <a:xfrm>
            <a:off x="7248925" y="202901"/>
            <a:ext cx="1705700" cy="575500"/>
          </a:xfrm>
          <a:prstGeom prst="rect">
            <a:avLst/>
          </a:prstGeom>
          <a:noFill/>
          <a:ln>
            <a:noFill/>
          </a:ln>
        </p:spPr>
      </p:pic>
      <p:sp>
        <p:nvSpPr>
          <p:cNvPr id="72" name="TextBox 71">
            <a:extLst>
              <a:ext uri="{FF2B5EF4-FFF2-40B4-BE49-F238E27FC236}">
                <a16:creationId xmlns:a16="http://schemas.microsoft.com/office/drawing/2014/main" id="{260933CF-EBC6-6EB3-19E8-2CDC0DFCF497}"/>
              </a:ext>
            </a:extLst>
          </p:cNvPr>
          <p:cNvSpPr txBox="1"/>
          <p:nvPr/>
        </p:nvSpPr>
        <p:spPr>
          <a:xfrm>
            <a:off x="2738749" y="710453"/>
            <a:ext cx="5931386"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Block Diagram</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87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FEA0-713C-4BB8-8613-A7EE68766CB7}"/>
              </a:ext>
            </a:extLst>
          </p:cNvPr>
          <p:cNvSpPr>
            <a:spLocks noGrp="1"/>
          </p:cNvSpPr>
          <p:nvPr>
            <p:ph type="title"/>
          </p:nvPr>
        </p:nvSpPr>
        <p:spPr/>
        <p:txBody>
          <a:bodyPr/>
          <a:lstStyle/>
          <a:p>
            <a:pPr algn="ctr"/>
            <a:r>
              <a:rPr lang="en-IN" dirty="0">
                <a:solidFill>
                  <a:schemeClr val="tx1"/>
                </a:solidFill>
                <a:effectLst/>
                <a:latin typeface="Times New Roman" panose="02020603050405020304" pitchFamily="18" charset="0"/>
                <a:cs typeface="Times New Roman" panose="02020603050405020304" pitchFamily="18" charset="0"/>
              </a:rPr>
              <a:t>Modules</a:t>
            </a:r>
            <a:endParaRPr lang="en-IN" dirty="0">
              <a:solidFill>
                <a:schemeClr val="tx1"/>
              </a:solidFill>
              <a:effectLst/>
            </a:endParaRPr>
          </a:p>
        </p:txBody>
      </p:sp>
      <p:sp>
        <p:nvSpPr>
          <p:cNvPr id="3" name="Content Placeholder 2">
            <a:extLst>
              <a:ext uri="{FF2B5EF4-FFF2-40B4-BE49-F238E27FC236}">
                <a16:creationId xmlns:a16="http://schemas.microsoft.com/office/drawing/2014/main" id="{0D86B1BB-9442-4249-8569-A37492E5A4D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Data Collection and Pre-processing</a:t>
            </a:r>
          </a:p>
          <a:p>
            <a:pPr lvl="1"/>
            <a:r>
              <a:rPr lang="en-IN" sz="2800" dirty="0">
                <a:latin typeface="Times New Roman" panose="02020603050405020304" pitchFamily="18" charset="0"/>
                <a:cs typeface="Times New Roman" panose="02020603050405020304" pitchFamily="18" charset="0"/>
              </a:rPr>
              <a:t>Data cleaning</a:t>
            </a:r>
          </a:p>
          <a:p>
            <a:pPr lvl="1"/>
            <a:r>
              <a:rPr lang="en-US" altLang="en-US" sz="2800" dirty="0">
                <a:latin typeface="Times New Roman" panose="02020603050405020304" pitchFamily="18" charset="0"/>
                <a:cs typeface="Times New Roman" panose="02020603050405020304" pitchFamily="18" charset="0"/>
              </a:rPr>
              <a:t>Data transformation</a:t>
            </a:r>
          </a:p>
          <a:p>
            <a:pPr lvl="1"/>
            <a:r>
              <a:rPr lang="en-US" altLang="en-US" sz="2800" dirty="0">
                <a:latin typeface="Times New Roman" panose="02020603050405020304" pitchFamily="18" charset="0"/>
                <a:cs typeface="Times New Roman" panose="02020603050405020304" pitchFamily="18" charset="0"/>
              </a:rPr>
              <a:t>Data selection</a:t>
            </a:r>
            <a:endParaRPr lang="en-IN"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input</a:t>
            </a:r>
          </a:p>
          <a:p>
            <a:r>
              <a:rPr lang="en-IN" dirty="0">
                <a:latin typeface="Times New Roman" panose="02020603050405020304" pitchFamily="18" charset="0"/>
                <a:cs typeface="Times New Roman" panose="02020603050405020304" pitchFamily="18" charset="0"/>
              </a:rPr>
              <a:t>Result</a:t>
            </a:r>
          </a:p>
          <a:p>
            <a:pPr marL="82296"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770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TotalTime>
  <Words>859</Words>
  <Application>Microsoft Office PowerPoint</Application>
  <PresentationFormat>On-screen Show (4:3)</PresentationFormat>
  <Paragraphs>111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Verdana</vt:lpstr>
      <vt:lpstr>Palatino Linotype</vt:lpstr>
      <vt:lpstr>Arial</vt:lpstr>
      <vt:lpstr>Calibri</vt:lpstr>
      <vt:lpstr>Gill Sans MT</vt:lpstr>
      <vt:lpstr>Wingdings 2</vt:lpstr>
      <vt:lpstr>Times New Roman</vt:lpstr>
      <vt:lpstr>Solstice</vt:lpstr>
      <vt:lpstr>Air Quality Prediction and Air Purifier Recommendation  </vt:lpstr>
      <vt:lpstr>      Table of contents</vt:lpstr>
      <vt:lpstr>PowerPoint Presentation</vt:lpstr>
      <vt:lpstr>PowerPoint Presentation</vt:lpstr>
      <vt:lpstr>PowerPoint Presentation</vt:lpstr>
      <vt:lpstr>PowerPoint Presentation</vt:lpstr>
      <vt:lpstr>PowerPoint Presentation</vt:lpstr>
      <vt:lpstr>PowerPoint Presentation</vt:lpstr>
      <vt:lpstr>Modules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Three-bit Image Steganography for Enhancing Image Quality in Medical Application</dc:title>
  <dc:creator>Kevin</dc:creator>
  <cp:lastModifiedBy>Sai harish G</cp:lastModifiedBy>
  <cp:revision>19</cp:revision>
  <dcterms:created xsi:type="dcterms:W3CDTF">2020-05-13T07:00:09Z</dcterms:created>
  <dcterms:modified xsi:type="dcterms:W3CDTF">2023-11-22T04:30:32Z</dcterms:modified>
</cp:coreProperties>
</file>