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6" r:id="rId3"/>
    <p:sldId id="258" r:id="rId4"/>
    <p:sldId id="283" r:id="rId5"/>
    <p:sldId id="284" r:id="rId6"/>
    <p:sldId id="285" r:id="rId7"/>
    <p:sldId id="286" r:id="rId8"/>
    <p:sldId id="287" r:id="rId9"/>
    <p:sldId id="288" r:id="rId10"/>
    <p:sldId id="289" r:id="rId11"/>
    <p:sldId id="290" r:id="rId12"/>
    <p:sldId id="291" r:id="rId13"/>
    <p:sldId id="292" r:id="rId14"/>
    <p:sldId id="293" r:id="rId15"/>
    <p:sldId id="294" r:id="rId16"/>
    <p:sldId id="280" r:id="rId17"/>
    <p:sldId id="281" r:id="rId18"/>
    <p:sldId id="260" r:id="rId19"/>
    <p:sldId id="282" r:id="rId20"/>
    <p:sldId id="295" r:id="rId21"/>
    <p:sldId id="272" r:id="rId22"/>
    <p:sldId id="273" r:id="rId23"/>
    <p:sldId id="274" r:id="rId24"/>
    <p:sldId id="275" r:id="rId25"/>
    <p:sldId id="297"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p:cViewPr varScale="1">
        <p:scale>
          <a:sx n="82" d="100"/>
          <a:sy n="82" d="100"/>
        </p:scale>
        <p:origin x="138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CF0D6D-0710-48F1-BD5E-ACFE56FAAA17}"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4246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F0D6D-0710-48F1-BD5E-ACFE56FAAA17}"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115053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F0D6D-0710-48F1-BD5E-ACFE56FAAA17}"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192900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F0D6D-0710-48F1-BD5E-ACFE56FAAA17}"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162926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0D6D-0710-48F1-BD5E-ACFE56FAAA17}"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363849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CF0D6D-0710-48F1-BD5E-ACFE56FAAA17}"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403100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CF0D6D-0710-48F1-BD5E-ACFE56FAAA17}"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375211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CF0D6D-0710-48F1-BD5E-ACFE56FAAA17}"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386305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F0D6D-0710-48F1-BD5E-ACFE56FAAA17}"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163699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CF0D6D-0710-48F1-BD5E-ACFE56FAAA17}"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220348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CF0D6D-0710-48F1-BD5E-ACFE56FAAA17}"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0C37B-960A-4EF1-B501-16C7F1AF6F4A}" type="slidenum">
              <a:rPr lang="en-US" smtClean="0"/>
              <a:t>‹#›</a:t>
            </a:fld>
            <a:endParaRPr lang="en-US"/>
          </a:p>
        </p:txBody>
      </p:sp>
    </p:spTree>
    <p:extLst>
      <p:ext uri="{BB962C8B-B14F-4D97-AF65-F5344CB8AC3E}">
        <p14:creationId xmlns:p14="http://schemas.microsoft.com/office/powerpoint/2010/main" val="386550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F0D6D-0710-48F1-BD5E-ACFE56FAAA17}" type="datetimeFigureOut">
              <a:rPr lang="en-US" smtClean="0"/>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0C37B-960A-4EF1-B501-16C7F1AF6F4A}" type="slidenum">
              <a:rPr lang="en-US" smtClean="0"/>
              <a:t>‹#›</a:t>
            </a:fld>
            <a:endParaRPr lang="en-US"/>
          </a:p>
        </p:txBody>
      </p:sp>
    </p:spTree>
    <p:extLst>
      <p:ext uri="{BB962C8B-B14F-4D97-AF65-F5344CB8AC3E}">
        <p14:creationId xmlns:p14="http://schemas.microsoft.com/office/powerpoint/2010/main" val="3559811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loudmark.com/desktop/ie-toolbar" TargetMode="External"/><Relationship Id="rId2" Type="http://schemas.openxmlformats.org/officeDocument/2006/relationships/hyperlink" Target="https://phishme.com/project/phishme-q1-2016-malware-review/"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1D9A-DF3E-FB6D-E7A1-15EDE25D8CB2}"/>
              </a:ext>
            </a:extLst>
          </p:cNvPr>
          <p:cNvSpPr>
            <a:spLocks noGrp="1"/>
          </p:cNvSpPr>
          <p:nvPr>
            <p:ph type="ctrTitle"/>
          </p:nvPr>
        </p:nvSpPr>
        <p:spPr/>
        <p:txBody>
          <a:bodyPr>
            <a:noAutofit/>
          </a:bodyPr>
          <a:lstStyle/>
          <a:p>
            <a:r>
              <a:rPr lang="en-US" sz="2400" b="1" i="0" u="none" strike="noStrike" dirty="0">
                <a:solidFill>
                  <a:srgbClr val="C00000"/>
                </a:solidFill>
                <a:effectLst/>
                <a:latin typeface="Calibri" panose="020F0502020204030204" pitchFamily="34" charset="0"/>
              </a:rPr>
              <a:t>2</a:t>
            </a:r>
            <a:r>
              <a:rPr lang="en-US" sz="2400" b="1" i="0" u="none" strike="noStrike" baseline="30000" dirty="0">
                <a:solidFill>
                  <a:srgbClr val="C00000"/>
                </a:solidFill>
                <a:effectLst/>
                <a:latin typeface="Calibri" panose="020F0502020204030204" pitchFamily="34" charset="0"/>
              </a:rPr>
              <a:t>nd</a:t>
            </a:r>
            <a:r>
              <a:rPr lang="en-US" sz="2400" b="1" i="0" u="none" strike="noStrike" dirty="0">
                <a:solidFill>
                  <a:srgbClr val="C00000"/>
                </a:solidFill>
                <a:effectLst/>
                <a:latin typeface="Calibri" panose="020F0502020204030204" pitchFamily="34" charset="0"/>
              </a:rPr>
              <a:t> World Conference on Communication &amp; Computing 2024</a:t>
            </a:r>
            <a:br>
              <a:rPr lang="en-US" sz="2400" b="1" i="0" u="none" strike="noStrike" dirty="0">
                <a:solidFill>
                  <a:srgbClr val="C00000"/>
                </a:solidFill>
                <a:effectLst/>
                <a:latin typeface="Calibri" panose="020F0502020204030204" pitchFamily="34" charset="0"/>
              </a:rPr>
            </a:br>
            <a:r>
              <a:rPr lang="en-US" sz="2400" b="1" i="0" u="none" strike="noStrike" dirty="0">
                <a:solidFill>
                  <a:srgbClr val="00B050"/>
                </a:solidFill>
                <a:effectLst/>
                <a:latin typeface="Calibri" panose="020F0502020204030204" pitchFamily="34" charset="0"/>
              </a:rPr>
              <a:t>(2</a:t>
            </a:r>
            <a:r>
              <a:rPr lang="en-US" sz="2400" b="1" i="0" u="none" strike="noStrike" baseline="30000" dirty="0">
                <a:solidFill>
                  <a:srgbClr val="00B050"/>
                </a:solidFill>
                <a:effectLst/>
                <a:latin typeface="Calibri" panose="020F0502020204030204" pitchFamily="34" charset="0"/>
              </a:rPr>
              <a:t>nd</a:t>
            </a:r>
            <a:r>
              <a:rPr lang="en-US" sz="2400" b="1" i="0" u="none" strike="noStrike" dirty="0">
                <a:solidFill>
                  <a:srgbClr val="00B050"/>
                </a:solidFill>
                <a:effectLst/>
                <a:latin typeface="Calibri" panose="020F0502020204030204" pitchFamily="34" charset="0"/>
              </a:rPr>
              <a:t> WCONF  2024)</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Air Quality Analysis Using </a:t>
            </a:r>
            <a:r>
              <a:rPr lang="en-US" sz="3600" dirty="0">
                <a:latin typeface="Times New Roman" panose="02020603050405020304" pitchFamily="18" charset="0"/>
                <a:ea typeface="Calibri" panose="020F0502020204030204" pitchFamily="34" charset="0"/>
                <a:cs typeface="Times New Roman" panose="02020603050405020304" pitchFamily="18" charset="0"/>
              </a:rPr>
              <a:t>Deep  Lea</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rning</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36E92F5-2A1A-878E-C660-7F6F9CEB2F71}"/>
              </a:ext>
            </a:extLst>
          </p:cNvPr>
          <p:cNvSpPr txBox="1"/>
          <p:nvPr/>
        </p:nvSpPr>
        <p:spPr>
          <a:xfrm>
            <a:off x="2286000" y="2413338"/>
            <a:ext cx="6324600" cy="1754326"/>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p:txBody>
      </p:sp>
      <p:sp>
        <p:nvSpPr>
          <p:cNvPr id="3" name="AutoShape 2">
            <a:extLst>
              <a:ext uri="{FF2B5EF4-FFF2-40B4-BE49-F238E27FC236}">
                <a16:creationId xmlns:a16="http://schemas.microsoft.com/office/drawing/2014/main" id="{1AD12F9D-BA03-72BE-DF6B-D8B4F898680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a:extLst>
              <a:ext uri="{FF2B5EF4-FFF2-40B4-BE49-F238E27FC236}">
                <a16:creationId xmlns:a16="http://schemas.microsoft.com/office/drawing/2014/main" id="{07F6FF15-5CE1-EEA1-F624-835B50227F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2A48148-BA53-8BDE-9255-17744A1FEB2B}"/>
              </a:ext>
            </a:extLst>
          </p:cNvPr>
          <p:cNvSpPr txBox="1"/>
          <p:nvPr/>
        </p:nvSpPr>
        <p:spPr>
          <a:xfrm>
            <a:off x="2286000" y="2286000"/>
            <a:ext cx="3962400" cy="4750018"/>
          </a:xfrm>
          <a:prstGeom prst="rect">
            <a:avLst/>
          </a:prstGeom>
          <a:noFill/>
        </p:spPr>
        <p:txBody>
          <a:bodyPr wrap="square">
            <a:spAutoFit/>
          </a:bodyPr>
          <a:lstStyle/>
          <a:p>
            <a:pPr algn="ctr" rtl="0">
              <a:spcBef>
                <a:spcPts val="0"/>
              </a:spcBef>
              <a:spcAft>
                <a:spcPts val="0"/>
              </a:spcAft>
            </a:pPr>
            <a:endParaRPr lang="en-US" sz="4400" b="1" i="0" u="none" strike="noStrike" dirty="0">
              <a:solidFill>
                <a:srgbClr val="4C4C4C"/>
              </a:solidFill>
              <a:effectLst/>
              <a:latin typeface="Arial" panose="020B0604020202020204" pitchFamily="34" charset="0"/>
            </a:endParaRPr>
          </a:p>
          <a:p>
            <a:pPr algn="ctr" rtl="0">
              <a:spcBef>
                <a:spcPts val="0"/>
              </a:spcBef>
              <a:spcAft>
                <a:spcPts val="0"/>
              </a:spcAft>
            </a:pPr>
            <a:endParaRPr lang="en-US" sz="4400" b="1" dirty="0">
              <a:solidFill>
                <a:srgbClr val="4C4C4C"/>
              </a:solidFill>
              <a:latin typeface="Arial" panose="020B0604020202020204" pitchFamily="34" charset="0"/>
            </a:endParaRPr>
          </a:p>
          <a:p>
            <a:pPr algn="ctr" rtl="0">
              <a:spcBef>
                <a:spcPts val="0"/>
              </a:spcBef>
              <a:spcAft>
                <a:spcPts val="0"/>
              </a:spcAft>
            </a:pPr>
            <a:endParaRPr lang="en-US" sz="4400" b="1" dirty="0">
              <a:solidFill>
                <a:srgbClr val="4C4C4C"/>
              </a:solidFill>
              <a:latin typeface="Arial" panose="020B0604020202020204" pitchFamily="34" charset="0"/>
            </a:endParaRPr>
          </a:p>
          <a:p>
            <a:pPr algn="ctr" rtl="0">
              <a:spcBef>
                <a:spcPts val="0"/>
              </a:spcBef>
              <a:spcAft>
                <a:spcPts val="0"/>
              </a:spcAft>
            </a:pPr>
            <a:r>
              <a:rPr lang="en-US" sz="1800" b="1" i="0" u="none" strike="noStrike" dirty="0">
                <a:solidFill>
                  <a:srgbClr val="4C4C4C"/>
                </a:solidFill>
                <a:effectLst/>
                <a:latin typeface="Arial" panose="020B0604020202020204" pitchFamily="34" charset="0"/>
              </a:rPr>
              <a:t>Paper ID: 1600</a:t>
            </a:r>
          </a:p>
          <a:p>
            <a:pPr algn="ctr"/>
            <a:r>
              <a:rPr lang="en-US" b="1" dirty="0">
                <a:solidFill>
                  <a:srgbClr val="4C4C4C"/>
                </a:solidFill>
                <a:effectLst/>
                <a:latin typeface="Arial" panose="020B0604020202020204" pitchFamily="34" charset="0"/>
              </a:rPr>
              <a:t>Dr. Kanchana M</a:t>
            </a:r>
            <a:endParaRPr lang="en-US" dirty="0"/>
          </a:p>
          <a:p>
            <a:pPr algn="ctr" rtl="0">
              <a:spcBef>
                <a:spcPts val="0"/>
              </a:spcBef>
              <a:spcAft>
                <a:spcPts val="0"/>
              </a:spcAft>
            </a:pPr>
            <a:r>
              <a:rPr lang="en-US" sz="1800" b="1" i="0" u="none" strike="noStrike" dirty="0" err="1">
                <a:solidFill>
                  <a:srgbClr val="4C4C4C"/>
                </a:solidFill>
                <a:effectLst/>
                <a:latin typeface="Arial" panose="020B0604020202020204" pitchFamily="34" charset="0"/>
              </a:rPr>
              <a:t>N.Suryateja</a:t>
            </a:r>
            <a:endParaRPr lang="en-US" sz="1800" b="1" i="0" u="none" strike="noStrike" dirty="0">
              <a:solidFill>
                <a:srgbClr val="4C4C4C"/>
              </a:solidFill>
              <a:effectLst/>
              <a:latin typeface="Arial" panose="020B0604020202020204" pitchFamily="34" charset="0"/>
            </a:endParaRPr>
          </a:p>
          <a:p>
            <a:pPr algn="ctr" rtl="0">
              <a:spcBef>
                <a:spcPts val="0"/>
              </a:spcBef>
              <a:spcAft>
                <a:spcPts val="0"/>
              </a:spcAft>
            </a:pPr>
            <a:r>
              <a:rPr lang="en-US" sz="1800" b="1" i="0" u="none" strike="noStrike" dirty="0" err="1">
                <a:solidFill>
                  <a:srgbClr val="4C4C4C"/>
                </a:solidFill>
                <a:effectLst/>
                <a:latin typeface="Arial" panose="020B0604020202020204" pitchFamily="34" charset="0"/>
              </a:rPr>
              <a:t>K.Abhinav</a:t>
            </a:r>
            <a:r>
              <a:rPr lang="en-US" sz="1800" b="1" i="0" u="none" strike="noStrike" dirty="0">
                <a:solidFill>
                  <a:srgbClr val="4C4C4C"/>
                </a:solidFill>
                <a:effectLst/>
                <a:latin typeface="Arial" panose="020B0604020202020204" pitchFamily="34" charset="0"/>
              </a:rPr>
              <a:t> </a:t>
            </a:r>
            <a:r>
              <a:rPr lang="en-US" sz="1800" b="1" i="0" u="none" strike="noStrike" dirty="0" err="1">
                <a:solidFill>
                  <a:srgbClr val="4C4C4C"/>
                </a:solidFill>
                <a:effectLst/>
                <a:latin typeface="Arial" panose="020B0604020202020204" pitchFamily="34" charset="0"/>
              </a:rPr>
              <a:t>reddy</a:t>
            </a:r>
            <a:r>
              <a:rPr lang="en-US" sz="1800" b="1" i="0" u="none" strike="noStrike" dirty="0">
                <a:solidFill>
                  <a:srgbClr val="4C4C4C"/>
                </a:solidFill>
                <a:effectLst/>
                <a:latin typeface="Arial" panose="020B0604020202020204" pitchFamily="34" charset="0"/>
              </a:rPr>
              <a:t> </a:t>
            </a:r>
            <a:endParaRPr lang="en-US" sz="1800" b="1" i="0" u="none" strike="noStrike" dirty="0">
              <a:solidFill>
                <a:srgbClr val="4C4C4C"/>
              </a:solidFill>
              <a:latin typeface="Arial" panose="020B0604020202020204" pitchFamily="34" charset="0"/>
            </a:endParaRPr>
          </a:p>
          <a:p>
            <a:pPr algn="ctr" rtl="0">
              <a:spcBef>
                <a:spcPts val="1000"/>
              </a:spcBef>
              <a:spcAft>
                <a:spcPts val="0"/>
              </a:spcAft>
            </a:pPr>
            <a:r>
              <a:rPr lang="en-US" sz="1800" b="1" i="0" u="none" strike="noStrike" dirty="0">
                <a:solidFill>
                  <a:srgbClr val="4C4C4C"/>
                </a:solidFill>
                <a:effectLst/>
                <a:latin typeface="Arial" panose="020B0604020202020204" pitchFamily="34" charset="0"/>
              </a:rPr>
              <a:t>Affiliation</a:t>
            </a:r>
            <a:r>
              <a:rPr lang="en-US" b="1" dirty="0">
                <a:solidFill>
                  <a:srgbClr val="4C4C4C"/>
                </a:solidFill>
                <a:latin typeface="Arial" panose="020B0604020202020204" pitchFamily="34" charset="0"/>
              </a:rPr>
              <a:t> : </a:t>
            </a:r>
            <a:r>
              <a:rPr lang="en-US" sz="1600" dirty="0">
                <a:solidFill>
                  <a:srgbClr val="4C4C4C"/>
                </a:solidFill>
                <a:latin typeface="Arial" panose="020B0604020202020204" pitchFamily="34" charset="0"/>
              </a:rPr>
              <a:t>Department of Computing technologies</a:t>
            </a:r>
            <a:endParaRPr lang="en-US" sz="1400" b="1" dirty="0">
              <a:solidFill>
                <a:srgbClr val="4C4C4C"/>
              </a:solidFill>
              <a:latin typeface="Arial" panose="020B0604020202020204" pitchFamily="34" charset="0"/>
            </a:endParaRPr>
          </a:p>
          <a:p>
            <a:pPr algn="ctr" rtl="0">
              <a:spcBef>
                <a:spcPts val="1000"/>
              </a:spcBef>
              <a:spcAft>
                <a:spcPts val="0"/>
              </a:spcAft>
            </a:pPr>
            <a:r>
              <a:rPr lang="en-US" sz="1400" b="1" dirty="0">
                <a:solidFill>
                  <a:srgbClr val="4C4C4C"/>
                </a:solidFill>
                <a:effectLst/>
                <a:latin typeface="Arial" panose="020B0604020202020204" pitchFamily="34" charset="0"/>
              </a:rPr>
              <a:t>SRM INSTITUTE </a:t>
            </a:r>
            <a:r>
              <a:rPr lang="en-US" sz="1400" b="1" dirty="0">
                <a:solidFill>
                  <a:srgbClr val="4C4C4C"/>
                </a:solidFill>
                <a:latin typeface="Arial" panose="020B0604020202020204" pitchFamily="34" charset="0"/>
              </a:rPr>
              <a:t>OF SCIENCE AND TECHNOLOGY</a:t>
            </a:r>
            <a:endParaRPr lang="en-US" sz="1400" b="1" dirty="0">
              <a:effectLst/>
            </a:endParaRPr>
          </a:p>
          <a:p>
            <a:endParaRPr lang="en-IN" dirty="0"/>
          </a:p>
        </p:txBody>
      </p:sp>
      <p:pic>
        <p:nvPicPr>
          <p:cNvPr id="1034" name="Picture 10">
            <a:extLst>
              <a:ext uri="{FF2B5EF4-FFF2-40B4-BE49-F238E27FC236}">
                <a16:creationId xmlns:a16="http://schemas.microsoft.com/office/drawing/2014/main" id="{92B8D0D8-F969-4B6A-2CD8-787A29357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54102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19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326473242"/>
              </p:ext>
            </p:extLst>
          </p:nvPr>
        </p:nvGraphicFramePr>
        <p:xfrm>
          <a:off x="0" y="990600"/>
          <a:ext cx="9144002" cy="5836533"/>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7</a:t>
                      </a:r>
                      <a:endParaRPr lang="en-IN" dirty="0"/>
                    </a:p>
                  </a:txBody>
                  <a:tcPr/>
                </a:tc>
                <a:tc>
                  <a:txBody>
                    <a:bodyPr/>
                    <a:lstStyle/>
                    <a:p>
                      <a:r>
                        <a:rPr lang="en-US" dirty="0"/>
                        <a:t>2023</a:t>
                      </a:r>
                      <a:endParaRPr lang="en-IN" dirty="0"/>
                    </a:p>
                  </a:txBody>
                  <a:tcPr/>
                </a:tc>
                <a:tc>
                  <a:txBody>
                    <a:bodyPr/>
                    <a:lstStyle/>
                    <a:p>
                      <a:r>
                        <a:rPr lang="en-US" dirty="0"/>
                        <a:t>Journal</a:t>
                      </a:r>
                      <a:endParaRPr lang="en-IN" dirty="0"/>
                    </a:p>
                  </a:txBody>
                  <a:tcPr/>
                </a:tc>
                <a:tc>
                  <a:txBody>
                    <a:bodyPr/>
                    <a:lstStyle/>
                    <a:p>
                      <a:r>
                        <a:rPr lang="en-IN" sz="1800" b="0" i="0" u="none" strike="noStrike" kern="1200" dirty="0">
                          <a:solidFill>
                            <a:schemeClr val="dk1"/>
                          </a:solidFill>
                          <a:effectLst/>
                          <a:latin typeface="+mn-lt"/>
                          <a:ea typeface="+mn-ea"/>
                          <a:cs typeface="+mn-cs"/>
                        </a:rPr>
                        <a:t>Mohammad </a:t>
                      </a:r>
                      <a:r>
                        <a:rPr lang="en-IN" sz="1800" b="0" i="0" u="none" strike="noStrike" kern="1200" dirty="0" err="1">
                          <a:solidFill>
                            <a:schemeClr val="dk1"/>
                          </a:solidFill>
                          <a:effectLst/>
                          <a:latin typeface="+mn-lt"/>
                          <a:ea typeface="+mn-ea"/>
                          <a:cs typeface="+mn-cs"/>
                        </a:rPr>
                        <a:t>Mehrabi</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Marco </a:t>
                      </a:r>
                      <a:r>
                        <a:rPr lang="en-IN" sz="1800" b="0" i="0" u="none" strike="noStrike" kern="1200" dirty="0" err="1">
                          <a:solidFill>
                            <a:schemeClr val="dk1"/>
                          </a:solidFill>
                          <a:effectLst/>
                          <a:latin typeface="+mn-lt"/>
                          <a:ea typeface="+mn-ea"/>
                          <a:cs typeface="+mn-cs"/>
                        </a:rPr>
                        <a:t>Scaioni</a:t>
                      </a:r>
                      <a:r>
                        <a:rPr lang="en-IN"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Forecasting Air Quality in Kiev During 2022 Military Conflict Using Sentinel 5P and Optimized Machine Learning</a:t>
                      </a:r>
                    </a:p>
                    <a:p>
                      <a:endParaRPr lang="en-IN" dirty="0"/>
                    </a:p>
                  </a:txBody>
                  <a:tcPr/>
                </a:tc>
                <a:tc>
                  <a:txBody>
                    <a:bodyPr/>
                    <a:lstStyle/>
                    <a:p>
                      <a:r>
                        <a:rPr lang="en-IN" sz="1800" b="0" i="0" kern="1200" dirty="0">
                          <a:solidFill>
                            <a:schemeClr val="dk1"/>
                          </a:solidFill>
                          <a:effectLst/>
                          <a:latin typeface="+mn-lt"/>
                          <a:ea typeface="+mn-ea"/>
                          <a:cs typeface="+mn-cs"/>
                        </a:rPr>
                        <a:t>multilayer perceptron neural network,</a:t>
                      </a:r>
                      <a:r>
                        <a:rPr lang="en-US" sz="1800" b="0" i="0" kern="1200" dirty="0">
                          <a:solidFill>
                            <a:schemeClr val="dk1"/>
                          </a:solidFill>
                          <a:effectLst/>
                          <a:latin typeface="+mn-lt"/>
                          <a:ea typeface="+mn-ea"/>
                          <a:cs typeface="+mn-cs"/>
                        </a:rPr>
                        <a:t> electromagnetic field optimization (EFO) algorithm</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Four scenarios are defined by considering the reduced/original dataset</a:t>
                      </a:r>
                      <a:endParaRPr lang="en-US" dirty="0"/>
                    </a:p>
                  </a:txBody>
                  <a:tcPr/>
                </a:tc>
                <a:tc>
                  <a:txBody>
                    <a:bodyPr/>
                    <a:lstStyle/>
                    <a:p>
                      <a:r>
                        <a:rPr lang="en-US" sz="1800" b="0" i="0" kern="1200" dirty="0">
                          <a:solidFill>
                            <a:schemeClr val="dk1"/>
                          </a:solidFill>
                          <a:effectLst/>
                          <a:latin typeface="+mn-lt"/>
                          <a:ea typeface="+mn-ea"/>
                          <a:cs typeface="+mn-cs"/>
                        </a:rPr>
                        <a:t> its prediction accuracy can be improved.</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B963CC7F-96E2-FD55-AF6D-2C7785FB9A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1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4229462921"/>
              </p:ext>
            </p:extLst>
          </p:nvPr>
        </p:nvGraphicFramePr>
        <p:xfrm>
          <a:off x="0" y="990600"/>
          <a:ext cx="9144002" cy="5836533"/>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8</a:t>
                      </a:r>
                      <a:endParaRPr lang="en-IN" dirty="0"/>
                    </a:p>
                  </a:txBody>
                  <a:tcPr/>
                </a:tc>
                <a:tc>
                  <a:txBody>
                    <a:bodyPr/>
                    <a:lstStyle/>
                    <a:p>
                      <a:r>
                        <a:rPr lang="en-US" dirty="0"/>
                        <a:t>2020</a:t>
                      </a:r>
                      <a:endParaRPr lang="en-IN" dirty="0"/>
                    </a:p>
                  </a:txBody>
                  <a:tcPr/>
                </a:tc>
                <a:tc>
                  <a:txBody>
                    <a:bodyPr/>
                    <a:lstStyle/>
                    <a:p>
                      <a:r>
                        <a:rPr lang="en-US" dirty="0"/>
                        <a:t>Journal</a:t>
                      </a:r>
                      <a:endParaRPr lang="en-IN" dirty="0"/>
                    </a:p>
                  </a:txBody>
                  <a:tcPr/>
                </a:tc>
                <a:tc>
                  <a:txBody>
                    <a:bodyPr/>
                    <a:lstStyle/>
                    <a:p>
                      <a:r>
                        <a:rPr lang="nl-NL" sz="1800" b="0" i="0" u="none" strike="noStrike" kern="1200" dirty="0">
                          <a:solidFill>
                            <a:schemeClr val="dk1"/>
                          </a:solidFill>
                          <a:effectLst/>
                          <a:latin typeface="+mn-lt"/>
                          <a:ea typeface="+mn-ea"/>
                          <a:cs typeface="+mn-cs"/>
                        </a:rPr>
                        <a:t>Dan Zhang</a:t>
                      </a:r>
                      <a:r>
                        <a:rPr lang="nl-NL" sz="1800" b="0" i="0" kern="1200" dirty="0">
                          <a:solidFill>
                            <a:schemeClr val="dk1"/>
                          </a:solidFill>
                          <a:effectLst/>
                          <a:latin typeface="+mn-lt"/>
                          <a:ea typeface="+mn-ea"/>
                          <a:cs typeface="+mn-cs"/>
                        </a:rPr>
                        <a:t>; </a:t>
                      </a:r>
                      <a:r>
                        <a:rPr lang="nl-NL" sz="1800" b="0" i="0" u="none" strike="noStrike" kern="1200" dirty="0">
                          <a:solidFill>
                            <a:schemeClr val="dk1"/>
                          </a:solidFill>
                          <a:effectLst/>
                          <a:latin typeface="+mn-lt"/>
                          <a:ea typeface="+mn-ea"/>
                          <a:cs typeface="+mn-cs"/>
                        </a:rPr>
                        <a:t>Simon S. Woo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Real Time Localized Air Quality Monitoring and Prediction Through Mobile and Fixed IoT Sensing Network</a:t>
                      </a:r>
                    </a:p>
                    <a:p>
                      <a:endParaRPr lang="en-IN" dirty="0"/>
                    </a:p>
                  </a:txBody>
                  <a:tcPr/>
                </a:tc>
                <a:tc>
                  <a:txBody>
                    <a:bodyPr/>
                    <a:lstStyle/>
                    <a:p>
                      <a:r>
                        <a:rPr lang="en-IN" sz="1800" b="0" i="0" kern="1200" dirty="0">
                          <a:solidFill>
                            <a:schemeClr val="dk1"/>
                          </a:solidFill>
                          <a:effectLst/>
                          <a:latin typeface="+mn-lt"/>
                          <a:ea typeface="+mn-ea"/>
                          <a:cs typeface="+mn-cs"/>
                        </a:rPr>
                        <a:t> Internet of Things (IoT)</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
                      </a:r>
                      <a:r>
                        <a:rPr lang="en-IN" dirty="0"/>
                        <a:t>t take more time to execute</a:t>
                      </a:r>
                    </a:p>
                  </a:txBody>
                  <a:tcPr/>
                </a:tc>
                <a:tc>
                  <a:txBody>
                    <a:bodyPr/>
                    <a:lstStyle/>
                    <a:p>
                      <a:r>
                        <a:rPr lang="en-US" sz="1800" b="0" i="0" kern="1200" dirty="0">
                          <a:solidFill>
                            <a:schemeClr val="dk1"/>
                          </a:solidFill>
                          <a:effectLst/>
                          <a:latin typeface="+mn-lt"/>
                          <a:ea typeface="+mn-ea"/>
                          <a:cs typeface="+mn-cs"/>
                        </a:rPr>
                        <a:t> Effective air quality monitoring and prediction for a smart city application</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5D8B1AB9-0EAA-643F-EAC1-891A12CB3F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65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1449864558"/>
              </p:ext>
            </p:extLst>
          </p:nvPr>
        </p:nvGraphicFramePr>
        <p:xfrm>
          <a:off x="0" y="990600"/>
          <a:ext cx="9144002" cy="5836533"/>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9</a:t>
                      </a:r>
                      <a:endParaRPr lang="en-IN" dirty="0"/>
                    </a:p>
                  </a:txBody>
                  <a:tcPr/>
                </a:tc>
                <a:tc>
                  <a:txBody>
                    <a:bodyPr/>
                    <a:lstStyle/>
                    <a:p>
                      <a:r>
                        <a:rPr lang="en-US" dirty="0"/>
                        <a:t>2021</a:t>
                      </a:r>
                      <a:endParaRPr lang="en-IN" dirty="0"/>
                    </a:p>
                  </a:txBody>
                  <a:tcPr/>
                </a:tc>
                <a:tc>
                  <a:txBody>
                    <a:bodyPr/>
                    <a:lstStyle/>
                    <a:p>
                      <a:r>
                        <a:rPr lang="en-US" dirty="0"/>
                        <a:t>Journal</a:t>
                      </a:r>
                      <a:endParaRPr lang="en-IN" dirty="0"/>
                    </a:p>
                  </a:txBody>
                  <a:tcPr/>
                </a:tc>
                <a:tc>
                  <a:txBody>
                    <a:bodyPr/>
                    <a:lstStyle/>
                    <a:p>
                      <a:r>
                        <a:rPr lang="en-IN" sz="1800" b="0" i="0" u="none" kern="1200" dirty="0" err="1">
                          <a:solidFill>
                            <a:schemeClr val="dk1"/>
                          </a:solidFill>
                          <a:effectLst/>
                          <a:latin typeface="+mn-lt"/>
                          <a:ea typeface="+mn-ea"/>
                          <a:cs typeface="+mn-cs"/>
                        </a:rPr>
                        <a:t>Ichrak</a:t>
                      </a:r>
                      <a:r>
                        <a:rPr lang="en-IN" sz="1800" b="0" i="0" u="none" kern="1200" dirty="0">
                          <a:solidFill>
                            <a:schemeClr val="dk1"/>
                          </a:solidFill>
                          <a:effectLst/>
                          <a:latin typeface="+mn-lt"/>
                          <a:ea typeface="+mn-ea"/>
                          <a:cs typeface="+mn-cs"/>
                        </a:rPr>
                        <a:t> Mokhtar</a:t>
                      </a:r>
                      <a:r>
                        <a:rPr lang="en-IN" sz="1800" b="0" i="0" u="sng" kern="1200" dirty="0">
                          <a:solidFill>
                            <a:schemeClr val="dk1"/>
                          </a:solidFill>
                          <a:effectLst/>
                          <a:latin typeface="+mn-lt"/>
                          <a:ea typeface="+mn-ea"/>
                          <a:cs typeface="+mn-cs"/>
                        </a:rPr>
                        <a:t>i</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Walid </a:t>
                      </a:r>
                      <a:r>
                        <a:rPr lang="en-IN" sz="1800" b="0" i="0" u="none" strike="noStrike" kern="1200" dirty="0" err="1">
                          <a:solidFill>
                            <a:schemeClr val="dk1"/>
                          </a:solidFill>
                          <a:effectLst/>
                          <a:latin typeface="+mn-lt"/>
                          <a:ea typeface="+mn-ea"/>
                          <a:cs typeface="+mn-cs"/>
                        </a:rPr>
                        <a:t>Bechkit</a:t>
                      </a:r>
                      <a:r>
                        <a:rPr lang="en-IN" sz="1800" b="0" i="0" kern="1200" dirty="0" err="1">
                          <a:solidFill>
                            <a:schemeClr val="dk1"/>
                          </a:solidFill>
                          <a:effectLst/>
                          <a:latin typeface="+mn-lt"/>
                          <a:ea typeface="+mn-ea"/>
                          <a:cs typeface="+mn-cs"/>
                        </a:rPr>
                        <a:t>;</a:t>
                      </a:r>
                      <a:r>
                        <a:rPr lang="en-IN" sz="1800" b="0" i="0" u="none" strike="noStrike" kern="1200" dirty="0" err="1">
                          <a:solidFill>
                            <a:schemeClr val="dk1"/>
                          </a:solidFill>
                          <a:effectLst/>
                          <a:latin typeface="+mn-lt"/>
                          <a:ea typeface="+mn-ea"/>
                          <a:cs typeface="+mn-cs"/>
                        </a:rPr>
                        <a:t>Hervé</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Rivano</a:t>
                      </a:r>
                      <a:r>
                        <a:rPr lang="en-IN"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Uncertainty-Aware Deep Learning Architectures for Highly Dynamic Air Quality Prediction</a:t>
                      </a:r>
                    </a:p>
                    <a:p>
                      <a:endParaRPr lang="en-IN" dirty="0"/>
                    </a:p>
                  </a:txBody>
                  <a:tcPr/>
                </a:tc>
                <a:tc>
                  <a:txBody>
                    <a:bodyPr/>
                    <a:lstStyle/>
                    <a:p>
                      <a:r>
                        <a:rPr lang="en-US" sz="1800" b="0" i="0" kern="1200" dirty="0">
                          <a:solidFill>
                            <a:schemeClr val="dk1"/>
                          </a:solidFill>
                          <a:effectLst/>
                          <a:latin typeface="+mn-lt"/>
                          <a:ea typeface="+mn-ea"/>
                          <a:cs typeface="+mn-cs"/>
                        </a:rPr>
                        <a:t> long short term memory (LSTM) and convolutional neural network (CNN)</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their performances were further excavated</a:t>
                      </a:r>
                      <a:endParaRPr lang="en-IN" dirty="0"/>
                    </a:p>
                  </a:txBody>
                  <a:tcPr/>
                </a:tc>
                <a:tc>
                  <a:txBody>
                    <a:bodyPr/>
                    <a:lstStyle/>
                    <a:p>
                      <a:r>
                        <a:rPr lang="en-US" sz="1800" b="0" i="0" kern="1200" dirty="0">
                          <a:solidFill>
                            <a:schemeClr val="dk1"/>
                          </a:solidFill>
                          <a:effectLst/>
                          <a:latin typeface="+mn-lt"/>
                          <a:ea typeface="+mn-ea"/>
                          <a:cs typeface="+mn-cs"/>
                        </a:rPr>
                        <a:t>the results of the uncertainty techniques and we derive insights</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D05373D7-700E-418C-EB70-E531FBEF5D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7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088227438"/>
              </p:ext>
            </p:extLst>
          </p:nvPr>
        </p:nvGraphicFramePr>
        <p:xfrm>
          <a:off x="0" y="990600"/>
          <a:ext cx="9144002" cy="5836533"/>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10</a:t>
                      </a:r>
                      <a:endParaRPr lang="en-IN" dirty="0"/>
                    </a:p>
                  </a:txBody>
                  <a:tcPr/>
                </a:tc>
                <a:tc>
                  <a:txBody>
                    <a:bodyPr/>
                    <a:lstStyle/>
                    <a:p>
                      <a:r>
                        <a:rPr lang="en-US" dirty="0"/>
                        <a:t>2016</a:t>
                      </a:r>
                      <a:endParaRPr lang="en-IN" dirty="0"/>
                    </a:p>
                  </a:txBody>
                  <a:tcPr/>
                </a:tc>
                <a:tc>
                  <a:txBody>
                    <a:bodyPr/>
                    <a:lstStyle/>
                    <a:p>
                      <a:r>
                        <a:rPr lang="en-US" dirty="0"/>
                        <a:t>Journal</a:t>
                      </a:r>
                      <a:endParaRPr lang="en-IN" dirty="0"/>
                    </a:p>
                  </a:txBody>
                  <a:tcPr/>
                </a:tc>
                <a:tc>
                  <a:txBody>
                    <a:bodyPr/>
                    <a:lstStyle/>
                    <a:p>
                      <a:r>
                        <a:rPr lang="en-IN" sz="1800" b="0" i="0" u="none" strike="noStrike" kern="1200" dirty="0">
                          <a:solidFill>
                            <a:schemeClr val="dk1"/>
                          </a:solidFill>
                          <a:effectLst/>
                          <a:latin typeface="+mn-lt"/>
                          <a:ea typeface="+mn-ea"/>
                          <a:cs typeface="+mn-cs"/>
                        </a:rPr>
                        <a:t>Khaled Bashir Shaban</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Abdullah Kadri</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Eman</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Rezk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Urban Air Pollution Monitoring System With Forecasting Models</a:t>
                      </a:r>
                    </a:p>
                    <a:p>
                      <a:endParaRPr lang="en-IN" dirty="0"/>
                    </a:p>
                  </a:txBody>
                  <a:tcPr/>
                </a:tc>
                <a:tc>
                  <a:txBody>
                    <a:bodyPr/>
                    <a:lstStyle/>
                    <a:p>
                      <a:r>
                        <a:rPr lang="en-US" sz="1800" b="0" i="0" kern="1200" dirty="0">
                          <a:solidFill>
                            <a:schemeClr val="dk1"/>
                          </a:solidFill>
                          <a:effectLst/>
                          <a:latin typeface="+mn-lt"/>
                          <a:ea typeface="+mn-ea"/>
                          <a:cs typeface="+mn-cs"/>
                        </a:rPr>
                        <a:t>support vector machines, M5P model trees, and artificial neural networks (ANN)</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
                      </a:r>
                      <a:r>
                        <a:rPr lang="en-IN" dirty="0"/>
                        <a:t>t take more time to execute</a:t>
                      </a:r>
                    </a:p>
                  </a:txBody>
                  <a:tcPr/>
                </a:tc>
                <a:tc>
                  <a:txBody>
                    <a:bodyPr/>
                    <a:lstStyle/>
                    <a:p>
                      <a:r>
                        <a:rPr lang="en-US" sz="1800" b="0" i="0" kern="1200" dirty="0">
                          <a:solidFill>
                            <a:schemeClr val="dk1"/>
                          </a:solidFill>
                          <a:effectLst/>
                          <a:latin typeface="+mn-lt"/>
                          <a:ea typeface="+mn-ea"/>
                          <a:cs typeface="+mn-cs"/>
                        </a:rPr>
                        <a:t>useful for alarming applications in areas with high air pollution levels</a:t>
                      </a:r>
                      <a:endParaRPr lang="en-IN" b="1"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5E2F5D5E-AFA3-9551-D1AF-DD85845DFF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52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1612808321"/>
              </p:ext>
            </p:extLst>
          </p:nvPr>
        </p:nvGraphicFramePr>
        <p:xfrm>
          <a:off x="0" y="990600"/>
          <a:ext cx="9144002" cy="5943600"/>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11</a:t>
                      </a:r>
                      <a:endParaRPr lang="en-IN" dirty="0"/>
                    </a:p>
                  </a:txBody>
                  <a:tcPr/>
                </a:tc>
                <a:tc>
                  <a:txBody>
                    <a:bodyPr/>
                    <a:lstStyle/>
                    <a:p>
                      <a:r>
                        <a:rPr lang="en-US" dirty="0"/>
                        <a:t>2020</a:t>
                      </a:r>
                      <a:endParaRPr lang="en-IN" dirty="0"/>
                    </a:p>
                  </a:txBody>
                  <a:tcPr/>
                </a:tc>
                <a:tc>
                  <a:txBody>
                    <a:bodyPr/>
                    <a:lstStyle/>
                    <a:p>
                      <a:r>
                        <a:rPr lang="en-US" dirty="0"/>
                        <a:t>Journal</a:t>
                      </a:r>
                      <a:endParaRPr lang="en-IN" dirty="0"/>
                    </a:p>
                  </a:txBody>
                  <a:tcPr/>
                </a:tc>
                <a:tc>
                  <a:txBody>
                    <a:bodyPr/>
                    <a:lstStyle/>
                    <a:p>
                      <a:r>
                        <a:rPr lang="en-IN" sz="1800" b="0" i="0" u="none" kern="1200" dirty="0" err="1">
                          <a:solidFill>
                            <a:schemeClr val="dk1"/>
                          </a:solidFill>
                          <a:effectLst/>
                          <a:latin typeface="+mn-lt"/>
                          <a:ea typeface="+mn-ea"/>
                          <a:cs typeface="+mn-cs"/>
                        </a:rPr>
                        <a:t>Snehanjan</a:t>
                      </a:r>
                      <a:r>
                        <a:rPr lang="en-IN" sz="1800" b="0" i="0" u="none" kern="1200" dirty="0">
                          <a:solidFill>
                            <a:schemeClr val="dk1"/>
                          </a:solidFill>
                          <a:effectLst/>
                          <a:latin typeface="+mn-lt"/>
                          <a:ea typeface="+mn-ea"/>
                          <a:cs typeface="+mn-cs"/>
                        </a:rPr>
                        <a:t> </a:t>
                      </a:r>
                      <a:r>
                        <a:rPr lang="en-IN" sz="1800" b="0" i="0" u="none" kern="1200" dirty="0" err="1">
                          <a:solidFill>
                            <a:schemeClr val="dk1"/>
                          </a:solidFill>
                          <a:effectLst/>
                          <a:latin typeface="+mn-lt"/>
                          <a:ea typeface="+mn-ea"/>
                          <a:cs typeface="+mn-cs"/>
                        </a:rPr>
                        <a:t>Acharyya</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Sudip Nag</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Prasanta Kumar Guha]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Selective Detection of VOCs With WO</a:t>
                      </a:r>
                      <a:r>
                        <a:rPr lang="en-US" sz="1800" b="0" i="0" kern="1200" baseline="-25000" dirty="0">
                          <a:solidFill>
                            <a:schemeClr val="dk1"/>
                          </a:solidFill>
                          <a:effectLst/>
                          <a:latin typeface="+mn-lt"/>
                          <a:ea typeface="+mn-ea"/>
                          <a:cs typeface="+mn-cs"/>
                        </a:rPr>
                        <a:t>3</a:t>
                      </a:r>
                      <a:r>
                        <a:rPr lang="en-US" sz="1800" b="0" i="0" kern="1200" dirty="0">
                          <a:solidFill>
                            <a:schemeClr val="dk1"/>
                          </a:solidFill>
                          <a:effectLst/>
                          <a:latin typeface="+mn-lt"/>
                          <a:ea typeface="+mn-ea"/>
                          <a:cs typeface="+mn-cs"/>
                        </a:rPr>
                        <a:t> Nanoplates-Based Single </a:t>
                      </a:r>
                      <a:r>
                        <a:rPr lang="en-US" sz="1800" b="0" i="0" kern="1200" dirty="0" err="1">
                          <a:solidFill>
                            <a:schemeClr val="dk1"/>
                          </a:solidFill>
                          <a:effectLst/>
                          <a:latin typeface="+mn-lt"/>
                          <a:ea typeface="+mn-ea"/>
                          <a:cs typeface="+mn-cs"/>
                        </a:rPr>
                        <a:t>Chemiresistive</a:t>
                      </a:r>
                      <a:r>
                        <a:rPr lang="en-US" sz="1800" b="0" i="0" kern="1200" dirty="0">
                          <a:solidFill>
                            <a:schemeClr val="dk1"/>
                          </a:solidFill>
                          <a:effectLst/>
                          <a:latin typeface="+mn-lt"/>
                          <a:ea typeface="+mn-ea"/>
                          <a:cs typeface="+mn-cs"/>
                        </a:rPr>
                        <a:t> Sensor Device Using Machine Learning Algorithms</a:t>
                      </a:r>
                    </a:p>
                    <a:p>
                      <a:endParaRPr lang="en-IN" dirty="0"/>
                    </a:p>
                  </a:txBody>
                  <a:tcPr/>
                </a:tc>
                <a:tc>
                  <a:txBody>
                    <a:bodyPr/>
                    <a:lstStyle/>
                    <a:p>
                      <a:r>
                        <a:rPr lang="en-US" sz="1800" b="0" i="0" kern="1200" dirty="0">
                          <a:solidFill>
                            <a:schemeClr val="dk1"/>
                          </a:solidFill>
                          <a:effectLst/>
                          <a:latin typeface="+mn-lt"/>
                          <a:ea typeface="+mn-ea"/>
                          <a:cs typeface="+mn-cs"/>
                        </a:rPr>
                        <a:t>the sensor device were engaged with machine learning algorithms </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adequate sensor response was observed for each target VOC</a:t>
                      </a:r>
                      <a:endParaRPr lang="en-IN" dirty="0"/>
                    </a:p>
                  </a:txBody>
                  <a:tcPr/>
                </a:tc>
                <a:tc>
                  <a:txBody>
                    <a:bodyPr/>
                    <a:lstStyle/>
                    <a:p>
                      <a:r>
                        <a:rPr lang="en-US" sz="1800" b="0" i="0" kern="1200" dirty="0">
                          <a:solidFill>
                            <a:schemeClr val="dk1"/>
                          </a:solidFill>
                          <a:effectLst/>
                          <a:latin typeface="+mn-lt"/>
                          <a:ea typeface="+mn-ea"/>
                          <a:cs typeface="+mn-cs"/>
                        </a:rPr>
                        <a:t>predicted in a quantitative manner using a regression model with fair accuracy.</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22DB5717-7D2A-1071-654E-2C41585E55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46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1528118400"/>
              </p:ext>
            </p:extLst>
          </p:nvPr>
        </p:nvGraphicFramePr>
        <p:xfrm>
          <a:off x="0" y="990600"/>
          <a:ext cx="9144002" cy="5836533"/>
        </p:xfrm>
        <a:graphic>
          <a:graphicData uri="http://schemas.openxmlformats.org/drawingml/2006/table">
            <a:tbl>
              <a:tblPr firstRow="1" bandRow="1">
                <a:tableStyleId>{5C22544A-7EE6-4342-B048-85BDC9FD1C3A}</a:tableStyleId>
              </a:tblPr>
              <a:tblGrid>
                <a:gridCol w="556591">
                  <a:extLst>
                    <a:ext uri="{9D8B030D-6E8A-4147-A177-3AD203B41FA5}">
                      <a16:colId xmlns:a16="http://schemas.microsoft.com/office/drawing/2014/main" val="3719257037"/>
                    </a:ext>
                  </a:extLst>
                </a:gridCol>
                <a:gridCol w="715617">
                  <a:extLst>
                    <a:ext uri="{9D8B030D-6E8A-4147-A177-3AD203B41FA5}">
                      <a16:colId xmlns:a16="http://schemas.microsoft.com/office/drawing/2014/main" val="3205176052"/>
                    </a:ext>
                  </a:extLst>
                </a:gridCol>
                <a:gridCol w="1113183">
                  <a:extLst>
                    <a:ext uri="{9D8B030D-6E8A-4147-A177-3AD203B41FA5}">
                      <a16:colId xmlns:a16="http://schemas.microsoft.com/office/drawing/2014/main" val="206161408"/>
                    </a:ext>
                  </a:extLst>
                </a:gridCol>
                <a:gridCol w="874644">
                  <a:extLst>
                    <a:ext uri="{9D8B030D-6E8A-4147-A177-3AD203B41FA5}">
                      <a16:colId xmlns:a16="http://schemas.microsoft.com/office/drawing/2014/main" val="2992910154"/>
                    </a:ext>
                  </a:extLst>
                </a:gridCol>
                <a:gridCol w="1192696">
                  <a:extLst>
                    <a:ext uri="{9D8B030D-6E8A-4147-A177-3AD203B41FA5}">
                      <a16:colId xmlns:a16="http://schemas.microsoft.com/office/drawing/2014/main" val="1920851090"/>
                    </a:ext>
                  </a:extLst>
                </a:gridCol>
                <a:gridCol w="1033670">
                  <a:extLst>
                    <a:ext uri="{9D8B030D-6E8A-4147-A177-3AD203B41FA5}">
                      <a16:colId xmlns:a16="http://schemas.microsoft.com/office/drawing/2014/main" val="2638654935"/>
                    </a:ext>
                  </a:extLst>
                </a:gridCol>
                <a:gridCol w="891347">
                  <a:extLst>
                    <a:ext uri="{9D8B030D-6E8A-4147-A177-3AD203B41FA5}">
                      <a16:colId xmlns:a16="http://schemas.microsoft.com/office/drawing/2014/main" val="614274749"/>
                    </a:ext>
                  </a:extLst>
                </a:gridCol>
                <a:gridCol w="857941">
                  <a:extLst>
                    <a:ext uri="{9D8B030D-6E8A-4147-A177-3AD203B41FA5}">
                      <a16:colId xmlns:a16="http://schemas.microsoft.com/office/drawing/2014/main" val="1799394374"/>
                    </a:ext>
                  </a:extLst>
                </a:gridCol>
                <a:gridCol w="993913">
                  <a:extLst>
                    <a:ext uri="{9D8B030D-6E8A-4147-A177-3AD203B41FA5}">
                      <a16:colId xmlns:a16="http://schemas.microsoft.com/office/drawing/2014/main" val="3284848637"/>
                    </a:ext>
                  </a:extLst>
                </a:gridCol>
                <a:gridCol w="91440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12</a:t>
                      </a:r>
                      <a:endParaRPr lang="en-IN" dirty="0"/>
                    </a:p>
                  </a:txBody>
                  <a:tcPr/>
                </a:tc>
                <a:tc>
                  <a:txBody>
                    <a:bodyPr/>
                    <a:lstStyle/>
                    <a:p>
                      <a:r>
                        <a:rPr lang="en-US" dirty="0"/>
                        <a:t>2022</a:t>
                      </a:r>
                      <a:endParaRPr lang="en-IN" dirty="0"/>
                    </a:p>
                  </a:txBody>
                  <a:tcPr/>
                </a:tc>
                <a:tc>
                  <a:txBody>
                    <a:bodyPr/>
                    <a:lstStyle/>
                    <a:p>
                      <a:r>
                        <a:rPr lang="en-US" dirty="0"/>
                        <a:t>Journal</a:t>
                      </a:r>
                      <a:endParaRPr lang="en-IN" dirty="0"/>
                    </a:p>
                  </a:txBody>
                  <a:tcPr/>
                </a:tc>
                <a:tc>
                  <a:txBody>
                    <a:bodyPr/>
                    <a:lstStyle/>
                    <a:p>
                      <a:r>
                        <a:rPr lang="en-IN" sz="1800" b="0" i="0" u="none" strike="noStrike" kern="1200" dirty="0" err="1">
                          <a:solidFill>
                            <a:schemeClr val="dk1"/>
                          </a:solidFill>
                          <a:effectLst/>
                          <a:latin typeface="+mn-lt"/>
                          <a:ea typeface="+mn-ea"/>
                          <a:cs typeface="+mn-cs"/>
                        </a:rPr>
                        <a:t>Jingyang</a:t>
                      </a:r>
                      <a:r>
                        <a:rPr lang="en-IN" sz="1800" b="0" i="0" u="none" strike="noStrike" kern="1200" dirty="0">
                          <a:solidFill>
                            <a:schemeClr val="dk1"/>
                          </a:solidFill>
                          <a:effectLst/>
                          <a:latin typeface="+mn-lt"/>
                          <a:ea typeface="+mn-ea"/>
                          <a:cs typeface="+mn-cs"/>
                        </a:rPr>
                        <a:t> Wang</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Lukai</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Jin</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Xiaolei</a:t>
                      </a:r>
                      <a:r>
                        <a:rPr lang="en-IN" sz="1800" b="0" i="0" u="none" strike="noStrike" kern="1200" dirty="0">
                          <a:solidFill>
                            <a:schemeClr val="dk1"/>
                          </a:solidFill>
                          <a:effectLst/>
                          <a:latin typeface="+mn-lt"/>
                          <a:ea typeface="+mn-ea"/>
                          <a:cs typeface="+mn-cs"/>
                        </a:rPr>
                        <a:t> Li</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Siyuan</a:t>
                      </a:r>
                      <a:r>
                        <a:rPr lang="en-IN" sz="1800" b="0" i="0" u="none" strike="noStrike" kern="1200" dirty="0">
                          <a:solidFill>
                            <a:schemeClr val="dk1"/>
                          </a:solidFill>
                          <a:effectLst/>
                          <a:latin typeface="+mn-lt"/>
                          <a:ea typeface="+mn-ea"/>
                          <a:cs typeface="+mn-cs"/>
                        </a:rPr>
                        <a:t> He</a:t>
                      </a:r>
                      <a:r>
                        <a:rPr lang="en-IN" sz="1800" b="0" i="0" kern="1200" dirty="0">
                          <a:solidFill>
                            <a:schemeClr val="dk1"/>
                          </a:solidFill>
                          <a:effectLst/>
                          <a:latin typeface="+mn-lt"/>
                          <a:ea typeface="+mn-ea"/>
                          <a:cs typeface="+mn-cs"/>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Hybrid Air Quality Index Prediction Model Based on CNN and Attention Gate Unit</a:t>
                      </a:r>
                    </a:p>
                    <a:p>
                      <a:endParaRPr lang="en-IN" dirty="0"/>
                    </a:p>
                  </a:txBody>
                  <a:tcPr/>
                </a:tc>
                <a:tc>
                  <a:txBody>
                    <a:bodyPr/>
                    <a:lstStyle/>
                    <a:p>
                      <a:r>
                        <a:rPr lang="en-US" sz="1800" b="0" i="0" kern="1200" dirty="0">
                          <a:solidFill>
                            <a:schemeClr val="dk1"/>
                          </a:solidFill>
                          <a:effectLst/>
                          <a:latin typeface="+mn-lt"/>
                          <a:ea typeface="+mn-ea"/>
                          <a:cs typeface="+mn-cs"/>
                        </a:rPr>
                        <a:t> Convolutional Neural Network (CNN) and Attention Gate Unit (AGU)</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their performances were further excavated</a:t>
                      </a:r>
                      <a:endParaRPr lang="en-IN" dirty="0"/>
                    </a:p>
                  </a:txBody>
                  <a:tcPr/>
                </a:tc>
                <a:tc>
                  <a:txBody>
                    <a:bodyPr/>
                    <a:lstStyle/>
                    <a:p>
                      <a:r>
                        <a:rPr lang="en-US" sz="1800" b="0" i="0" kern="1200" dirty="0">
                          <a:solidFill>
                            <a:schemeClr val="dk1"/>
                          </a:solidFill>
                          <a:effectLst/>
                          <a:latin typeface="+mn-lt"/>
                          <a:ea typeface="+mn-ea"/>
                          <a:cs typeface="+mn-cs"/>
                        </a:rPr>
                        <a:t>Other models by comparing with the other nine models on the same data set.</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D7BFE729-78B5-5568-E684-69EF071B4C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53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4C57-70A2-193D-A418-C5535FA484AB}"/>
              </a:ext>
            </a:extLst>
          </p:cNvPr>
          <p:cNvSpPr>
            <a:spLocks noGrp="1"/>
          </p:cNvSpPr>
          <p:nvPr>
            <p:ph type="title"/>
          </p:nvPr>
        </p:nvSpPr>
        <p:spPr/>
        <p:txBody>
          <a:bodyPr>
            <a:normAutofit fontScale="90000"/>
          </a:bodyPr>
          <a:lstStyle/>
          <a:p>
            <a:r>
              <a:rPr lang="en-US" b="0" i="0" dirty="0">
                <a:solidFill>
                  <a:srgbClr val="343541"/>
                </a:solidFill>
                <a:effectLst/>
                <a:latin typeface="Söhne"/>
              </a:rPr>
              <a:t>existing system with merits and demerits</a:t>
            </a:r>
            <a:endParaRPr lang="en-IN" dirty="0"/>
          </a:p>
        </p:txBody>
      </p:sp>
      <p:sp>
        <p:nvSpPr>
          <p:cNvPr id="3" name="Content Placeholder 2">
            <a:extLst>
              <a:ext uri="{FF2B5EF4-FFF2-40B4-BE49-F238E27FC236}">
                <a16:creationId xmlns:a16="http://schemas.microsoft.com/office/drawing/2014/main" id="{448A0676-579A-5702-920C-6AD3FA2AB1A6}"/>
              </a:ext>
            </a:extLst>
          </p:cNvPr>
          <p:cNvSpPr>
            <a:spLocks noGrp="1"/>
          </p:cNvSpPr>
          <p:nvPr>
            <p:ph idx="1"/>
          </p:nvPr>
        </p:nvSpPr>
        <p:spPr/>
        <p:txBody>
          <a:bodyPr>
            <a:normAutofit fontScale="55000" lnSpcReduction="20000"/>
          </a:bodyPr>
          <a:lstStyle/>
          <a:p>
            <a:pPr marL="0" indent="0" algn="l">
              <a:buNone/>
            </a:pPr>
            <a:r>
              <a:rPr lang="en-US" b="1" i="0" dirty="0">
                <a:solidFill>
                  <a:srgbClr val="374151"/>
                </a:solidFill>
                <a:effectLst/>
                <a:latin typeface="Söhne"/>
              </a:rPr>
              <a:t>Merits: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Accuracy and Predictive Power</a:t>
            </a:r>
            <a:r>
              <a:rPr lang="en-US" b="0" i="0" dirty="0">
                <a:solidFill>
                  <a:srgbClr val="374151"/>
                </a:solidFill>
                <a:effectLst/>
                <a:latin typeface="Söhne"/>
              </a:rPr>
              <a:t>: Machine learning models can provide accurate predictions of air quality based on historical and real-time data. They can capture complex patterns and relationships in the data that may be difficult for traditional models to discern.</a:t>
            </a:r>
          </a:p>
          <a:p>
            <a:pPr algn="l">
              <a:buFont typeface="+mj-lt"/>
              <a:buAutoNum type="arabicPeriod"/>
            </a:pPr>
            <a:r>
              <a:rPr lang="en-US" b="1" i="0" dirty="0">
                <a:solidFill>
                  <a:srgbClr val="374151"/>
                </a:solidFill>
                <a:effectLst/>
                <a:latin typeface="Söhne"/>
              </a:rPr>
              <a:t>Real-time Monitoring</a:t>
            </a:r>
            <a:r>
              <a:rPr lang="en-US" b="0" i="0" dirty="0">
                <a:solidFill>
                  <a:srgbClr val="374151"/>
                </a:solidFill>
                <a:effectLst/>
                <a:latin typeface="Söhne"/>
              </a:rPr>
              <a:t>: Machine learning models can process real-time sensor data to provide up-to-the-minute information about air quality. This is crucial for making timely decisions to protect public health, such as issuing pollution alerts or recommending precautionary measures.</a:t>
            </a:r>
          </a:p>
          <a:p>
            <a:pPr marL="0" indent="0" algn="l">
              <a:buNone/>
            </a:pPr>
            <a:r>
              <a:rPr lang="en-US" b="1" i="0" dirty="0">
                <a:solidFill>
                  <a:srgbClr val="374151"/>
                </a:solidFill>
                <a:effectLst/>
                <a:latin typeface="Söhne"/>
              </a:rPr>
              <a:t>Demerits: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Quality</a:t>
            </a:r>
            <a:r>
              <a:rPr lang="en-US" b="0" i="0" dirty="0">
                <a:solidFill>
                  <a:srgbClr val="374151"/>
                </a:solidFill>
                <a:effectLst/>
                <a:latin typeface="Söhne"/>
              </a:rPr>
              <a:t>: The effectiveness of machine learning models depends on the quality and completeness of the input data. Inaccurate or missing data can lead to unreliable predictions.</a:t>
            </a:r>
          </a:p>
          <a:p>
            <a:pPr algn="l">
              <a:buFont typeface="+mj-lt"/>
              <a:buAutoNum type="arabicPeriod"/>
            </a:pPr>
            <a:r>
              <a:rPr lang="en-US" b="1" i="0" dirty="0">
                <a:solidFill>
                  <a:srgbClr val="374151"/>
                </a:solidFill>
                <a:effectLst/>
                <a:latin typeface="Söhne"/>
              </a:rPr>
              <a:t>Data Volume</a:t>
            </a:r>
            <a:r>
              <a:rPr lang="en-US" b="0" i="0" dirty="0">
                <a:solidFill>
                  <a:srgbClr val="374151"/>
                </a:solidFill>
                <a:effectLst/>
                <a:latin typeface="Söhne"/>
              </a:rPr>
              <a:t>: Training machine learning models for air quality analysis requires a substantial amount of historical data. In some regions or for specific pollutants, data may be limited, making it challenging to build accurate models.</a:t>
            </a:r>
          </a:p>
          <a:p>
            <a:endParaRPr lang="en-IN" dirty="0"/>
          </a:p>
        </p:txBody>
      </p:sp>
      <p:pic>
        <p:nvPicPr>
          <p:cNvPr id="4" name="Picture 6">
            <a:extLst>
              <a:ext uri="{FF2B5EF4-FFF2-40B4-BE49-F238E27FC236}">
                <a16:creationId xmlns:a16="http://schemas.microsoft.com/office/drawing/2014/main" id="{2F1147A7-37CF-BC95-C36C-5A97AE24E7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358152" cy="4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3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75BB-101A-C33E-40BF-B6E6D9B6D9E3}"/>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373262EF-AE39-3FCB-6207-A5054A9F58A7}"/>
              </a:ext>
            </a:extLst>
          </p:cNvPr>
          <p:cNvSpPr>
            <a:spLocks noGrp="1"/>
          </p:cNvSpPr>
          <p:nvPr>
            <p:ph idx="1"/>
          </p:nvPr>
        </p:nvSpPr>
        <p:spPr/>
        <p:txBody>
          <a:bodyPr>
            <a:normAutofit fontScale="55000" lnSpcReduction="20000"/>
          </a:bodyPr>
          <a:lstStyle/>
          <a:p>
            <a:pPr algn="just"/>
            <a:r>
              <a:rPr lang="en-US" b="0" i="0" dirty="0">
                <a:solidFill>
                  <a:srgbClr val="374151"/>
                </a:solidFill>
                <a:effectLst/>
                <a:latin typeface="Söhne"/>
              </a:rPr>
              <a:t>Air quality analysis using machine learning presents several challenges that must be addressed to develop effective and reliable systems. These challenges encompass data, modeling, deployment, and ethical considerations. Here are some key challenges:</a:t>
            </a:r>
          </a:p>
          <a:p>
            <a:pPr algn="just"/>
            <a:r>
              <a:rPr lang="en-US" b="1" i="0" dirty="0">
                <a:solidFill>
                  <a:srgbClr val="374151"/>
                </a:solidFill>
                <a:effectLst/>
                <a:latin typeface="Söhne"/>
              </a:rPr>
              <a:t>Data Quality and Availability</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Limited Historical Data</a:t>
            </a:r>
            <a:r>
              <a:rPr lang="en-US" b="0" i="0" dirty="0">
                <a:solidFill>
                  <a:srgbClr val="374151"/>
                </a:solidFill>
                <a:effectLst/>
                <a:latin typeface="Söhne"/>
              </a:rPr>
              <a:t>: Obtaining a sufficiently large and high-quality dataset for training machine learning models can be challenging, especially for regions or pollutants with limited monitoring history.</a:t>
            </a:r>
          </a:p>
          <a:p>
            <a:pPr algn="just">
              <a:buFont typeface="Arial" panose="020B0604020202020204" pitchFamily="34" charset="0"/>
              <a:buChar char="•"/>
            </a:pPr>
            <a:r>
              <a:rPr lang="en-US" b="1" i="0" dirty="0">
                <a:solidFill>
                  <a:srgbClr val="374151"/>
                </a:solidFill>
                <a:effectLst/>
                <a:latin typeface="Söhne"/>
              </a:rPr>
              <a:t>Data Imbalance</a:t>
            </a:r>
            <a:r>
              <a:rPr lang="en-US" b="0" i="0" dirty="0">
                <a:solidFill>
                  <a:srgbClr val="374151"/>
                </a:solidFill>
                <a:effectLst/>
                <a:latin typeface="Söhne"/>
              </a:rPr>
              <a:t>: Imbalanced datasets, where one class (e.g., clean air) significantly outweighs another (e.g., polluted air), can lead to biased models and inaccurate predictions.</a:t>
            </a:r>
          </a:p>
          <a:p>
            <a:pPr algn="just"/>
            <a:r>
              <a:rPr lang="en-US" b="1" i="0" dirty="0">
                <a:solidFill>
                  <a:srgbClr val="374151"/>
                </a:solidFill>
                <a:effectLst/>
                <a:latin typeface="Söhne"/>
              </a:rPr>
              <a:t>Model Complexity and Interpretability</a:t>
            </a:r>
            <a:r>
              <a:rPr lang="en-US" b="0" i="0" dirty="0">
                <a:solidFill>
                  <a:srgbClr val="374151"/>
                </a:solidFill>
                <a:effectLst/>
                <a:latin typeface="Söhne"/>
              </a:rPr>
              <a:t>:</a:t>
            </a:r>
          </a:p>
          <a:p>
            <a:pPr algn="just">
              <a:buFont typeface="Arial" panose="020B0604020202020204" pitchFamily="34" charset="0"/>
              <a:buChar char="•"/>
            </a:pPr>
            <a:r>
              <a:rPr lang="en-US" b="1" i="0" dirty="0">
                <a:solidFill>
                  <a:srgbClr val="374151"/>
                </a:solidFill>
                <a:effectLst/>
                <a:latin typeface="Söhne"/>
              </a:rPr>
              <a:t>Complex Models</a:t>
            </a:r>
            <a:r>
              <a:rPr lang="en-US" b="0" i="0" dirty="0">
                <a:solidFill>
                  <a:srgbClr val="374151"/>
                </a:solidFill>
                <a:effectLst/>
                <a:latin typeface="Söhne"/>
              </a:rPr>
              <a:t>: Deep learning and other complex models may provide high accuracy but lack interpretability, making it challenging to understand and trust their predictions.</a:t>
            </a:r>
          </a:p>
          <a:p>
            <a:pPr algn="just">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Ensuring that models provide understandable explanations for their predictions is crucial for gaining the trust of stakeholders and decision-makers.</a:t>
            </a:r>
          </a:p>
          <a:p>
            <a:endParaRPr lang="en-IN" dirty="0"/>
          </a:p>
        </p:txBody>
      </p:sp>
      <p:pic>
        <p:nvPicPr>
          <p:cNvPr id="4" name="Picture 6">
            <a:extLst>
              <a:ext uri="{FF2B5EF4-FFF2-40B4-BE49-F238E27FC236}">
                <a16:creationId xmlns:a16="http://schemas.microsoft.com/office/drawing/2014/main" id="{AF8790A8-831E-260E-BDE2-F883135B3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64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E50-CA61-7F59-DDB9-7B437F670E1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A1289F1-13BB-C653-5C08-6C6CC74D4F60}"/>
              </a:ext>
            </a:extLst>
          </p:cNvPr>
          <p:cNvSpPr>
            <a:spLocks noGrp="1"/>
          </p:cNvSpPr>
          <p:nvPr>
            <p:ph idx="1"/>
          </p:nvPr>
        </p:nvSpPr>
        <p:spPr>
          <a:xfrm>
            <a:off x="381000" y="1095375"/>
            <a:ext cx="7886700" cy="4667250"/>
          </a:xfrm>
        </p:spPr>
        <p:txBody>
          <a:bodyPr>
            <a:noAutofit/>
          </a:bodyPr>
          <a:lstStyle/>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Urban air pollutant attention forecast is coping with a surge of large ecological monitoring data and intricate alterations in air pollution. This necessitates effective estimating methods to strengthen prediction accuracy and avoid grave contamination episodes, thereby improving ecological administration resolution-making capacity. </a:t>
            </a:r>
          </a:p>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brand new contaminant concentration estimation process is established on sizeable amounts of ecological knowledge and deep learning approaches. This integrates colossal data using two forms of deep networks. </a:t>
            </a:r>
            <a:endParaRPr lang="en-US" sz="2400" dirty="0"/>
          </a:p>
        </p:txBody>
      </p:sp>
      <p:pic>
        <p:nvPicPr>
          <p:cNvPr id="4" name="Picture 6">
            <a:extLst>
              <a:ext uri="{FF2B5EF4-FFF2-40B4-BE49-F238E27FC236}">
                <a16:creationId xmlns:a16="http://schemas.microsoft.com/office/drawing/2014/main" id="{96E89796-5273-95CC-611E-7221B4AD3D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6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BA33-BA81-D40E-35F9-EF7E00C8A39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B4BBE16F-484C-EBD0-9EF3-48DB1AAA70D1}"/>
              </a:ext>
            </a:extLst>
          </p:cNvPr>
          <p:cNvSpPr>
            <a:spLocks noGrp="1"/>
          </p:cNvSpPr>
          <p:nvPr>
            <p:ph idx="1"/>
          </p:nvPr>
        </p:nvSpPr>
        <p:spPr/>
        <p:txBody>
          <a:bodyPr>
            <a:normAutofit fontScale="55000" lnSpcReduction="20000"/>
          </a:bodyPr>
          <a:lstStyle/>
          <a:p>
            <a:r>
              <a:rPr lang="en-US" b="0" i="0" dirty="0">
                <a:solidFill>
                  <a:srgbClr val="374151"/>
                </a:solidFill>
                <a:effectLst/>
                <a:latin typeface="Söhne"/>
              </a:rPr>
              <a:t>The objectives of air quality analysis using machine learning are to leverage data-driven approaches to better understand, monitor, predict, and improve air quality. These objectives align with various stakeholders, including government agencies, environmental organizations, researchers, and the general public, and they contribute to addressing air pollution-related challenges. Here are the key objectives:</a:t>
            </a:r>
          </a:p>
          <a:p>
            <a:pPr algn="l"/>
            <a:r>
              <a:rPr lang="en-US" b="1" i="0" dirty="0">
                <a:solidFill>
                  <a:srgbClr val="374151"/>
                </a:solidFill>
                <a:effectLst/>
                <a:latin typeface="Söhne"/>
              </a:rPr>
              <a:t>Monitoring and Assessment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Real-time Monitoring</a:t>
            </a:r>
            <a:r>
              <a:rPr lang="en-US" b="0" i="0" dirty="0">
                <a:solidFill>
                  <a:srgbClr val="374151"/>
                </a:solidFill>
                <a:effectLst/>
                <a:latin typeface="Söhne"/>
              </a:rPr>
              <a:t>: Continuously monitor air quality by collecting and analyzing data from various sensors and sources, including monitoring stations, satellite imagery, and IoT devices.</a:t>
            </a:r>
          </a:p>
          <a:p>
            <a:pPr algn="l"/>
            <a:r>
              <a:rPr lang="en-US" b="1" i="0" dirty="0">
                <a:solidFill>
                  <a:srgbClr val="374151"/>
                </a:solidFill>
                <a:effectLst/>
                <a:latin typeface="Söhne"/>
              </a:rPr>
              <a:t>Prediction and Early Warning</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Predictive Modeling</a:t>
            </a:r>
            <a:r>
              <a:rPr lang="en-US" b="0" i="0" dirty="0">
                <a:solidFill>
                  <a:srgbClr val="374151"/>
                </a:solidFill>
                <a:effectLst/>
                <a:latin typeface="Söhne"/>
              </a:rPr>
              <a:t>: Develop machine learning models that can forecast changes in air quality based on historical and real-time data. These models can provide early warnings of pollution spikes or deteriorating air quality.</a:t>
            </a:r>
          </a:p>
          <a:p>
            <a:pPr algn="l"/>
            <a:r>
              <a:rPr lang="en-US" b="1" i="0" dirty="0">
                <a:solidFill>
                  <a:srgbClr val="374151"/>
                </a:solidFill>
                <a:effectLst/>
                <a:latin typeface="Söhne"/>
              </a:rPr>
              <a:t>Identification of Pollution Sources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Source Attribution</a:t>
            </a:r>
            <a:r>
              <a:rPr lang="en-US" b="0" i="0" dirty="0">
                <a:solidFill>
                  <a:srgbClr val="374151"/>
                </a:solidFill>
                <a:effectLst/>
                <a:latin typeface="Söhne"/>
              </a:rPr>
              <a:t>: Use machine learning to identify and attribute pollution sources, such as industrial emissions, vehicular traffic, wildfires, or natural events. This information can aid in pollution control and regulation.</a:t>
            </a:r>
          </a:p>
          <a:p>
            <a:endParaRPr lang="en-IN" dirty="0"/>
          </a:p>
        </p:txBody>
      </p:sp>
      <p:pic>
        <p:nvPicPr>
          <p:cNvPr id="4" name="Picture 6">
            <a:extLst>
              <a:ext uri="{FF2B5EF4-FFF2-40B4-BE49-F238E27FC236}">
                <a16:creationId xmlns:a16="http://schemas.microsoft.com/office/drawing/2014/main" id="{76F05487-C7A2-3F30-2796-EB356087C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3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06AB4E-90AF-5295-64FF-CF2FBC414108}"/>
              </a:ext>
            </a:extLst>
          </p:cNvPr>
          <p:cNvSpPr>
            <a:spLocks noGrp="1"/>
          </p:cNvSpPr>
          <p:nvPr>
            <p:ph type="ctrTitle"/>
          </p:nvPr>
        </p:nvSpPr>
        <p:spPr>
          <a:xfrm>
            <a:off x="685800" y="304800"/>
            <a:ext cx="7772400" cy="990600"/>
          </a:xfrm>
        </p:spPr>
        <p:txBody>
          <a:bodyPr>
            <a:normAutofit fontScale="90000"/>
          </a:bodyPr>
          <a:lstStyle/>
          <a:p>
            <a:r>
              <a:rPr lang="en-IN" dirty="0"/>
              <a:t>Table of contents </a:t>
            </a:r>
            <a:br>
              <a:rPr lang="en-IN" dirty="0"/>
            </a:br>
            <a:endParaRPr lang="en-IN" dirty="0"/>
          </a:p>
        </p:txBody>
      </p:sp>
      <p:sp>
        <p:nvSpPr>
          <p:cNvPr id="6" name="TextBox 5">
            <a:extLst>
              <a:ext uri="{FF2B5EF4-FFF2-40B4-BE49-F238E27FC236}">
                <a16:creationId xmlns:a16="http://schemas.microsoft.com/office/drawing/2014/main" id="{0C64CD76-461B-559E-C36A-0A4D5683955A}"/>
              </a:ext>
            </a:extLst>
          </p:cNvPr>
          <p:cNvSpPr txBox="1"/>
          <p:nvPr/>
        </p:nvSpPr>
        <p:spPr>
          <a:xfrm>
            <a:off x="762000" y="1143000"/>
            <a:ext cx="6096000" cy="4008790"/>
          </a:xfrm>
          <a:prstGeom prst="rect">
            <a:avLst/>
          </a:prstGeom>
          <a:noFill/>
        </p:spPr>
        <p:txBody>
          <a:bodyPr wrap="square">
            <a:spAutoFit/>
          </a:bodyPr>
          <a:lstStyle/>
          <a:p>
            <a:pPr marL="355600" indent="-342900">
              <a:lnSpc>
                <a:spcPct val="100000"/>
              </a:lnSpc>
              <a:spcBef>
                <a:spcPts val="95"/>
              </a:spcBef>
              <a:buClr>
                <a:srgbClr val="3891A7"/>
              </a:buClr>
              <a:buSzPct val="64285"/>
              <a:buChar char="•"/>
              <a:tabLst>
                <a:tab pos="354965" algn="l"/>
                <a:tab pos="355600" algn="l"/>
              </a:tabLst>
            </a:pPr>
            <a:endParaRPr lang="en-IN" sz="1800" spc="-5" dirty="0">
              <a:latin typeface="Palatino Linotype"/>
              <a:cs typeface="Palatino Linotype"/>
            </a:endParaRPr>
          </a:p>
          <a:p>
            <a:pPr marL="355600" indent="-342900">
              <a:spcBef>
                <a:spcPts val="95"/>
              </a:spcBef>
              <a:buClr>
                <a:srgbClr val="3891A7"/>
              </a:buClr>
              <a:buSzPct val="64285"/>
              <a:buFontTx/>
              <a:buChar char="•"/>
              <a:tabLst>
                <a:tab pos="354965" algn="l"/>
                <a:tab pos="355600" algn="l"/>
              </a:tabLst>
            </a:pPr>
            <a:r>
              <a:rPr lang="en-IN" sz="1800" spc="-5" dirty="0">
                <a:latin typeface="Palatino Linotype"/>
                <a:cs typeface="Palatino Linotype"/>
              </a:rPr>
              <a:t>Abstract</a:t>
            </a:r>
            <a:endParaRPr lang="en-IN" sz="1800" dirty="0">
              <a:latin typeface="Palatino Linotype"/>
              <a:cs typeface="Palatino Linotype"/>
            </a:endParaRPr>
          </a:p>
          <a:p>
            <a:pPr marL="355600" indent="-342900">
              <a:lnSpc>
                <a:spcPct val="100000"/>
              </a:lnSpc>
              <a:buClr>
                <a:srgbClr val="3891A7"/>
              </a:buClr>
              <a:buSzPct val="64285"/>
              <a:buChar char="•"/>
              <a:tabLst>
                <a:tab pos="354965" algn="l"/>
                <a:tab pos="355600" algn="l"/>
              </a:tabLst>
            </a:pPr>
            <a:r>
              <a:rPr lang="en-IN" sz="1800" spc="-5" dirty="0">
                <a:latin typeface="Palatino Linotype"/>
                <a:cs typeface="Palatino Linotype"/>
              </a:rPr>
              <a:t>Literature survey</a:t>
            </a:r>
            <a:endParaRPr lang="en-IN" sz="1800" dirty="0">
              <a:latin typeface="Palatino Linotype"/>
              <a:cs typeface="Palatino Linotype"/>
            </a:endParaRPr>
          </a:p>
          <a:p>
            <a:pPr marL="355600" indent="-342900">
              <a:lnSpc>
                <a:spcPct val="100000"/>
              </a:lnSpc>
              <a:buClr>
                <a:srgbClr val="3891A7"/>
              </a:buClr>
              <a:buSzPct val="64285"/>
              <a:buChar char="•"/>
              <a:tabLst>
                <a:tab pos="354965" algn="l"/>
                <a:tab pos="355600" algn="l"/>
              </a:tabLst>
            </a:pPr>
            <a:r>
              <a:rPr lang="en-IN" sz="1800" spc="-5" dirty="0">
                <a:latin typeface="Palatino Linotype"/>
                <a:cs typeface="Palatino Linotype"/>
              </a:rPr>
              <a:t>existing</a:t>
            </a:r>
            <a:r>
              <a:rPr lang="en-IN" sz="1800" spc="10" dirty="0">
                <a:latin typeface="Palatino Linotype"/>
                <a:cs typeface="Palatino Linotype"/>
              </a:rPr>
              <a:t> </a:t>
            </a:r>
            <a:r>
              <a:rPr lang="en-IN" sz="1800" spc="-5" dirty="0">
                <a:latin typeface="Palatino Linotype"/>
                <a:cs typeface="Palatino Linotype"/>
              </a:rPr>
              <a:t>system with merits and demerits</a:t>
            </a:r>
          </a:p>
          <a:p>
            <a:pPr marL="355600" indent="-342900">
              <a:lnSpc>
                <a:spcPct val="100000"/>
              </a:lnSpc>
              <a:buClr>
                <a:srgbClr val="3891A7"/>
              </a:buClr>
              <a:buSzPct val="64285"/>
              <a:buChar char="•"/>
              <a:tabLst>
                <a:tab pos="354965" algn="l"/>
                <a:tab pos="355600" algn="l"/>
              </a:tabLst>
            </a:pPr>
            <a:r>
              <a:rPr lang="en-IN" sz="1800" spc="-5" dirty="0">
                <a:latin typeface="Palatino Linotype"/>
                <a:cs typeface="Palatino Linotype"/>
              </a:rPr>
              <a:t>Challenges</a:t>
            </a:r>
          </a:p>
          <a:p>
            <a:pPr marL="355600" indent="-342900">
              <a:lnSpc>
                <a:spcPct val="100000"/>
              </a:lnSpc>
              <a:buClr>
                <a:srgbClr val="3891A7"/>
              </a:buClr>
              <a:buSzPct val="64285"/>
              <a:buChar char="•"/>
              <a:tabLst>
                <a:tab pos="354965" algn="l"/>
                <a:tab pos="355600" algn="l"/>
              </a:tabLst>
            </a:pPr>
            <a:r>
              <a:rPr lang="en-IN" sz="1800" spc="-5" dirty="0">
                <a:latin typeface="Palatino Linotype"/>
                <a:cs typeface="Palatino Linotype"/>
              </a:rPr>
              <a:t>Problem statement </a:t>
            </a:r>
          </a:p>
          <a:p>
            <a:pPr marL="355600" indent="-342900">
              <a:lnSpc>
                <a:spcPct val="100000"/>
              </a:lnSpc>
              <a:buClr>
                <a:srgbClr val="3891A7"/>
              </a:buClr>
              <a:buSzPct val="64285"/>
              <a:buChar char="•"/>
              <a:tabLst>
                <a:tab pos="354965" algn="l"/>
                <a:tab pos="355600" algn="l"/>
              </a:tabLst>
            </a:pPr>
            <a:r>
              <a:rPr lang="en-IN" sz="1800" spc="-5" dirty="0">
                <a:latin typeface="Palatino Linotype"/>
                <a:cs typeface="Palatino Linotype"/>
              </a:rPr>
              <a:t>Objectives </a:t>
            </a:r>
            <a:endParaRPr lang="en-IN" sz="1800" dirty="0">
              <a:latin typeface="Palatino Linotype"/>
              <a:cs typeface="Palatino Linotype"/>
            </a:endParaRPr>
          </a:p>
          <a:p>
            <a:pPr marL="355600" indent="-342900">
              <a:lnSpc>
                <a:spcPct val="100000"/>
              </a:lnSpc>
              <a:buClr>
                <a:srgbClr val="3891A7"/>
              </a:buClr>
              <a:buSzPct val="64285"/>
              <a:buChar char="•"/>
              <a:tabLst>
                <a:tab pos="354965" algn="l"/>
                <a:tab pos="355600" algn="l"/>
              </a:tabLst>
            </a:pPr>
            <a:r>
              <a:rPr lang="en-IN" sz="1800" spc="-10" dirty="0">
                <a:latin typeface="Palatino Linotype"/>
                <a:cs typeface="Palatino Linotype"/>
              </a:rPr>
              <a:t>Architecture/ block diagram of proposed modules</a:t>
            </a:r>
          </a:p>
          <a:p>
            <a:pPr marL="355600" indent="-342900">
              <a:lnSpc>
                <a:spcPct val="100000"/>
              </a:lnSpc>
              <a:buClr>
                <a:srgbClr val="3891A7"/>
              </a:buClr>
              <a:buSzPct val="64285"/>
              <a:buChar char="•"/>
              <a:tabLst>
                <a:tab pos="354965" algn="l"/>
                <a:tab pos="355600" algn="l"/>
              </a:tabLst>
            </a:pPr>
            <a:r>
              <a:rPr lang="en-IN" sz="1800" spc="-10" dirty="0">
                <a:latin typeface="Palatino Linotype"/>
                <a:cs typeface="Palatino Linotype"/>
              </a:rPr>
              <a:t>Module description </a:t>
            </a:r>
          </a:p>
          <a:p>
            <a:pPr marL="355600" indent="-342900">
              <a:lnSpc>
                <a:spcPct val="100000"/>
              </a:lnSpc>
              <a:buClr>
                <a:srgbClr val="3891A7"/>
              </a:buClr>
              <a:buSzPct val="64285"/>
              <a:buChar char="•"/>
              <a:tabLst>
                <a:tab pos="354965" algn="l"/>
                <a:tab pos="355600" algn="l"/>
              </a:tabLst>
            </a:pPr>
            <a:r>
              <a:rPr lang="en-IN" sz="1800" spc="-10" dirty="0">
                <a:latin typeface="Palatino Linotype"/>
                <a:cs typeface="Palatino Linotype"/>
              </a:rPr>
              <a:t>Intermediate results</a:t>
            </a:r>
          </a:p>
          <a:p>
            <a:pPr marL="355600" indent="-342900">
              <a:lnSpc>
                <a:spcPct val="100000"/>
              </a:lnSpc>
              <a:buClr>
                <a:srgbClr val="3891A7"/>
              </a:buClr>
              <a:buSzPct val="64285"/>
              <a:buChar char="•"/>
              <a:tabLst>
                <a:tab pos="354965" algn="l"/>
                <a:tab pos="355600" algn="l"/>
              </a:tabLst>
            </a:pPr>
            <a:r>
              <a:rPr lang="en-IN" sz="1800" spc="-10" dirty="0">
                <a:latin typeface="Palatino Linotype"/>
                <a:cs typeface="Palatino Linotype"/>
              </a:rPr>
              <a:t>Screenshots </a:t>
            </a:r>
          </a:p>
          <a:p>
            <a:pPr marL="355600" indent="-342900">
              <a:lnSpc>
                <a:spcPct val="100000"/>
              </a:lnSpc>
              <a:buClr>
                <a:srgbClr val="3891A7"/>
              </a:buClr>
              <a:buSzPct val="64285"/>
              <a:buChar char="•"/>
              <a:tabLst>
                <a:tab pos="354965" algn="l"/>
                <a:tab pos="355600" algn="l"/>
              </a:tabLst>
            </a:pPr>
            <a:r>
              <a:rPr lang="en-IN" sz="1800" spc="-10" dirty="0">
                <a:latin typeface="Palatino Linotype"/>
                <a:cs typeface="Palatino Linotype"/>
              </a:rPr>
              <a:t>references</a:t>
            </a:r>
          </a:p>
          <a:p>
            <a:pPr marL="355600" indent="-342900">
              <a:spcBef>
                <a:spcPts val="95"/>
              </a:spcBef>
              <a:buClr>
                <a:srgbClr val="3891A7"/>
              </a:buClr>
              <a:buSzPct val="64285"/>
              <a:buFontTx/>
              <a:buChar char="•"/>
              <a:tabLst>
                <a:tab pos="354965" algn="l"/>
                <a:tab pos="355600" algn="l"/>
              </a:tabLst>
            </a:pPr>
            <a:endParaRPr lang="en-IN" sz="1800" dirty="0">
              <a:latin typeface="Palatino Linotype"/>
              <a:cs typeface="Palatino Linotype"/>
            </a:endParaRPr>
          </a:p>
          <a:p>
            <a:pPr marL="355600" indent="-342900">
              <a:lnSpc>
                <a:spcPct val="100000"/>
              </a:lnSpc>
              <a:spcBef>
                <a:spcPts val="95"/>
              </a:spcBef>
              <a:buClr>
                <a:srgbClr val="3891A7"/>
              </a:buClr>
              <a:buSzPct val="64285"/>
              <a:buChar char="•"/>
              <a:tabLst>
                <a:tab pos="354965" algn="l"/>
                <a:tab pos="355600" algn="l"/>
              </a:tabLst>
            </a:pPr>
            <a:endParaRPr lang="en-IN" sz="1800" dirty="0">
              <a:latin typeface="Palatino Linotype"/>
              <a:cs typeface="Palatino Linotype"/>
            </a:endParaRPr>
          </a:p>
        </p:txBody>
      </p:sp>
      <p:pic>
        <p:nvPicPr>
          <p:cNvPr id="2" name="Picture 6">
            <a:extLst>
              <a:ext uri="{FF2B5EF4-FFF2-40B4-BE49-F238E27FC236}">
                <a16:creationId xmlns:a16="http://schemas.microsoft.com/office/drawing/2014/main" id="{17CE7A30-C8C6-AD6C-DCFE-9E5D664B2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5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F129D2-4ED0-83E1-BDEF-C49FA61756E1}"/>
              </a:ext>
            </a:extLst>
          </p:cNvPr>
          <p:cNvSpPr/>
          <p:nvPr/>
        </p:nvSpPr>
        <p:spPr>
          <a:xfrm>
            <a:off x="7223718" y="4641571"/>
            <a:ext cx="829917" cy="685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Testing </a:t>
            </a:r>
          </a:p>
          <a:p>
            <a:pPr algn="ctr"/>
            <a:r>
              <a:rPr lang="en-US" sz="1350" dirty="0"/>
              <a:t>(20%)</a:t>
            </a:r>
            <a:endParaRPr lang="en-IN" sz="1350" dirty="0"/>
          </a:p>
        </p:txBody>
      </p:sp>
      <p:sp>
        <p:nvSpPr>
          <p:cNvPr id="5" name="Rectangle 4">
            <a:extLst>
              <a:ext uri="{FF2B5EF4-FFF2-40B4-BE49-F238E27FC236}">
                <a16:creationId xmlns:a16="http://schemas.microsoft.com/office/drawing/2014/main" id="{2C0BF53E-A84E-10D0-1041-5F1FF6AD2E64}"/>
              </a:ext>
            </a:extLst>
          </p:cNvPr>
          <p:cNvSpPr/>
          <p:nvPr/>
        </p:nvSpPr>
        <p:spPr>
          <a:xfrm>
            <a:off x="1854479" y="2040616"/>
            <a:ext cx="17200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Preprocessing(fillna().isnull())</a:t>
            </a:r>
            <a:endParaRPr lang="en-IN" sz="1350" dirty="0"/>
          </a:p>
        </p:txBody>
      </p:sp>
      <p:sp>
        <p:nvSpPr>
          <p:cNvPr id="6" name="Rectangle 5">
            <a:extLst>
              <a:ext uri="{FF2B5EF4-FFF2-40B4-BE49-F238E27FC236}">
                <a16:creationId xmlns:a16="http://schemas.microsoft.com/office/drawing/2014/main" id="{758482ED-7A22-C029-A569-5F92F7812A13}"/>
              </a:ext>
            </a:extLst>
          </p:cNvPr>
          <p:cNvSpPr/>
          <p:nvPr/>
        </p:nvSpPr>
        <p:spPr>
          <a:xfrm>
            <a:off x="84475" y="2057400"/>
            <a:ext cx="1591926"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Air quality prediction based on dataset(So2,No2)</a:t>
            </a:r>
            <a:endParaRPr lang="en-IN" sz="1350" dirty="0"/>
          </a:p>
        </p:txBody>
      </p:sp>
      <p:sp>
        <p:nvSpPr>
          <p:cNvPr id="7" name="Rectangle 6">
            <a:extLst>
              <a:ext uri="{FF2B5EF4-FFF2-40B4-BE49-F238E27FC236}">
                <a16:creationId xmlns:a16="http://schemas.microsoft.com/office/drawing/2014/main" id="{63497943-2A40-6829-129C-208408D6ECC4}"/>
              </a:ext>
            </a:extLst>
          </p:cNvPr>
          <p:cNvSpPr/>
          <p:nvPr/>
        </p:nvSpPr>
        <p:spPr>
          <a:xfrm>
            <a:off x="4795370" y="4641569"/>
            <a:ext cx="82991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Training</a:t>
            </a:r>
          </a:p>
          <a:p>
            <a:pPr algn="ctr"/>
            <a:r>
              <a:rPr lang="en-US" sz="1350" dirty="0"/>
              <a:t>(80%)</a:t>
            </a:r>
            <a:endParaRPr lang="en-IN" sz="1350" dirty="0"/>
          </a:p>
        </p:txBody>
      </p:sp>
      <p:sp>
        <p:nvSpPr>
          <p:cNvPr id="10" name="Rectangle 9">
            <a:extLst>
              <a:ext uri="{FF2B5EF4-FFF2-40B4-BE49-F238E27FC236}">
                <a16:creationId xmlns:a16="http://schemas.microsoft.com/office/drawing/2014/main" id="{52546E51-3A1A-52E4-31D6-6225ABAAB830}"/>
              </a:ext>
            </a:extLst>
          </p:cNvPr>
          <p:cNvSpPr/>
          <p:nvPr/>
        </p:nvSpPr>
        <p:spPr>
          <a:xfrm>
            <a:off x="4052269" y="1454485"/>
            <a:ext cx="1315556" cy="653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Cleaning</a:t>
            </a:r>
            <a:endParaRPr lang="en-IN" sz="1350" dirty="0"/>
          </a:p>
        </p:txBody>
      </p:sp>
      <p:sp>
        <p:nvSpPr>
          <p:cNvPr id="11" name="Rectangle 10">
            <a:extLst>
              <a:ext uri="{FF2B5EF4-FFF2-40B4-BE49-F238E27FC236}">
                <a16:creationId xmlns:a16="http://schemas.microsoft.com/office/drawing/2014/main" id="{65C8E952-E58D-336F-E2EE-B69798392EFF}"/>
              </a:ext>
            </a:extLst>
          </p:cNvPr>
          <p:cNvSpPr/>
          <p:nvPr/>
        </p:nvSpPr>
        <p:spPr>
          <a:xfrm>
            <a:off x="4052269" y="3179868"/>
            <a:ext cx="1282146"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Transformation</a:t>
            </a:r>
            <a:endParaRPr lang="en-IN" sz="1350" dirty="0"/>
          </a:p>
        </p:txBody>
      </p:sp>
      <p:sp>
        <p:nvSpPr>
          <p:cNvPr id="12" name="Rectangle 11">
            <a:extLst>
              <a:ext uri="{FF2B5EF4-FFF2-40B4-BE49-F238E27FC236}">
                <a16:creationId xmlns:a16="http://schemas.microsoft.com/office/drawing/2014/main" id="{61E98F53-4267-8BF3-5B67-5ABE6971F66C}"/>
              </a:ext>
            </a:extLst>
          </p:cNvPr>
          <p:cNvSpPr/>
          <p:nvPr/>
        </p:nvSpPr>
        <p:spPr>
          <a:xfrm>
            <a:off x="6047336" y="2383517"/>
            <a:ext cx="1028699" cy="1121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Storage</a:t>
            </a:r>
            <a:endParaRPr lang="en-IN" sz="1350" dirty="0"/>
          </a:p>
        </p:txBody>
      </p:sp>
      <p:sp>
        <p:nvSpPr>
          <p:cNvPr id="13" name="Rectangle 12">
            <a:extLst>
              <a:ext uri="{FF2B5EF4-FFF2-40B4-BE49-F238E27FC236}">
                <a16:creationId xmlns:a16="http://schemas.microsoft.com/office/drawing/2014/main" id="{63583FDB-C07E-DE8F-C52F-9D9D9CCC5727}"/>
              </a:ext>
            </a:extLst>
          </p:cNvPr>
          <p:cNvSpPr/>
          <p:nvPr/>
        </p:nvSpPr>
        <p:spPr>
          <a:xfrm>
            <a:off x="4082501" y="2263024"/>
            <a:ext cx="1282145"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Selection</a:t>
            </a:r>
            <a:endParaRPr lang="en-IN" sz="1350" dirty="0"/>
          </a:p>
        </p:txBody>
      </p:sp>
      <p:sp>
        <p:nvSpPr>
          <p:cNvPr id="15" name="Rectangle 14">
            <a:extLst>
              <a:ext uri="{FF2B5EF4-FFF2-40B4-BE49-F238E27FC236}">
                <a16:creationId xmlns:a16="http://schemas.microsoft.com/office/drawing/2014/main" id="{443B82D7-C675-5815-68E7-86DC991BC509}"/>
              </a:ext>
            </a:extLst>
          </p:cNvPr>
          <p:cNvSpPr/>
          <p:nvPr/>
        </p:nvSpPr>
        <p:spPr>
          <a:xfrm>
            <a:off x="5788917" y="4001738"/>
            <a:ext cx="128711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Deep Learning Model Development</a:t>
            </a:r>
            <a:endParaRPr lang="en-IN" sz="1350" dirty="0"/>
          </a:p>
        </p:txBody>
      </p:sp>
      <p:sp>
        <p:nvSpPr>
          <p:cNvPr id="16" name="Rectangle 15">
            <a:extLst>
              <a:ext uri="{FF2B5EF4-FFF2-40B4-BE49-F238E27FC236}">
                <a16:creationId xmlns:a16="http://schemas.microsoft.com/office/drawing/2014/main" id="{B71E3F20-6C52-7F7F-2D84-E80E42AFF234}"/>
              </a:ext>
            </a:extLst>
          </p:cNvPr>
          <p:cNvSpPr/>
          <p:nvPr/>
        </p:nvSpPr>
        <p:spPr>
          <a:xfrm>
            <a:off x="5878994" y="5307490"/>
            <a:ext cx="1106964"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Deep learning </a:t>
            </a:r>
            <a:endParaRPr lang="en-IN" sz="1350" dirty="0"/>
          </a:p>
        </p:txBody>
      </p:sp>
      <p:sp>
        <p:nvSpPr>
          <p:cNvPr id="17" name="Rectangle 16">
            <a:extLst>
              <a:ext uri="{FF2B5EF4-FFF2-40B4-BE49-F238E27FC236}">
                <a16:creationId xmlns:a16="http://schemas.microsoft.com/office/drawing/2014/main" id="{BF01EE41-81AD-F074-5EA5-015401863A4A}"/>
              </a:ext>
            </a:extLst>
          </p:cNvPr>
          <p:cNvSpPr/>
          <p:nvPr/>
        </p:nvSpPr>
        <p:spPr>
          <a:xfrm>
            <a:off x="7351236" y="5791200"/>
            <a:ext cx="1106964" cy="518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Result</a:t>
            </a:r>
            <a:endParaRPr lang="en-IN" sz="1350" dirty="0"/>
          </a:p>
        </p:txBody>
      </p:sp>
      <p:cxnSp>
        <p:nvCxnSpPr>
          <p:cNvPr id="19" name="Straight Arrow Connector 18">
            <a:extLst>
              <a:ext uri="{FF2B5EF4-FFF2-40B4-BE49-F238E27FC236}">
                <a16:creationId xmlns:a16="http://schemas.microsoft.com/office/drawing/2014/main" id="{876CE9CF-3C1A-ADDA-8080-E55C21E5F7D2}"/>
              </a:ext>
            </a:extLst>
          </p:cNvPr>
          <p:cNvCxnSpPr>
            <a:cxnSpLocks/>
            <a:stCxn id="6" idx="3"/>
            <a:endCxn id="5" idx="1"/>
          </p:cNvCxnSpPr>
          <p:nvPr/>
        </p:nvCxnSpPr>
        <p:spPr>
          <a:xfrm flipV="1">
            <a:off x="1676401" y="2383516"/>
            <a:ext cx="178078" cy="1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A49200-5046-715F-DE0F-C5478CF2C26B}"/>
              </a:ext>
            </a:extLst>
          </p:cNvPr>
          <p:cNvCxnSpPr/>
          <p:nvPr/>
        </p:nvCxnSpPr>
        <p:spPr>
          <a:xfrm>
            <a:off x="3665045" y="12510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B6FE232-9EED-B5B6-6B1E-F6E347DA6AA6}"/>
              </a:ext>
            </a:extLst>
          </p:cNvPr>
          <p:cNvCxnSpPr>
            <a:cxnSpLocks/>
          </p:cNvCxnSpPr>
          <p:nvPr/>
        </p:nvCxnSpPr>
        <p:spPr>
          <a:xfrm>
            <a:off x="6512614" y="3581400"/>
            <a:ext cx="0" cy="420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073211D-10F8-72A2-C381-3D3E701951F7}"/>
              </a:ext>
            </a:extLst>
          </p:cNvPr>
          <p:cNvCxnSpPr>
            <a:cxnSpLocks/>
            <a:stCxn id="15" idx="3"/>
            <a:endCxn id="4" idx="0"/>
          </p:cNvCxnSpPr>
          <p:nvPr/>
        </p:nvCxnSpPr>
        <p:spPr>
          <a:xfrm>
            <a:off x="7076035" y="4344639"/>
            <a:ext cx="562642" cy="2969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21FEE2E4-70D6-D0DD-DB22-0775ED8B7CB4}"/>
              </a:ext>
            </a:extLst>
          </p:cNvPr>
          <p:cNvCxnSpPr>
            <a:cxnSpLocks/>
            <a:stCxn id="15" idx="1"/>
            <a:endCxn id="7" idx="0"/>
          </p:cNvCxnSpPr>
          <p:nvPr/>
        </p:nvCxnSpPr>
        <p:spPr>
          <a:xfrm rot="10800000" flipV="1">
            <a:off x="5210330" y="4344638"/>
            <a:ext cx="578588" cy="296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77663FE5-87DF-2921-2E32-54E9F98BC5AB}"/>
              </a:ext>
            </a:extLst>
          </p:cNvPr>
          <p:cNvCxnSpPr>
            <a:cxnSpLocks/>
          </p:cNvCxnSpPr>
          <p:nvPr/>
        </p:nvCxnSpPr>
        <p:spPr>
          <a:xfrm>
            <a:off x="5625287" y="4895015"/>
            <a:ext cx="683946" cy="407495"/>
          </a:xfrm>
          <a:prstGeom prst="bentConnector3">
            <a:avLst>
              <a:gd name="adj1" fmla="val 1008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3869D0B-C0D7-BC29-6E88-3ACFB6730698}"/>
              </a:ext>
            </a:extLst>
          </p:cNvPr>
          <p:cNvCxnSpPr>
            <a:cxnSpLocks/>
          </p:cNvCxnSpPr>
          <p:nvPr/>
        </p:nvCxnSpPr>
        <p:spPr>
          <a:xfrm rot="10800000" flipV="1">
            <a:off x="6629400" y="4887577"/>
            <a:ext cx="569013" cy="407495"/>
          </a:xfrm>
          <a:prstGeom prst="bentConnector3">
            <a:avLst>
              <a:gd name="adj1" fmla="val 100655"/>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D58CE8-0CE9-4217-5F42-D00D2DA61F47}"/>
              </a:ext>
            </a:extLst>
          </p:cNvPr>
          <p:cNvSpPr>
            <a:spLocks noGrp="1"/>
          </p:cNvSpPr>
          <p:nvPr>
            <p:ph type="title"/>
          </p:nvPr>
        </p:nvSpPr>
        <p:spPr>
          <a:xfrm>
            <a:off x="84474" y="86600"/>
            <a:ext cx="4860961" cy="522191"/>
          </a:xfrm>
        </p:spPr>
        <p:txBody>
          <a:bodyPr>
            <a:normAutofit fontScale="90000"/>
          </a:bodyPr>
          <a:lstStyle/>
          <a:p>
            <a:pPr algn="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7F877021-6E1F-3673-13F2-233A541FDDBA}"/>
              </a:ext>
            </a:extLst>
          </p:cNvPr>
          <p:cNvCxnSpPr/>
          <p:nvPr/>
        </p:nvCxnSpPr>
        <p:spPr>
          <a:xfrm>
            <a:off x="3733800" y="1676400"/>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9CC202-6B17-81B5-0FA9-B5F267DAAD37}"/>
              </a:ext>
            </a:extLst>
          </p:cNvPr>
          <p:cNvCxnSpPr>
            <a:cxnSpLocks/>
          </p:cNvCxnSpPr>
          <p:nvPr/>
        </p:nvCxnSpPr>
        <p:spPr>
          <a:xfrm flipV="1">
            <a:off x="3733800" y="1676400"/>
            <a:ext cx="318468" cy="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DF6D62-9D8B-4867-921B-F2273CEF406F}"/>
              </a:ext>
            </a:extLst>
          </p:cNvPr>
          <p:cNvCxnSpPr>
            <a:cxnSpLocks/>
            <a:endCxn id="11" idx="1"/>
          </p:cNvCxnSpPr>
          <p:nvPr/>
        </p:nvCxnSpPr>
        <p:spPr>
          <a:xfrm>
            <a:off x="3733800" y="3505200"/>
            <a:ext cx="318469" cy="1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EC5198-1588-F9B0-535E-008C0719C359}"/>
              </a:ext>
            </a:extLst>
          </p:cNvPr>
          <p:cNvCxnSpPr>
            <a:cxnSpLocks/>
          </p:cNvCxnSpPr>
          <p:nvPr/>
        </p:nvCxnSpPr>
        <p:spPr>
          <a:xfrm flipV="1">
            <a:off x="3574509" y="2503319"/>
            <a:ext cx="477761" cy="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523C99-8D2C-7100-3C22-96DE4F1A61C6}"/>
              </a:ext>
            </a:extLst>
          </p:cNvPr>
          <p:cNvCxnSpPr>
            <a:cxnSpLocks/>
          </p:cNvCxnSpPr>
          <p:nvPr/>
        </p:nvCxnSpPr>
        <p:spPr>
          <a:xfrm>
            <a:off x="5625287" y="1676400"/>
            <a:ext cx="0" cy="2100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852EA79-CB46-6AA3-4A73-D21E15FFBBC9}"/>
              </a:ext>
            </a:extLst>
          </p:cNvPr>
          <p:cNvCxnSpPr>
            <a:cxnSpLocks/>
          </p:cNvCxnSpPr>
          <p:nvPr/>
        </p:nvCxnSpPr>
        <p:spPr>
          <a:xfrm>
            <a:off x="5618352" y="2605924"/>
            <a:ext cx="253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02357F-0108-5359-7BC4-F5AB8EF4A954}"/>
              </a:ext>
            </a:extLst>
          </p:cNvPr>
          <p:cNvCxnSpPr>
            <a:cxnSpLocks/>
          </p:cNvCxnSpPr>
          <p:nvPr/>
        </p:nvCxnSpPr>
        <p:spPr>
          <a:xfrm>
            <a:off x="5364646" y="1630432"/>
            <a:ext cx="260641" cy="2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730973-6CC8-1806-F00B-D661C442560A}"/>
              </a:ext>
            </a:extLst>
          </p:cNvPr>
          <p:cNvCxnSpPr>
            <a:cxnSpLocks/>
            <a:stCxn id="13" idx="3"/>
          </p:cNvCxnSpPr>
          <p:nvPr/>
        </p:nvCxnSpPr>
        <p:spPr>
          <a:xfrm>
            <a:off x="5364646" y="2605924"/>
            <a:ext cx="253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055C64-CF75-D4BF-0F60-600CB41C249B}"/>
              </a:ext>
            </a:extLst>
          </p:cNvPr>
          <p:cNvCxnSpPr>
            <a:cxnSpLocks/>
          </p:cNvCxnSpPr>
          <p:nvPr/>
        </p:nvCxnSpPr>
        <p:spPr>
          <a:xfrm flipH="1" flipV="1">
            <a:off x="5319065" y="3755331"/>
            <a:ext cx="299287" cy="2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E7A3DFB4-735C-DB9B-486C-E02E7C95711D}"/>
              </a:ext>
            </a:extLst>
          </p:cNvPr>
          <p:cNvCxnSpPr>
            <a:cxnSpLocks/>
            <a:stCxn id="16" idx="2"/>
          </p:cNvCxnSpPr>
          <p:nvPr/>
        </p:nvCxnSpPr>
        <p:spPr>
          <a:xfrm rot="16200000" flipH="1">
            <a:off x="6756227" y="5669539"/>
            <a:ext cx="143741" cy="791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6">
            <a:extLst>
              <a:ext uri="{FF2B5EF4-FFF2-40B4-BE49-F238E27FC236}">
                <a16:creationId xmlns:a16="http://schemas.microsoft.com/office/drawing/2014/main" id="{37C81F76-1C7A-83A1-8071-7B7AA0E83D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17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FEA0-713C-4BB8-8613-A7EE68766CB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0D86B1BB-9442-4249-8569-A37492E5A4D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Data Collection and Pre-processing</a:t>
            </a:r>
          </a:p>
          <a:p>
            <a:pPr lvl="1"/>
            <a:r>
              <a:rPr lang="en-IN" sz="2800" dirty="0">
                <a:latin typeface="Times New Roman" panose="02020603050405020304" pitchFamily="18" charset="0"/>
                <a:cs typeface="Times New Roman" panose="02020603050405020304" pitchFamily="18" charset="0"/>
              </a:rPr>
              <a:t>Data cleaning</a:t>
            </a:r>
          </a:p>
          <a:p>
            <a:pPr lvl="1"/>
            <a:r>
              <a:rPr lang="en-US" altLang="en-US" sz="2800" dirty="0">
                <a:latin typeface="Times New Roman" panose="02020603050405020304" pitchFamily="18" charset="0"/>
                <a:cs typeface="Times New Roman" panose="02020603050405020304" pitchFamily="18" charset="0"/>
              </a:rPr>
              <a:t>Data transformation</a:t>
            </a:r>
          </a:p>
          <a:p>
            <a:pPr lvl="1"/>
            <a:r>
              <a:rPr lang="en-US" altLang="en-US" sz="2800" dirty="0">
                <a:latin typeface="Times New Roman" panose="02020603050405020304" pitchFamily="18" charset="0"/>
                <a:cs typeface="Times New Roman" panose="02020603050405020304" pitchFamily="18" charset="0"/>
              </a:rPr>
              <a:t>Data selection</a:t>
            </a:r>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input</a:t>
            </a:r>
          </a:p>
          <a:p>
            <a:r>
              <a:rPr lang="en-IN" dirty="0">
                <a:latin typeface="Times New Roman" panose="02020603050405020304" pitchFamily="18" charset="0"/>
                <a:cs typeface="Times New Roman" panose="02020603050405020304" pitchFamily="18" charset="0"/>
              </a:rPr>
              <a:t>Result</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6">
            <a:extLst>
              <a:ext uri="{FF2B5EF4-FFF2-40B4-BE49-F238E27FC236}">
                <a16:creationId xmlns:a16="http://schemas.microsoft.com/office/drawing/2014/main" id="{002CB014-FC47-C1D2-D389-2EA8210CDF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70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6250-34A5-4865-90B9-3E03875C35E0}"/>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Modules Description:</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Data Collection and Pre-processing</a:t>
            </a:r>
          </a:p>
        </p:txBody>
      </p:sp>
      <p:sp>
        <p:nvSpPr>
          <p:cNvPr id="3" name="Content Placeholder 2">
            <a:extLst>
              <a:ext uri="{FF2B5EF4-FFF2-40B4-BE49-F238E27FC236}">
                <a16:creationId xmlns:a16="http://schemas.microsoft.com/office/drawing/2014/main" id="{1A38853B-5543-44A5-A0DE-AF49240321AA}"/>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Data Collection is one of the most important tasks in building a machine learning model.</a:t>
            </a:r>
          </a:p>
          <a:p>
            <a:r>
              <a:rPr lang="en-IN" dirty="0">
                <a:latin typeface="Times New Roman" panose="02020603050405020304" pitchFamily="18" charset="0"/>
                <a:cs typeface="Times New Roman" panose="02020603050405020304" pitchFamily="18" charset="0"/>
              </a:rPr>
              <a:t>It is the gathering of task related information based on some targeted variables to analyse and produce some valuable outcome.</a:t>
            </a:r>
          </a:p>
          <a:p>
            <a:r>
              <a:rPr lang="en-IN" dirty="0">
                <a:latin typeface="Times New Roman" panose="02020603050405020304" pitchFamily="18" charset="0"/>
                <a:cs typeface="Times New Roman" panose="02020603050405020304" pitchFamily="18" charset="0"/>
              </a:rPr>
              <a:t>However, some of the data may be noisy, i.e. may contain inaccurate values, incomplete values or incorrect values.</a:t>
            </a:r>
          </a:p>
          <a:p>
            <a:r>
              <a:rPr lang="en-IN" dirty="0">
                <a:latin typeface="Times New Roman" panose="02020603050405020304" pitchFamily="18" charset="0"/>
                <a:cs typeface="Times New Roman" panose="02020603050405020304" pitchFamily="18" charset="0"/>
              </a:rPr>
              <a:t>Hence, it is must to process the data before analysing it and coming to the results.</a:t>
            </a:r>
          </a:p>
          <a:p>
            <a:r>
              <a:rPr lang="en-IN" dirty="0">
                <a:latin typeface="Times New Roman" panose="02020603050405020304" pitchFamily="18" charset="0"/>
                <a:cs typeface="Times New Roman" panose="02020603050405020304" pitchFamily="18" charset="0"/>
              </a:rPr>
              <a:t>Data pre-processing can be done by data cleaning, data transformation, data selection.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54FE43E9-DA93-02D4-29E3-92CA2C037F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53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38-6037-45AB-B148-2EC6D3410FBF}"/>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Data Collection and Pre-processing</a:t>
            </a:r>
          </a:p>
        </p:txBody>
      </p:sp>
      <p:sp>
        <p:nvSpPr>
          <p:cNvPr id="3" name="Content Placeholder 2">
            <a:extLst>
              <a:ext uri="{FF2B5EF4-FFF2-40B4-BE49-F238E27FC236}">
                <a16:creationId xmlns:a16="http://schemas.microsoft.com/office/drawing/2014/main" id="{625E10EA-3E2E-49BE-B469-C605C5569181}"/>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Data cleaning: </a:t>
            </a:r>
            <a:r>
              <a:rPr lang="en-US" altLang="en-US" dirty="0">
                <a:latin typeface="Times New Roman" panose="02020603050405020304" pitchFamily="18" charset="0"/>
                <a:cs typeface="Times New Roman" panose="02020603050405020304" pitchFamily="18" charset="0"/>
              </a:rPr>
              <a:t>Fill in missing values, smooth noisy data, identify or remove outliers, and resolve inconsistencies.</a:t>
            </a:r>
          </a:p>
          <a:p>
            <a:r>
              <a:rPr lang="en-US" altLang="en-US" dirty="0">
                <a:latin typeface="Times New Roman" panose="02020603050405020304" pitchFamily="18" charset="0"/>
                <a:cs typeface="Times New Roman" panose="02020603050405020304" pitchFamily="18" charset="0"/>
              </a:rPr>
              <a:t>Data transformation may include smoothing, aggregation, generalization, transformation which improves the quality of the data.</a:t>
            </a:r>
          </a:p>
          <a:p>
            <a:r>
              <a:rPr lang="en-US" altLang="en-US" dirty="0">
                <a:latin typeface="Times New Roman" panose="02020603050405020304" pitchFamily="18" charset="0"/>
                <a:cs typeface="Times New Roman" panose="02020603050405020304" pitchFamily="18" charset="0"/>
              </a:rPr>
              <a:t>Data selection includes some methods or functions which allow us to select the useful data for our system.</a:t>
            </a: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E75AF6FB-99DA-65CD-CD18-132515CA3D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4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7E49-2B23-42C7-97DA-68FE0E9681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input:</a:t>
            </a:r>
          </a:p>
        </p:txBody>
      </p:sp>
      <p:sp>
        <p:nvSpPr>
          <p:cNvPr id="3" name="Content Placeholder 2">
            <a:extLst>
              <a:ext uri="{FF2B5EF4-FFF2-40B4-BE49-F238E27FC236}">
                <a16:creationId xmlns:a16="http://schemas.microsoft.com/office/drawing/2014/main" id="{3E835A17-01F8-4ED0-8262-8A9C1E68D94E}"/>
              </a:ext>
            </a:extLst>
          </p:cNvPr>
          <p:cNvSpPr>
            <a:spLocks noGrp="1"/>
          </p:cNvSpPr>
          <p:nvPr>
            <p:ph idx="1"/>
          </p:nvPr>
        </p:nvSpPr>
        <p:spPr>
          <a:xfrm>
            <a:off x="628650" y="1825625"/>
            <a:ext cx="7886700" cy="4921404"/>
          </a:xfrm>
        </p:spPr>
        <p:txBody>
          <a:bodyPr>
            <a:normAutofit/>
          </a:bodyPr>
          <a:lstStyle/>
          <a:p>
            <a:r>
              <a:rPr lang="en-IN" dirty="0">
                <a:latin typeface="Times New Roman" panose="02020603050405020304" pitchFamily="18" charset="0"/>
                <a:cs typeface="Times New Roman" panose="02020603050405020304" pitchFamily="18" charset="0"/>
              </a:rPr>
              <a:t>After finding the best algorithm we are used that algorithm for finding the spam website.</a:t>
            </a:r>
          </a:p>
          <a:p>
            <a:r>
              <a:rPr lang="en-IN" dirty="0">
                <a:latin typeface="Times New Roman" panose="02020603050405020304" pitchFamily="18" charset="0"/>
                <a:cs typeface="Times New Roman" panose="02020603050405020304" pitchFamily="18" charset="0"/>
              </a:rPr>
              <a:t>LSTM</a:t>
            </a:r>
          </a:p>
          <a:p>
            <a:pPr marL="0" indent="0">
              <a:buNone/>
            </a:pPr>
            <a:r>
              <a:rPr lang="en-IN" b="1" dirty="0">
                <a:latin typeface="Times New Roman" panose="02020603050405020304" pitchFamily="18" charset="0"/>
                <a:cs typeface="Times New Roman" panose="02020603050405020304" pitchFamily="18" charset="0"/>
              </a:rPr>
              <a:t>Intermediate results :</a:t>
            </a:r>
          </a:p>
        </p:txBody>
      </p:sp>
      <p:pic>
        <p:nvPicPr>
          <p:cNvPr id="5" name="Picture 4">
            <a:extLst>
              <a:ext uri="{FF2B5EF4-FFF2-40B4-BE49-F238E27FC236}">
                <a16:creationId xmlns:a16="http://schemas.microsoft.com/office/drawing/2014/main" id="{C0169442-A24C-98DF-FED1-00B4C9DC891A}"/>
              </a:ext>
            </a:extLst>
          </p:cNvPr>
          <p:cNvPicPr>
            <a:picLocks noChangeAspect="1"/>
          </p:cNvPicPr>
          <p:nvPr/>
        </p:nvPicPr>
        <p:blipFill>
          <a:blip r:embed="rId2"/>
          <a:stretch>
            <a:fillRect/>
          </a:stretch>
        </p:blipFill>
        <p:spPr>
          <a:xfrm>
            <a:off x="1545073" y="4038600"/>
            <a:ext cx="6053853" cy="2426418"/>
          </a:xfrm>
          <a:prstGeom prst="rect">
            <a:avLst/>
          </a:prstGeom>
        </p:spPr>
      </p:pic>
      <p:pic>
        <p:nvPicPr>
          <p:cNvPr id="4" name="Picture 6">
            <a:extLst>
              <a:ext uri="{FF2B5EF4-FFF2-40B4-BE49-F238E27FC236}">
                <a16:creationId xmlns:a16="http://schemas.microsoft.com/office/drawing/2014/main" id="{AE68D024-5831-6815-2505-2A7531B7E4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2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66EE-AA2E-DB1B-0016-73E332A501FA}"/>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Precision and Recall Graphs</a:t>
            </a:r>
          </a:p>
        </p:txBody>
      </p:sp>
      <p:pic>
        <p:nvPicPr>
          <p:cNvPr id="5" name="Content Placeholder 4">
            <a:extLst>
              <a:ext uri="{FF2B5EF4-FFF2-40B4-BE49-F238E27FC236}">
                <a16:creationId xmlns:a16="http://schemas.microsoft.com/office/drawing/2014/main" id="{1CE45940-47A8-B7E3-5E71-0BA14517DA42}"/>
              </a:ext>
            </a:extLst>
          </p:cNvPr>
          <p:cNvPicPr>
            <a:picLocks noGrp="1" noChangeAspect="1"/>
          </p:cNvPicPr>
          <p:nvPr>
            <p:ph idx="1"/>
          </p:nvPr>
        </p:nvPicPr>
        <p:blipFill>
          <a:blip r:embed="rId2"/>
          <a:stretch>
            <a:fillRect/>
          </a:stretch>
        </p:blipFill>
        <p:spPr>
          <a:xfrm>
            <a:off x="914400" y="1295401"/>
            <a:ext cx="3886200" cy="2209799"/>
          </a:xfrm>
        </p:spPr>
      </p:pic>
      <p:pic>
        <p:nvPicPr>
          <p:cNvPr id="7" name="Picture 6">
            <a:extLst>
              <a:ext uri="{FF2B5EF4-FFF2-40B4-BE49-F238E27FC236}">
                <a16:creationId xmlns:a16="http://schemas.microsoft.com/office/drawing/2014/main" id="{B1067D21-31CA-391C-7804-DA5313D032D3}"/>
              </a:ext>
            </a:extLst>
          </p:cNvPr>
          <p:cNvPicPr>
            <a:picLocks noChangeAspect="1"/>
          </p:cNvPicPr>
          <p:nvPr/>
        </p:nvPicPr>
        <p:blipFill>
          <a:blip r:embed="rId3"/>
          <a:stretch>
            <a:fillRect/>
          </a:stretch>
        </p:blipFill>
        <p:spPr>
          <a:xfrm>
            <a:off x="990600" y="3657600"/>
            <a:ext cx="3886200" cy="2819400"/>
          </a:xfrm>
          <a:prstGeom prst="rect">
            <a:avLst/>
          </a:prstGeom>
        </p:spPr>
      </p:pic>
      <p:pic>
        <p:nvPicPr>
          <p:cNvPr id="9" name="Picture 8">
            <a:extLst>
              <a:ext uri="{FF2B5EF4-FFF2-40B4-BE49-F238E27FC236}">
                <a16:creationId xmlns:a16="http://schemas.microsoft.com/office/drawing/2014/main" id="{8A5F3D6C-B1CB-356C-3E0E-870A4FAD0297}"/>
              </a:ext>
            </a:extLst>
          </p:cNvPr>
          <p:cNvPicPr>
            <a:picLocks noChangeAspect="1"/>
          </p:cNvPicPr>
          <p:nvPr/>
        </p:nvPicPr>
        <p:blipFill>
          <a:blip r:embed="rId2"/>
          <a:stretch>
            <a:fillRect/>
          </a:stretch>
        </p:blipFill>
        <p:spPr>
          <a:xfrm>
            <a:off x="4876800" y="1219200"/>
            <a:ext cx="3810000" cy="2209799"/>
          </a:xfrm>
          <a:prstGeom prst="rect">
            <a:avLst/>
          </a:prstGeom>
        </p:spPr>
      </p:pic>
      <p:pic>
        <p:nvPicPr>
          <p:cNvPr id="11" name="Picture 10">
            <a:extLst>
              <a:ext uri="{FF2B5EF4-FFF2-40B4-BE49-F238E27FC236}">
                <a16:creationId xmlns:a16="http://schemas.microsoft.com/office/drawing/2014/main" id="{08023404-37A5-1808-DB75-837809ADEF1C}"/>
              </a:ext>
            </a:extLst>
          </p:cNvPr>
          <p:cNvPicPr>
            <a:picLocks noChangeAspect="1"/>
          </p:cNvPicPr>
          <p:nvPr/>
        </p:nvPicPr>
        <p:blipFill>
          <a:blip r:embed="rId4"/>
          <a:stretch>
            <a:fillRect/>
          </a:stretch>
        </p:blipFill>
        <p:spPr>
          <a:xfrm>
            <a:off x="5029200" y="3733800"/>
            <a:ext cx="4000500" cy="2743199"/>
          </a:xfrm>
          <a:prstGeom prst="rect">
            <a:avLst/>
          </a:prstGeom>
        </p:spPr>
      </p:pic>
      <p:pic>
        <p:nvPicPr>
          <p:cNvPr id="3" name="Picture 6">
            <a:extLst>
              <a:ext uri="{FF2B5EF4-FFF2-40B4-BE49-F238E27FC236}">
                <a16:creationId xmlns:a16="http://schemas.microsoft.com/office/drawing/2014/main" id="{300A38C8-4ACD-0FE1-498B-E52FA3599A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1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4832-78EC-4132-896B-9BEF2B81A617}"/>
              </a:ext>
            </a:extLst>
          </p:cNvPr>
          <p:cNvSpPr>
            <a:spLocks noGrp="1"/>
          </p:cNvSpPr>
          <p:nvPr>
            <p:ph type="title"/>
          </p:nvPr>
        </p:nvSpPr>
        <p:spPr>
          <a:xfrm>
            <a:off x="457200" y="221884"/>
            <a:ext cx="8229600" cy="1143000"/>
          </a:xfrm>
        </p:spPr>
        <p:txBody>
          <a:bodyPr/>
          <a:lstStyle/>
          <a:p>
            <a:r>
              <a:rPr lang="en-IN" b="1" dirty="0">
                <a:latin typeface="Times New Roman" panose="02020603050405020304" pitchFamily="18" charset="0"/>
                <a:cs typeface="Times New Roman" panose="02020603050405020304" pitchFamily="18" charset="0"/>
              </a:rPr>
              <a:t>RESULT</a:t>
            </a:r>
            <a:r>
              <a:rPr lang="en-IN" dirty="0"/>
              <a:t> </a:t>
            </a:r>
          </a:p>
        </p:txBody>
      </p:sp>
      <p:sp>
        <p:nvSpPr>
          <p:cNvPr id="3" name="Content Placeholder 2">
            <a:extLst>
              <a:ext uri="{FF2B5EF4-FFF2-40B4-BE49-F238E27FC236}">
                <a16:creationId xmlns:a16="http://schemas.microsoft.com/office/drawing/2014/main" id="{FB9DFE76-0E78-476F-B695-E31DF3EE38E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Based on that dataset we can get the result used our </a:t>
            </a:r>
            <a:r>
              <a:rPr lang="en-IN" dirty="0" err="1">
                <a:latin typeface="Times New Roman" panose="02020603050405020304" pitchFamily="18" charset="0"/>
                <a:cs typeface="Times New Roman" panose="02020603050405020304" pitchFamily="18" charset="0"/>
              </a:rPr>
              <a:t>lstm</a:t>
            </a:r>
            <a:r>
              <a:rPr lang="en-IN" dirty="0">
                <a:latin typeface="Times New Roman" panose="02020603050405020304" pitchFamily="18" charset="0"/>
                <a:cs typeface="Times New Roman" panose="02020603050405020304" pitchFamily="18" charset="0"/>
              </a:rPr>
              <a:t>  to predict the  result.</a:t>
            </a:r>
          </a:p>
          <a:p>
            <a:r>
              <a:rPr lang="en-IN" dirty="0">
                <a:latin typeface="Times New Roman" panose="02020603050405020304" pitchFamily="18" charset="0"/>
                <a:cs typeface="Times New Roman" panose="02020603050405020304" pitchFamily="18" charset="0"/>
              </a:rPr>
              <a:t>Here we can also find out the accuracy rate of the prediction.</a:t>
            </a:r>
          </a:p>
          <a:p>
            <a:r>
              <a:rPr lang="en-IN" dirty="0">
                <a:latin typeface="Times New Roman" panose="02020603050405020304" pitchFamily="18" charset="0"/>
                <a:cs typeface="Times New Roman" panose="02020603050405020304" pitchFamily="18" charset="0"/>
              </a:rPr>
              <a:t>It will be helpful for finding spam website.</a:t>
            </a:r>
          </a:p>
        </p:txBody>
      </p:sp>
      <p:pic>
        <p:nvPicPr>
          <p:cNvPr id="4" name="Picture 6">
            <a:extLst>
              <a:ext uri="{FF2B5EF4-FFF2-40B4-BE49-F238E27FC236}">
                <a16:creationId xmlns:a16="http://schemas.microsoft.com/office/drawing/2014/main" id="{A720F46E-AF0C-3C0A-F1FA-E28A6D6323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3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A60-5628-456A-89B0-78AAF914ED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 </a:t>
            </a:r>
          </a:p>
        </p:txBody>
      </p:sp>
      <p:sp>
        <p:nvSpPr>
          <p:cNvPr id="3" name="Content Placeholder 2">
            <a:extLst>
              <a:ext uri="{FF2B5EF4-FFF2-40B4-BE49-F238E27FC236}">
                <a16:creationId xmlns:a16="http://schemas.microsoft.com/office/drawing/2014/main" id="{CC4CD463-2534-4D2D-917D-5BE16D1387CA}"/>
              </a:ext>
            </a:extLst>
          </p:cNvPr>
          <p:cNvSpPr>
            <a:spLocks noGrp="1"/>
          </p:cNvSpPr>
          <p:nvPr>
            <p:ph idx="1"/>
          </p:nvPr>
        </p:nvSpPr>
        <p:spPr/>
        <p:txBody>
          <a:bodyPr>
            <a:normAutofit fontScale="47500" lnSpcReduction="20000"/>
          </a:bodyPr>
          <a:lstStyle/>
          <a:p>
            <a:r>
              <a:rPr lang="en-IN" dirty="0">
                <a:latin typeface="Times New Roman" panose="02020603050405020304" pitchFamily="18" charset="0"/>
                <a:cs typeface="Times New Roman" panose="02020603050405020304" pitchFamily="18" charset="0"/>
              </a:rPr>
              <a:t>[1] (2016). PhishMe Q1 2016 Malware Review. [Online]. Available: </a:t>
            </a:r>
            <a:r>
              <a:rPr lang="en-IN" dirty="0">
                <a:latin typeface="Times New Roman" panose="02020603050405020304" pitchFamily="18" charset="0"/>
                <a:cs typeface="Times New Roman" panose="02020603050405020304" pitchFamily="18" charset="0"/>
                <a:hlinkClick r:id="rId2"/>
              </a:rPr>
              <a:t>https://phishme.com/project/phishme-q1-2016-malware-review/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 A. </a:t>
            </a:r>
            <a:r>
              <a:rPr lang="en-IN" dirty="0" err="1">
                <a:latin typeface="Times New Roman" panose="02020603050405020304" pitchFamily="18" charset="0"/>
                <a:cs typeface="Times New Roman" panose="02020603050405020304" pitchFamily="18" charset="0"/>
              </a:rPr>
              <a:t>Belabed</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Aimeur</a:t>
            </a:r>
            <a:r>
              <a:rPr lang="en-IN" dirty="0">
                <a:latin typeface="Times New Roman" panose="02020603050405020304" pitchFamily="18" charset="0"/>
                <a:cs typeface="Times New Roman" panose="02020603050405020304" pitchFamily="18" charset="0"/>
              </a:rPr>
              <a:t>, and A. </a:t>
            </a:r>
            <a:r>
              <a:rPr lang="en-IN" dirty="0" err="1">
                <a:latin typeface="Times New Roman" panose="02020603050405020304" pitchFamily="18" charset="0"/>
                <a:cs typeface="Times New Roman" panose="02020603050405020304" pitchFamily="18" charset="0"/>
              </a:rPr>
              <a:t>Chikh</a:t>
            </a:r>
            <a:r>
              <a:rPr lang="en-IN" dirty="0">
                <a:latin typeface="Times New Roman" panose="02020603050405020304" pitchFamily="18" charset="0"/>
                <a:cs typeface="Times New Roman" panose="02020603050405020304" pitchFamily="18" charset="0"/>
              </a:rPr>
              <a:t>, ‘‘A personalized whitelist approach for phishing webpage detection,’’ in Proc. 7th Int. Conf. Availability, Rel. Security (ARES), Aug. 2012, pp. 249–254.</a:t>
            </a:r>
          </a:p>
          <a:p>
            <a:r>
              <a:rPr lang="en-IN" dirty="0">
                <a:latin typeface="Times New Roman" panose="02020603050405020304" pitchFamily="18" charset="0"/>
                <a:cs typeface="Times New Roman" panose="02020603050405020304" pitchFamily="18" charset="0"/>
              </a:rPr>
              <a:t> [3] Y. Cao, W. Han, and Y. Le, ‘‘Anti-phishing based on automated individual white-list,’’ in Proc. 4th ACM Workshop Digit. Identity Manage., 2008, pp. 51–60. </a:t>
            </a:r>
          </a:p>
          <a:p>
            <a:r>
              <a:rPr lang="en-IN" dirty="0">
                <a:latin typeface="Times New Roman" panose="02020603050405020304" pitchFamily="18" charset="0"/>
                <a:cs typeface="Times New Roman" panose="02020603050405020304" pitchFamily="18" charset="0"/>
              </a:rPr>
              <a:t>[4] T.-C. Chen, S. Dick, and J. Miller, ‘‘Detecting visually similar Web pages: Application to phishing detection,’’ ACM Trans. Internet Technol., vol. 10, no. 2, pp. 1–38, May 2010. </a:t>
            </a:r>
          </a:p>
          <a:p>
            <a:r>
              <a:rPr lang="en-IN" dirty="0">
                <a:latin typeface="Times New Roman" panose="02020603050405020304" pitchFamily="18" charset="0"/>
                <a:cs typeface="Times New Roman" panose="02020603050405020304" pitchFamily="18" charset="0"/>
              </a:rPr>
              <a:t>[5] N. Chou, R. Ledesma, Y. </a:t>
            </a:r>
            <a:r>
              <a:rPr lang="en-IN" dirty="0" err="1">
                <a:latin typeface="Times New Roman" panose="02020603050405020304" pitchFamily="18" charset="0"/>
                <a:cs typeface="Times New Roman" panose="02020603050405020304" pitchFamily="18" charset="0"/>
              </a:rPr>
              <a:t>Teraguchi</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Boneh</a:t>
            </a:r>
            <a:r>
              <a:rPr lang="en-IN" dirty="0">
                <a:latin typeface="Times New Roman" panose="02020603050405020304" pitchFamily="18" charset="0"/>
                <a:cs typeface="Times New Roman" panose="02020603050405020304" pitchFamily="18" charset="0"/>
              </a:rPr>
              <a:t>, and J. C. Mitchell, ‘‘</a:t>
            </a:r>
            <a:r>
              <a:rPr lang="en-IN" dirty="0" err="1">
                <a:latin typeface="Times New Roman" panose="02020603050405020304" pitchFamily="18" charset="0"/>
                <a:cs typeface="Times New Roman" panose="02020603050405020304" pitchFamily="18" charset="0"/>
              </a:rPr>
              <a:t>Clientside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defense</a:t>
            </a:r>
            <a:r>
              <a:rPr lang="en-IN" dirty="0">
                <a:latin typeface="Times New Roman" panose="02020603050405020304" pitchFamily="18" charset="0"/>
                <a:cs typeface="Times New Roman" panose="02020603050405020304" pitchFamily="18" charset="0"/>
              </a:rPr>
              <a:t> against Web-based identity theft,’’ in Proc. 11th </a:t>
            </a:r>
            <a:r>
              <a:rPr lang="en-IN" dirty="0" err="1">
                <a:latin typeface="Times New Roman" panose="02020603050405020304" pitchFamily="18" charset="0"/>
                <a:cs typeface="Times New Roman" panose="02020603050405020304" pitchFamily="18" charset="0"/>
              </a:rPr>
              <a:t>Annu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Netw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Distrib</a:t>
            </a:r>
            <a:r>
              <a:rPr lang="en-IN" dirty="0">
                <a:latin typeface="Times New Roman" panose="02020603050405020304" pitchFamily="18" charset="0"/>
                <a:cs typeface="Times New Roman" panose="02020603050405020304" pitchFamily="18" charset="0"/>
              </a:rPr>
              <a:t>. Syst. Security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(NDSS), 2004, pp. 1–16 </a:t>
            </a:r>
          </a:p>
          <a:p>
            <a:r>
              <a:rPr lang="en-IN" dirty="0">
                <a:latin typeface="Times New Roman" panose="02020603050405020304" pitchFamily="18" charset="0"/>
                <a:cs typeface="Times New Roman" panose="02020603050405020304" pitchFamily="18" charset="0"/>
              </a:rPr>
              <a:t>[6] C. Inc. (Aug. 2016). </a:t>
            </a:r>
            <a:r>
              <a:rPr lang="en-IN" dirty="0" err="1">
                <a:latin typeface="Times New Roman" panose="02020603050405020304" pitchFamily="18" charset="0"/>
                <a:cs typeface="Times New Roman" panose="02020603050405020304" pitchFamily="18" charset="0"/>
              </a:rPr>
              <a:t>Couldmark</a:t>
            </a:r>
            <a:r>
              <a:rPr lang="en-IN" dirty="0">
                <a:latin typeface="Times New Roman" panose="02020603050405020304" pitchFamily="18" charset="0"/>
                <a:cs typeface="Times New Roman" panose="02020603050405020304" pitchFamily="18" charset="0"/>
              </a:rPr>
              <a:t> Toolbar. [Online]. Available: </a:t>
            </a:r>
            <a:r>
              <a:rPr lang="en-IN" dirty="0">
                <a:latin typeface="Times New Roman" panose="02020603050405020304" pitchFamily="18" charset="0"/>
                <a:cs typeface="Times New Roman" panose="02020603050405020304" pitchFamily="18" charset="0"/>
                <a:hlinkClick r:id="rId3"/>
              </a:rPr>
              <a:t>http://www.cloudmark.com/desktop/ie-toolbar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[7] J. </a:t>
            </a:r>
            <a:r>
              <a:rPr lang="en-IN" dirty="0" err="1">
                <a:latin typeface="Times New Roman" panose="02020603050405020304" pitchFamily="18" charset="0"/>
                <a:cs typeface="Times New Roman" panose="02020603050405020304" pitchFamily="18" charset="0"/>
              </a:rPr>
              <a:t>Corbetta</a:t>
            </a:r>
            <a:r>
              <a:rPr lang="en-IN" dirty="0">
                <a:latin typeface="Times New Roman" panose="02020603050405020304" pitchFamily="18" charset="0"/>
                <a:cs typeface="Times New Roman" panose="02020603050405020304" pitchFamily="18" charset="0"/>
              </a:rPr>
              <a:t>, L. </a:t>
            </a:r>
            <a:r>
              <a:rPr lang="en-IN" dirty="0" err="1">
                <a:latin typeface="Times New Roman" panose="02020603050405020304" pitchFamily="18" charset="0"/>
                <a:cs typeface="Times New Roman" panose="02020603050405020304" pitchFamily="18" charset="0"/>
              </a:rPr>
              <a:t>Invernizzi</a:t>
            </a:r>
            <a:r>
              <a:rPr lang="en-IN" dirty="0">
                <a:latin typeface="Times New Roman" panose="02020603050405020304" pitchFamily="18" charset="0"/>
                <a:cs typeface="Times New Roman" panose="02020603050405020304" pitchFamily="18" charset="0"/>
              </a:rPr>
              <a:t>, C. </a:t>
            </a:r>
            <a:r>
              <a:rPr lang="en-IN" dirty="0" err="1">
                <a:latin typeface="Times New Roman" panose="02020603050405020304" pitchFamily="18" charset="0"/>
                <a:cs typeface="Times New Roman" panose="02020603050405020304" pitchFamily="18" charset="0"/>
              </a:rPr>
              <a:t>Kruegel</a:t>
            </a:r>
            <a:r>
              <a:rPr lang="en-IN" dirty="0">
                <a:latin typeface="Times New Roman" panose="02020603050405020304" pitchFamily="18" charset="0"/>
                <a:cs typeface="Times New Roman" panose="02020603050405020304" pitchFamily="18" charset="0"/>
              </a:rPr>
              <a:t>, and G. Vigna, ‘‘Eyes of a human, eyes of a program: Leveraging different views of the Web for analysis and detection,’’ in Proceedings of Research in Attacks, Intrusions and </a:t>
            </a:r>
            <a:r>
              <a:rPr lang="en-IN" dirty="0" err="1">
                <a:latin typeface="Times New Roman" panose="02020603050405020304" pitchFamily="18" charset="0"/>
                <a:cs typeface="Times New Roman" panose="02020603050405020304" pitchFamily="18" charset="0"/>
              </a:rPr>
              <a:t>Defenses</a:t>
            </a:r>
            <a:r>
              <a:rPr lang="en-IN" dirty="0">
                <a:latin typeface="Times New Roman" panose="02020603050405020304" pitchFamily="18" charset="0"/>
                <a:cs typeface="Times New Roman" panose="02020603050405020304" pitchFamily="18" charset="0"/>
              </a:rPr>
              <a:t> (RAID). Gothenburg, Sweden: Springer, 2014.</a:t>
            </a:r>
          </a:p>
          <a:p>
            <a:r>
              <a:rPr lang="en-IN" dirty="0">
                <a:latin typeface="Times New Roman" panose="02020603050405020304" pitchFamily="18" charset="0"/>
                <a:cs typeface="Times New Roman" panose="02020603050405020304" pitchFamily="18" charset="0"/>
              </a:rPr>
              <a:t> [8] X. Deng, G. Huang, and A. Y. Fu, ‘‘An </a:t>
            </a:r>
            <a:r>
              <a:rPr lang="en-IN" dirty="0" err="1">
                <a:latin typeface="Times New Roman" panose="02020603050405020304" pitchFamily="18" charset="0"/>
                <a:cs typeface="Times New Roman" panose="02020603050405020304" pitchFamily="18" charset="0"/>
              </a:rPr>
              <a:t>antiphishing</a:t>
            </a:r>
            <a:r>
              <a:rPr lang="en-IN" dirty="0">
                <a:latin typeface="Times New Roman" panose="02020603050405020304" pitchFamily="18" charset="0"/>
                <a:cs typeface="Times New Roman" panose="02020603050405020304" pitchFamily="18" charset="0"/>
              </a:rPr>
              <a:t> strategy based on visual similarity assessment,’’ Internet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10, no. 2, pp. 58–65, 2006. </a:t>
            </a:r>
          </a:p>
          <a:p>
            <a:r>
              <a:rPr lang="en-IN" dirty="0">
                <a:latin typeface="Times New Roman" panose="02020603050405020304" pitchFamily="18" charset="0"/>
                <a:cs typeface="Times New Roman" panose="02020603050405020304" pitchFamily="18" charset="0"/>
              </a:rPr>
              <a:t>[9] Z. Dong, K. Kane, and L. J. Camp, ‘‘Phishing in smooth waters: The state of banking certificates in the US,’’ in Proc. Res. Conf.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Inf. Internet Policy (TPRC), 2014, p. 16.</a:t>
            </a:r>
          </a:p>
        </p:txBody>
      </p:sp>
      <p:pic>
        <p:nvPicPr>
          <p:cNvPr id="4" name="Picture 6">
            <a:extLst>
              <a:ext uri="{FF2B5EF4-FFF2-40B4-BE49-F238E27FC236}">
                <a16:creationId xmlns:a16="http://schemas.microsoft.com/office/drawing/2014/main" id="{56DC807A-9088-1037-758F-BFB235F189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31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B838-7C55-1E3D-15BB-F79C1DF9D95C}"/>
              </a:ext>
            </a:extLst>
          </p:cNvPr>
          <p:cNvSpPr>
            <a:spLocks noGrp="1"/>
          </p:cNvSpPr>
          <p:nvPr>
            <p:ph type="title"/>
          </p:nvPr>
        </p:nvSpPr>
        <p:spPr>
          <a:xfrm>
            <a:off x="628650" y="365126"/>
            <a:ext cx="7886700" cy="1214293"/>
          </a:xfrm>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9F58B6E-B26D-7DBE-B76D-F1EE1C4A1DA1}"/>
              </a:ext>
            </a:extLst>
          </p:cNvPr>
          <p:cNvSpPr>
            <a:spLocks noGrp="1"/>
          </p:cNvSpPr>
          <p:nvPr>
            <p:ph idx="1"/>
          </p:nvPr>
        </p:nvSpPr>
        <p:spPr>
          <a:xfrm>
            <a:off x="722168" y="1454727"/>
            <a:ext cx="7886700" cy="5264728"/>
          </a:xfrm>
        </p:spPr>
        <p:txBody>
          <a:bodyPr>
            <a:noAutofit/>
          </a:bodyPr>
          <a:lstStyle/>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Air pollution alludes to the issue of toxins into the air that are harmful to human well being and the entire planet. It can be described as one of the most dangerous threats that the humanity ever faced.</a:t>
            </a:r>
          </a:p>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causes damage to animals, crops, forests etc. To prevent this problem in transport sectors have to predict air quality from pollutants using machine learning techniques. Subsequently, air quality assessment and prediction has turned into a significant research zone. </a:t>
            </a:r>
          </a:p>
        </p:txBody>
      </p:sp>
      <p:pic>
        <p:nvPicPr>
          <p:cNvPr id="4" name="Picture 6">
            <a:extLst>
              <a:ext uri="{FF2B5EF4-FFF2-40B4-BE49-F238E27FC236}">
                <a16:creationId xmlns:a16="http://schemas.microsoft.com/office/drawing/2014/main" id="{BB7BA94A-4639-A580-767A-75D9454C2C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48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507820482"/>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871993">
                  <a:extLst>
                    <a:ext uri="{9D8B030D-6E8A-4147-A177-3AD203B41FA5}">
                      <a16:colId xmlns:a16="http://schemas.microsoft.com/office/drawing/2014/main" val="206161408"/>
                    </a:ext>
                  </a:extLst>
                </a:gridCol>
                <a:gridCol w="1099268">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1</a:t>
                      </a:r>
                      <a:endParaRPr lang="en-IN" dirty="0"/>
                    </a:p>
                  </a:txBody>
                  <a:tcPr/>
                </a:tc>
                <a:tc>
                  <a:txBody>
                    <a:bodyPr/>
                    <a:lstStyle/>
                    <a:p>
                      <a:r>
                        <a:rPr lang="en-US" dirty="0"/>
                        <a:t>2022</a:t>
                      </a:r>
                      <a:endParaRPr lang="en-IN" dirty="0"/>
                    </a:p>
                  </a:txBody>
                  <a:tcPr/>
                </a:tc>
                <a:tc>
                  <a:txBody>
                    <a:bodyPr/>
                    <a:lstStyle/>
                    <a:p>
                      <a:r>
                        <a:rPr lang="en-US" dirty="0"/>
                        <a:t>conference</a:t>
                      </a:r>
                      <a:endParaRPr lang="en-IN" dirty="0"/>
                    </a:p>
                  </a:txBody>
                  <a:tcPr/>
                </a:tc>
                <a:tc>
                  <a:txBody>
                    <a:bodyPr/>
                    <a:lstStyle/>
                    <a:p>
                      <a:r>
                        <a:rPr lang="en-IN" sz="1800" b="0" i="0" u="none" strike="noStrike" kern="1200" dirty="0">
                          <a:solidFill>
                            <a:schemeClr val="dk1"/>
                          </a:solidFill>
                          <a:effectLst/>
                          <a:latin typeface="+mn-lt"/>
                          <a:ea typeface="+mn-ea"/>
                          <a:cs typeface="+mn-cs"/>
                        </a:rPr>
                        <a:t>B D </a:t>
                      </a:r>
                      <a:r>
                        <a:rPr lang="en-IN" sz="1800" b="0" i="0" u="none" strike="noStrike" kern="1200" dirty="0" err="1">
                          <a:solidFill>
                            <a:schemeClr val="dk1"/>
                          </a:solidFill>
                          <a:effectLst/>
                          <a:latin typeface="+mn-lt"/>
                          <a:ea typeface="+mn-ea"/>
                          <a:cs typeface="+mn-cs"/>
                        </a:rPr>
                        <a:t>Parameshachari</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G M </a:t>
                      </a:r>
                      <a:r>
                        <a:rPr lang="en-IN" sz="1800" b="0" i="0" u="none" strike="noStrike" kern="1200" dirty="0" err="1">
                          <a:solidFill>
                            <a:schemeClr val="dk1"/>
                          </a:solidFill>
                          <a:effectLst/>
                          <a:latin typeface="+mn-lt"/>
                          <a:ea typeface="+mn-ea"/>
                          <a:cs typeface="+mn-cs"/>
                        </a:rPr>
                        <a:t>Siddesh</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V. Sridhar</a:t>
                      </a:r>
                      <a:r>
                        <a:rPr lang="en-IN" sz="1800" b="0" i="0" kern="1200" dirty="0">
                          <a:solidFill>
                            <a:schemeClr val="dk1"/>
                          </a:solidFill>
                          <a:effectLst/>
                          <a:latin typeface="+mn-lt"/>
                          <a:ea typeface="+mn-ea"/>
                          <a:cs typeface="+mn-cs"/>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Prediction and Analysis of Air Quality Index using Machine Learning Algorithms</a:t>
                      </a:r>
                    </a:p>
                    <a:p>
                      <a:endParaRPr lang="en-IN" dirty="0"/>
                    </a:p>
                  </a:txBody>
                  <a:tcPr/>
                </a:tc>
                <a:tc>
                  <a:txBody>
                    <a:bodyPr/>
                    <a:lstStyle/>
                    <a:p>
                      <a:r>
                        <a:rPr lang="en-US" sz="1800" b="0" i="0" kern="1200" dirty="0">
                          <a:solidFill>
                            <a:schemeClr val="dk1"/>
                          </a:solidFill>
                          <a:effectLst/>
                          <a:latin typeface="+mn-lt"/>
                          <a:ea typeface="+mn-ea"/>
                          <a:cs typeface="+mn-cs"/>
                        </a:rPr>
                        <a:t>Decision Tree Regression (DTR), Linear Regression (LR), Random Forest Regression (RFR) and Support Vector Regression (SVR)</a:t>
                      </a:r>
                      <a:endParaRPr lang="en-IN" dirty="0"/>
                    </a:p>
                  </a:txBody>
                  <a:tcPr/>
                </a:tc>
                <a:tc>
                  <a:txBody>
                    <a:bodyPr/>
                    <a:lstStyle/>
                    <a:p>
                      <a:r>
                        <a:rPr lang="en-IN" sz="1800" b="0" i="0" kern="1200" dirty="0">
                          <a:solidFill>
                            <a:schemeClr val="dk1"/>
                          </a:solidFill>
                          <a:effectLst/>
                          <a:latin typeface="+mn-lt"/>
                          <a:ea typeface="+mn-ea"/>
                          <a:cs typeface="+mn-cs"/>
                        </a:rPr>
                        <a:t>Air Quality Index (AQI)</a:t>
                      </a:r>
                      <a:endParaRPr lang="en-IN" dirty="0"/>
                    </a:p>
                  </a:txBody>
                  <a:tcPr/>
                </a:tc>
                <a:tc>
                  <a:txBody>
                    <a:bodyPr/>
                    <a:lstStyle/>
                    <a:p>
                      <a:r>
                        <a:rPr lang="en-US" sz="1800" b="0" i="0" kern="1200" dirty="0">
                          <a:solidFill>
                            <a:schemeClr val="dk1"/>
                          </a:solidFill>
                          <a:effectLst/>
                          <a:latin typeface="+mn-lt"/>
                          <a:ea typeface="+mn-ea"/>
                          <a:cs typeface="+mn-cs"/>
                        </a:rPr>
                        <a:t>approaches with a maximum accuracy low</a:t>
                      </a:r>
                      <a:endParaRPr lang="en-IN" dirty="0"/>
                    </a:p>
                  </a:txBody>
                  <a:tcPr/>
                </a:tc>
                <a:tc>
                  <a:txBody>
                    <a:bodyPr/>
                    <a:lstStyle/>
                    <a:p>
                      <a:r>
                        <a:rPr lang="en-US" dirty="0"/>
                        <a:t>We predicting accuracy high</a:t>
                      </a:r>
                      <a:endParaRPr lang="en-IN" dirty="0"/>
                    </a:p>
                  </a:txBody>
                  <a:tcPr/>
                </a:tc>
                <a:tc>
                  <a:txBody>
                    <a:bodyPr/>
                    <a:lstStyle/>
                    <a:p>
                      <a:r>
                        <a:rPr lang="en-US" sz="1800" b="0" i="0" kern="1200" dirty="0">
                          <a:solidFill>
                            <a:schemeClr val="dk1"/>
                          </a:solidFill>
                          <a:effectLst/>
                          <a:latin typeface="+mn-lt"/>
                          <a:ea typeface="+mn-ea"/>
                          <a:cs typeface="+mn-cs"/>
                        </a:rPr>
                        <a:t>relative investigation for better performance and accuracy.</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CBF4B29A-1D90-FB61-A810-EB9F153D55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3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66317023"/>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1103906">
                  <a:extLst>
                    <a:ext uri="{9D8B030D-6E8A-4147-A177-3AD203B41FA5}">
                      <a16:colId xmlns:a16="http://schemas.microsoft.com/office/drawing/2014/main" val="206161408"/>
                    </a:ext>
                  </a:extLst>
                </a:gridCol>
                <a:gridCol w="867355">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2</a:t>
                      </a:r>
                      <a:endParaRPr lang="en-IN" dirty="0"/>
                    </a:p>
                  </a:txBody>
                  <a:tcPr/>
                </a:tc>
                <a:tc>
                  <a:txBody>
                    <a:bodyPr/>
                    <a:lstStyle/>
                    <a:p>
                      <a:r>
                        <a:rPr lang="en-US" dirty="0"/>
                        <a:t>2021</a:t>
                      </a:r>
                      <a:endParaRPr lang="en-IN" dirty="0"/>
                    </a:p>
                  </a:txBody>
                  <a:tcPr/>
                </a:tc>
                <a:tc>
                  <a:txBody>
                    <a:bodyPr/>
                    <a:lstStyle/>
                    <a:p>
                      <a:r>
                        <a:rPr lang="en-US" dirty="0"/>
                        <a:t>Innovation</a:t>
                      </a:r>
                      <a:endParaRPr lang="en-IN" dirty="0"/>
                    </a:p>
                  </a:txBody>
                  <a:tcPr/>
                </a:tc>
                <a:tc>
                  <a:txBody>
                    <a:bodyPr/>
                    <a:lstStyle/>
                    <a:p>
                      <a:r>
                        <a:rPr lang="pt-BR" sz="1800" b="0" i="0" u="none" strike="noStrike" kern="1200" dirty="0">
                          <a:solidFill>
                            <a:schemeClr val="dk1"/>
                          </a:solidFill>
                          <a:effectLst/>
                          <a:latin typeface="+mn-lt"/>
                          <a:ea typeface="+mn-ea"/>
                          <a:cs typeface="+mn-cs"/>
                        </a:rPr>
                        <a:t>K. M. O. V. K. Kekulan</a:t>
                      </a:r>
                      <a:r>
                        <a:rPr lang="pt-BR" sz="1800" b="0" i="0" kern="1200" dirty="0">
                          <a:solidFill>
                            <a:schemeClr val="dk1"/>
                          </a:solidFill>
                          <a:effectLst/>
                          <a:latin typeface="+mn-lt"/>
                          <a:ea typeface="+mn-ea"/>
                          <a:cs typeface="+mn-cs"/>
                        </a:rPr>
                        <a:t>; </a:t>
                      </a:r>
                      <a:r>
                        <a:rPr lang="pt-BR" sz="1800" b="0" i="0" u="none" strike="noStrike" kern="1200" dirty="0">
                          <a:solidFill>
                            <a:schemeClr val="dk1"/>
                          </a:solidFill>
                          <a:effectLst/>
                          <a:latin typeface="+mn-lt"/>
                          <a:ea typeface="+mn-ea"/>
                          <a:cs typeface="+mn-cs"/>
                        </a:rPr>
                        <a:t>B. T. G. S Kumara</a:t>
                      </a:r>
                      <a:r>
                        <a:rPr lang="pt-BR" sz="1800" b="0" i="0" kern="1200" dirty="0">
                          <a:solidFill>
                            <a:schemeClr val="dk1"/>
                          </a:solidFill>
                          <a:effectLst/>
                          <a:latin typeface="+mn-lt"/>
                          <a:ea typeface="+mn-ea"/>
                          <a:cs typeface="+mn-cs"/>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Comparative Analysis of Machine Learning Algorithms for Predicting Air Quality Index</a:t>
                      </a:r>
                    </a:p>
                    <a:p>
                      <a:endParaRPr lang="en-IN" dirty="0"/>
                    </a:p>
                  </a:txBody>
                  <a:tcPr/>
                </a:tc>
                <a:tc>
                  <a:txBody>
                    <a:bodyPr/>
                    <a:lstStyle/>
                    <a:p>
                      <a:r>
                        <a:rPr lang="en-US" sz="1800" b="0" i="0" kern="1200" dirty="0">
                          <a:solidFill>
                            <a:schemeClr val="dk1"/>
                          </a:solidFill>
                          <a:effectLst/>
                          <a:latin typeface="+mn-lt"/>
                          <a:ea typeface="+mn-ea"/>
                          <a:cs typeface="+mn-cs"/>
                        </a:rPr>
                        <a:t>Decision Tree, Support Vector Machine (SVM), and Random Forest</a:t>
                      </a:r>
                      <a:endParaRPr lang="en-IN" dirty="0"/>
                    </a:p>
                  </a:txBody>
                  <a:tcPr/>
                </a:tc>
                <a:tc>
                  <a:txBody>
                    <a:bodyPr/>
                    <a:lstStyle/>
                    <a:p>
                      <a:r>
                        <a:rPr lang="en-US" sz="1800" b="0" i="0" kern="1200" dirty="0">
                          <a:solidFill>
                            <a:schemeClr val="dk1"/>
                          </a:solidFill>
                          <a:effectLst/>
                          <a:latin typeface="+mn-lt"/>
                          <a:ea typeface="+mn-ea"/>
                          <a:cs typeface="+mn-cs"/>
                        </a:rPr>
                        <a:t>air quality analysis and forecasting</a:t>
                      </a:r>
                      <a:endParaRPr lang="en-IN" dirty="0"/>
                    </a:p>
                  </a:txBody>
                  <a:tcPr/>
                </a:tc>
                <a:tc>
                  <a:txBody>
                    <a:bodyPr/>
                    <a:lstStyle/>
                    <a:p>
                      <a:r>
                        <a:rPr lang="en-US" sz="1800" b="0" i="0" kern="1200" dirty="0">
                          <a:solidFill>
                            <a:schemeClr val="dk1"/>
                          </a:solidFill>
                          <a:effectLst/>
                          <a:latin typeface="+mn-lt"/>
                          <a:ea typeface="+mn-ea"/>
                          <a:cs typeface="+mn-cs"/>
                        </a:rPr>
                        <a:t> It outperformed the other approaches with a maximum accuracy of 74%</a:t>
                      </a:r>
                      <a:endParaRPr lang="en-IN" dirty="0"/>
                    </a:p>
                  </a:txBody>
                  <a:tcPr/>
                </a:tc>
                <a:tc>
                  <a:txBody>
                    <a:bodyPr/>
                    <a:lstStyle/>
                    <a:p>
                      <a:r>
                        <a:rPr lang="en-US" dirty="0" err="1"/>
                        <a:t>Maximun</a:t>
                      </a:r>
                      <a:r>
                        <a:rPr lang="en-US" dirty="0"/>
                        <a:t> accuracy above 90%</a:t>
                      </a:r>
                      <a:endParaRPr lang="en-IN" dirty="0"/>
                    </a:p>
                  </a:txBody>
                  <a:tcPr/>
                </a:tc>
                <a:tc>
                  <a:txBody>
                    <a:bodyPr/>
                    <a:lstStyle/>
                    <a:p>
                      <a:r>
                        <a:rPr lang="en-US" sz="1800" b="0" i="0" kern="1200" dirty="0">
                          <a:solidFill>
                            <a:schemeClr val="dk1"/>
                          </a:solidFill>
                          <a:effectLst/>
                          <a:latin typeface="+mn-lt"/>
                          <a:ea typeface="+mn-ea"/>
                          <a:cs typeface="+mn-cs"/>
                        </a:rPr>
                        <a:t>These results will assist to enhance present research, and guide the future</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098FDEB5-72A6-E52D-67EC-A2D6FE82D1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1825280033"/>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1103906">
                  <a:extLst>
                    <a:ext uri="{9D8B030D-6E8A-4147-A177-3AD203B41FA5}">
                      <a16:colId xmlns:a16="http://schemas.microsoft.com/office/drawing/2014/main" val="206161408"/>
                    </a:ext>
                  </a:extLst>
                </a:gridCol>
                <a:gridCol w="867355">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3</a:t>
                      </a:r>
                      <a:endParaRPr lang="en-IN" dirty="0"/>
                    </a:p>
                  </a:txBody>
                  <a:tcPr/>
                </a:tc>
                <a:tc>
                  <a:txBody>
                    <a:bodyPr/>
                    <a:lstStyle/>
                    <a:p>
                      <a:r>
                        <a:rPr lang="en-US" dirty="0"/>
                        <a:t>2023</a:t>
                      </a:r>
                      <a:endParaRPr lang="en-IN" dirty="0"/>
                    </a:p>
                  </a:txBody>
                  <a:tcPr/>
                </a:tc>
                <a:tc>
                  <a:txBody>
                    <a:bodyPr/>
                    <a:lstStyle/>
                    <a:p>
                      <a:r>
                        <a:rPr lang="en-US" dirty="0"/>
                        <a:t>journal</a:t>
                      </a:r>
                      <a:endParaRPr lang="en-IN" dirty="0"/>
                    </a:p>
                  </a:txBody>
                  <a:tcPr/>
                </a:tc>
                <a:tc>
                  <a:txBody>
                    <a:bodyPr/>
                    <a:lstStyle/>
                    <a:p>
                      <a:r>
                        <a:rPr lang="en-IN" sz="1800" b="0" i="0" u="none" strike="noStrike" kern="1200" dirty="0">
                          <a:solidFill>
                            <a:schemeClr val="dk1"/>
                          </a:solidFill>
                          <a:effectLst/>
                          <a:latin typeface="+mn-lt"/>
                          <a:ea typeface="+mn-ea"/>
                          <a:cs typeface="+mn-cs"/>
                        </a:rPr>
                        <a:t>M </a:t>
                      </a:r>
                      <a:r>
                        <a:rPr lang="en-IN" sz="1800" b="0" i="0" u="none" strike="noStrike" kern="1200" dirty="0" err="1">
                          <a:solidFill>
                            <a:schemeClr val="dk1"/>
                          </a:solidFill>
                          <a:effectLst/>
                          <a:latin typeface="+mn-lt"/>
                          <a:ea typeface="+mn-ea"/>
                          <a:cs typeface="+mn-cs"/>
                        </a:rPr>
                        <a:t>Sitha</a:t>
                      </a:r>
                      <a:r>
                        <a:rPr lang="en-IN" sz="1800" b="0" i="0" u="none" strike="noStrike" kern="1200" dirty="0">
                          <a:solidFill>
                            <a:schemeClr val="dk1"/>
                          </a:solidFill>
                          <a:effectLst/>
                          <a:latin typeface="+mn-lt"/>
                          <a:ea typeface="+mn-ea"/>
                          <a:cs typeface="+mn-cs"/>
                        </a:rPr>
                        <a:t> Ram</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Chintamreddy</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Reshmasri</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Shai </a:t>
                      </a:r>
                      <a:r>
                        <a:rPr lang="en-IN" sz="1800" b="0" i="0" u="none" strike="noStrike" kern="1200" dirty="0" err="1">
                          <a:solidFill>
                            <a:schemeClr val="dk1"/>
                          </a:solidFill>
                          <a:effectLst/>
                          <a:latin typeface="+mn-lt"/>
                          <a:ea typeface="+mn-ea"/>
                          <a:cs typeface="+mn-cs"/>
                        </a:rPr>
                        <a:t>Shahila</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Juluru</a:t>
                      </a:r>
                      <a:r>
                        <a:rPr lang="en-IN" sz="1800" b="0" i="0" u="none" strike="noStrike" kern="1200" dirty="0">
                          <a:solidFill>
                            <a:schemeClr val="dk1"/>
                          </a:solidFill>
                          <a:effectLst/>
                          <a:latin typeface="+mn-lt"/>
                          <a:ea typeface="+mn-ea"/>
                          <a:cs typeface="+mn-cs"/>
                        </a:rPr>
                        <a:t> Venkata Pavan </a:t>
                      </a:r>
                      <a:r>
                        <a:rPr lang="en-IN" sz="1800" b="0" i="0" u="none" strike="noStrike" kern="1200" dirty="0" err="1">
                          <a:solidFill>
                            <a:schemeClr val="dk1"/>
                          </a:solidFill>
                          <a:effectLst/>
                          <a:latin typeface="+mn-lt"/>
                          <a:ea typeface="+mn-ea"/>
                          <a:cs typeface="+mn-cs"/>
                        </a:rPr>
                        <a:t>Saketh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Air Quality Prediction using Machine Learning Algorithm</a:t>
                      </a:r>
                    </a:p>
                    <a:p>
                      <a:endParaRPr lang="en-IN" dirty="0"/>
                    </a:p>
                  </a:txBody>
                  <a:tcPr/>
                </a:tc>
                <a:tc>
                  <a:txBody>
                    <a:bodyPr/>
                    <a:lstStyle/>
                    <a:p>
                      <a:r>
                        <a:rPr lang="en-IN" sz="1800" b="0" i="0" kern="1200" dirty="0" err="1">
                          <a:solidFill>
                            <a:schemeClr val="dk1"/>
                          </a:solidFill>
                          <a:effectLst/>
                          <a:latin typeface="+mn-lt"/>
                          <a:ea typeface="+mn-ea"/>
                          <a:cs typeface="+mn-cs"/>
                        </a:rPr>
                        <a:t>XGboost</a:t>
                      </a:r>
                      <a:r>
                        <a:rPr lang="en-IN" sz="1800" b="0" i="0" kern="1200" dirty="0">
                          <a:solidFill>
                            <a:schemeClr val="dk1"/>
                          </a:solidFill>
                          <a:effectLst/>
                          <a:latin typeface="+mn-lt"/>
                          <a:ea typeface="+mn-ea"/>
                          <a:cs typeface="+mn-cs"/>
                        </a:rPr>
                        <a:t> algorithm </a:t>
                      </a:r>
                      <a:endParaRPr lang="en-IN" dirty="0"/>
                    </a:p>
                  </a:txBody>
                  <a:tcPr/>
                </a:tc>
                <a:tc>
                  <a:txBody>
                    <a:bodyPr/>
                    <a:lstStyle/>
                    <a:p>
                      <a:r>
                        <a:rPr lang="en-IN" sz="1800" b="0" i="0" kern="1200" dirty="0">
                          <a:solidFill>
                            <a:schemeClr val="dk1"/>
                          </a:solidFill>
                          <a:effectLst/>
                          <a:latin typeface="+mn-lt"/>
                          <a:ea typeface="+mn-ea"/>
                          <a:cs typeface="+mn-cs"/>
                        </a:rPr>
                        <a:t>Air pollution</a:t>
                      </a:r>
                      <a:endParaRPr lang="en-IN" dirty="0"/>
                    </a:p>
                  </a:txBody>
                  <a:tcPr/>
                </a:tc>
                <a:tc>
                  <a:txBody>
                    <a:bodyPr/>
                    <a:lstStyle/>
                    <a:p>
                      <a:r>
                        <a:rPr lang="en-US" sz="1800" b="0" i="0" kern="1200" dirty="0">
                          <a:solidFill>
                            <a:schemeClr val="dk1"/>
                          </a:solidFill>
                          <a:effectLst/>
                          <a:latin typeface="+mn-lt"/>
                          <a:ea typeface="+mn-ea"/>
                          <a:cs typeface="+mn-cs"/>
                        </a:rPr>
                        <a:t>predict the air quality with high accuracy rate.</a:t>
                      </a:r>
                      <a:endParaRPr lang="en-IN" dirty="0"/>
                    </a:p>
                  </a:txBody>
                  <a:tcPr/>
                </a:tc>
                <a:tc>
                  <a:txBody>
                    <a:bodyPr/>
                    <a:lstStyle/>
                    <a:p>
                      <a:r>
                        <a:rPr lang="en-US" dirty="0"/>
                        <a:t>Predict the air quality with Above 90% accuracy</a:t>
                      </a:r>
                      <a:endParaRPr lang="en-IN" dirty="0"/>
                    </a:p>
                  </a:txBody>
                  <a:tcPr/>
                </a:tc>
                <a:tc>
                  <a:txBody>
                    <a:bodyPr/>
                    <a:lstStyle/>
                    <a:p>
                      <a:r>
                        <a:rPr lang="en-US" sz="1800" b="0" i="0" kern="1200" dirty="0">
                          <a:solidFill>
                            <a:schemeClr val="dk1"/>
                          </a:solidFill>
                          <a:effectLst/>
                          <a:latin typeface="+mn-lt"/>
                          <a:ea typeface="+mn-ea"/>
                          <a:cs typeface="+mn-cs"/>
                        </a:rPr>
                        <a:t>This study proposes </a:t>
                      </a:r>
                      <a:r>
                        <a:rPr lang="en-US" sz="1800" b="0" i="0" kern="1200" dirty="0" err="1">
                          <a:solidFill>
                            <a:schemeClr val="dk1"/>
                          </a:solidFill>
                          <a:effectLst/>
                          <a:latin typeface="+mn-lt"/>
                          <a:ea typeface="+mn-ea"/>
                          <a:cs typeface="+mn-cs"/>
                        </a:rPr>
                        <a:t>XGboost</a:t>
                      </a:r>
                      <a:r>
                        <a:rPr lang="en-US" sz="1800" b="0" i="0" kern="1200" dirty="0">
                          <a:solidFill>
                            <a:schemeClr val="dk1"/>
                          </a:solidFill>
                          <a:effectLst/>
                          <a:latin typeface="+mn-lt"/>
                          <a:ea typeface="+mn-ea"/>
                          <a:cs typeface="+mn-cs"/>
                        </a:rPr>
                        <a:t> algorithm to forecast the air quality</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6648B55A-6BAE-7808-A065-99A90A3962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88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235686792"/>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1103906">
                  <a:extLst>
                    <a:ext uri="{9D8B030D-6E8A-4147-A177-3AD203B41FA5}">
                      <a16:colId xmlns:a16="http://schemas.microsoft.com/office/drawing/2014/main" val="206161408"/>
                    </a:ext>
                  </a:extLst>
                </a:gridCol>
                <a:gridCol w="867355">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4</a:t>
                      </a:r>
                      <a:endParaRPr lang="en-IN" dirty="0"/>
                    </a:p>
                  </a:txBody>
                  <a:tcPr/>
                </a:tc>
                <a:tc>
                  <a:txBody>
                    <a:bodyPr/>
                    <a:lstStyle/>
                    <a:p>
                      <a:r>
                        <a:rPr lang="en-US" dirty="0"/>
                        <a:t>2021</a:t>
                      </a:r>
                      <a:endParaRPr lang="en-IN" dirty="0"/>
                    </a:p>
                  </a:txBody>
                  <a:tcPr/>
                </a:tc>
                <a:tc>
                  <a:txBody>
                    <a:bodyPr/>
                    <a:lstStyle/>
                    <a:p>
                      <a:r>
                        <a:rPr lang="en-US" dirty="0"/>
                        <a:t>conference</a:t>
                      </a:r>
                      <a:endParaRPr lang="en-IN" dirty="0"/>
                    </a:p>
                  </a:txBody>
                  <a:tcPr/>
                </a:tc>
                <a:tc>
                  <a:txBody>
                    <a:bodyPr/>
                    <a:lstStyle/>
                    <a:p>
                      <a:r>
                        <a:rPr lang="en-IN" sz="1800" b="0" i="0" u="none" strike="noStrike" kern="1200" dirty="0">
                          <a:solidFill>
                            <a:schemeClr val="dk1"/>
                          </a:solidFill>
                          <a:effectLst/>
                          <a:latin typeface="+mn-lt"/>
                          <a:ea typeface="+mn-ea"/>
                          <a:cs typeface="+mn-cs"/>
                        </a:rPr>
                        <a:t>Tanisha Madan</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Shrddha</a:t>
                      </a:r>
                      <a:r>
                        <a:rPr lang="en-IN" sz="1800" b="0" i="0" u="none" strike="noStrike" kern="1200" dirty="0">
                          <a:solidFill>
                            <a:schemeClr val="dk1"/>
                          </a:solidFill>
                          <a:effectLst/>
                          <a:latin typeface="+mn-lt"/>
                          <a:ea typeface="+mn-ea"/>
                          <a:cs typeface="+mn-cs"/>
                        </a:rPr>
                        <a:t> Sagar</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Deepali </a:t>
                      </a:r>
                      <a:r>
                        <a:rPr lang="en-IN" sz="1800" b="0" i="0" u="none" strike="noStrike" kern="1200" dirty="0" err="1">
                          <a:solidFill>
                            <a:schemeClr val="dk1"/>
                          </a:solidFill>
                          <a:effectLst/>
                          <a:latin typeface="+mn-lt"/>
                          <a:ea typeface="+mn-ea"/>
                          <a:cs typeface="+mn-cs"/>
                        </a:rPr>
                        <a:t>Virmani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Air Quality Prediction using Machine Learning Algorithms –A Review</a:t>
                      </a:r>
                    </a:p>
                    <a:p>
                      <a:endParaRPr lang="en-IN" dirty="0"/>
                    </a:p>
                  </a:txBody>
                  <a:tcPr/>
                </a:tc>
                <a:tc>
                  <a:txBody>
                    <a:bodyPr/>
                    <a:lstStyle/>
                    <a:p>
                      <a:r>
                        <a:rPr lang="en-US" sz="1800" b="0" i="0" kern="1200" dirty="0">
                          <a:solidFill>
                            <a:schemeClr val="dk1"/>
                          </a:solidFill>
                          <a:effectLst/>
                          <a:latin typeface="+mn-lt"/>
                          <a:ea typeface="+mn-ea"/>
                          <a:cs typeface="+mn-cs"/>
                        </a:rPr>
                        <a:t>Linear Regression, Decision Tree, Random Forest, Artificial Neural Network, Support Vector Machine</a:t>
                      </a:r>
                      <a:endParaRPr lang="en-IN" dirty="0"/>
                    </a:p>
                  </a:txBody>
                  <a:tcPr/>
                </a:tc>
                <a:tc>
                  <a:txBody>
                    <a:bodyPr/>
                    <a:lstStyle/>
                    <a:p>
                      <a:r>
                        <a:rPr lang="fr-FR" sz="1800" b="0" i="0" kern="1200" dirty="0">
                          <a:solidFill>
                            <a:schemeClr val="dk1"/>
                          </a:solidFill>
                          <a:effectLst/>
                          <a:latin typeface="+mn-lt"/>
                          <a:ea typeface="+mn-ea"/>
                          <a:cs typeface="+mn-cs"/>
                        </a:rPr>
                        <a:t>air pollution are Carbon </a:t>
                      </a:r>
                      <a:r>
                        <a:rPr lang="fr-FR" sz="1800" b="0" i="0" kern="1200" dirty="0" err="1">
                          <a:solidFill>
                            <a:schemeClr val="dk1"/>
                          </a:solidFill>
                          <a:effectLst/>
                          <a:latin typeface="+mn-lt"/>
                          <a:ea typeface="+mn-ea"/>
                          <a:cs typeface="+mn-cs"/>
                        </a:rPr>
                        <a:t>dioxide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Nitrogen</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dioxide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carbon</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monoxide</a:t>
                      </a:r>
                      <a:endParaRPr lang="en-IN" dirty="0"/>
                    </a:p>
                  </a:txBody>
                  <a:tcPr/>
                </a:tc>
                <a:tc>
                  <a:txBody>
                    <a:bodyPr/>
                    <a:lstStyle/>
                    <a:p>
                      <a:r>
                        <a:rPr lang="en-US" sz="1800" b="0" i="0" kern="1200" dirty="0">
                          <a:solidFill>
                            <a:schemeClr val="dk1"/>
                          </a:solidFill>
                          <a:effectLst/>
                          <a:latin typeface="+mn-lt"/>
                          <a:ea typeface="+mn-ea"/>
                          <a:cs typeface="+mn-cs"/>
                        </a:rPr>
                        <a:t>Various research is being done in this field but still results are still not accurate</a:t>
                      </a:r>
                      <a:endParaRPr lang="en-IN" dirty="0"/>
                    </a:p>
                  </a:txBody>
                  <a:tcPr/>
                </a:tc>
                <a:tc>
                  <a:txBody>
                    <a:bodyPr/>
                    <a:lstStyle/>
                    <a:p>
                      <a:r>
                        <a:rPr lang="en-US" sz="1800" b="0" i="0" kern="1200" dirty="0">
                          <a:solidFill>
                            <a:schemeClr val="dk1"/>
                          </a:solidFill>
                          <a:effectLst/>
                          <a:latin typeface="+mn-lt"/>
                          <a:ea typeface="+mn-ea"/>
                          <a:cs typeface="+mn-cs"/>
                        </a:rPr>
                        <a:t>results are accurate</a:t>
                      </a:r>
                      <a:endParaRPr lang="en-IN" dirty="0"/>
                    </a:p>
                  </a:txBody>
                  <a:tcPr/>
                </a:tc>
                <a:tc>
                  <a:txBody>
                    <a:bodyPr/>
                    <a:lstStyle/>
                    <a:p>
                      <a:r>
                        <a:rPr lang="en-US" sz="1800" b="0" i="0" kern="1200" dirty="0">
                          <a:solidFill>
                            <a:schemeClr val="dk1"/>
                          </a:solidFill>
                          <a:effectLst/>
                          <a:latin typeface="+mn-lt"/>
                          <a:ea typeface="+mn-ea"/>
                          <a:cs typeface="+mn-cs"/>
                        </a:rPr>
                        <a:t>Machine learning algorithms helps in determining the air quality index</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2F612455-5A8A-6F8D-463A-CC2C5DABB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2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3687328762"/>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1103906">
                  <a:extLst>
                    <a:ext uri="{9D8B030D-6E8A-4147-A177-3AD203B41FA5}">
                      <a16:colId xmlns:a16="http://schemas.microsoft.com/office/drawing/2014/main" val="206161408"/>
                    </a:ext>
                  </a:extLst>
                </a:gridCol>
                <a:gridCol w="867355">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5</a:t>
                      </a:r>
                      <a:endParaRPr lang="en-IN" dirty="0"/>
                    </a:p>
                  </a:txBody>
                  <a:tcPr/>
                </a:tc>
                <a:tc>
                  <a:txBody>
                    <a:bodyPr/>
                    <a:lstStyle/>
                    <a:p>
                      <a:r>
                        <a:rPr lang="en-US" dirty="0"/>
                        <a:t>2023</a:t>
                      </a:r>
                      <a:endParaRPr lang="en-IN" dirty="0"/>
                    </a:p>
                  </a:txBody>
                  <a:tcPr/>
                </a:tc>
                <a:tc>
                  <a:txBody>
                    <a:bodyPr/>
                    <a:lstStyle/>
                    <a:p>
                      <a:r>
                        <a:rPr lang="en-US" dirty="0"/>
                        <a:t>Journal</a:t>
                      </a:r>
                      <a:endParaRPr lang="en-IN" dirty="0"/>
                    </a:p>
                  </a:txBody>
                  <a:tcPr/>
                </a:tc>
                <a:tc>
                  <a:txBody>
                    <a:bodyPr/>
                    <a:lstStyle/>
                    <a:p>
                      <a:r>
                        <a:rPr lang="en-IN" sz="1800" b="0" i="0" u="none" strike="noStrike" kern="1200" dirty="0" err="1">
                          <a:solidFill>
                            <a:schemeClr val="dk1"/>
                          </a:solidFill>
                          <a:effectLst/>
                          <a:latin typeface="+mn-lt"/>
                          <a:ea typeface="+mn-ea"/>
                          <a:cs typeface="+mn-cs"/>
                        </a:rPr>
                        <a:t>Chunhao</a:t>
                      </a:r>
                      <a:r>
                        <a:rPr lang="en-IN" sz="1800" b="0" i="0" u="none" strike="noStrike" kern="1200" dirty="0">
                          <a:solidFill>
                            <a:schemeClr val="dk1"/>
                          </a:solidFill>
                          <a:effectLst/>
                          <a:latin typeface="+mn-lt"/>
                          <a:ea typeface="+mn-ea"/>
                          <a:cs typeface="+mn-cs"/>
                        </a:rPr>
                        <a:t> Liu</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Guangyuan</a:t>
                      </a:r>
                      <a:r>
                        <a:rPr lang="en-IN" sz="1800" b="0" i="0" u="none" strike="noStrike" kern="1200" dirty="0">
                          <a:solidFill>
                            <a:schemeClr val="dk1"/>
                          </a:solidFill>
                          <a:effectLst/>
                          <a:latin typeface="+mn-lt"/>
                          <a:ea typeface="+mn-ea"/>
                          <a:cs typeface="+mn-cs"/>
                        </a:rPr>
                        <a:t> Pan</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Dongming</a:t>
                      </a:r>
                      <a:r>
                        <a:rPr lang="en-IN" sz="1800" b="0" i="0" u="none" strike="noStrike" kern="1200" dirty="0">
                          <a:solidFill>
                            <a:schemeClr val="dk1"/>
                          </a:solidFill>
                          <a:effectLst/>
                          <a:latin typeface="+mn-lt"/>
                          <a:ea typeface="+mn-ea"/>
                          <a:cs typeface="+mn-cs"/>
                        </a:rPr>
                        <a:t> Song</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Hao Wei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Air Quality Index Forecasting via Genetic Algorithm-Based Improved Extreme Learning Machine</a:t>
                      </a:r>
                    </a:p>
                    <a:p>
                      <a:endParaRPr lang="en-IN" dirty="0"/>
                    </a:p>
                  </a:txBody>
                  <a:tcPr/>
                </a:tc>
                <a:tc>
                  <a:txBody>
                    <a:bodyPr/>
                    <a:lstStyle/>
                    <a:p>
                      <a:r>
                        <a:rPr lang="en-US" sz="1800" b="0" i="0" kern="1200" dirty="0">
                          <a:solidFill>
                            <a:schemeClr val="dk1"/>
                          </a:solidFill>
                          <a:effectLst/>
                          <a:latin typeface="+mn-lt"/>
                          <a:ea typeface="+mn-ea"/>
                          <a:cs typeface="+mn-cs"/>
                        </a:rPr>
                        <a:t>SVM (Support Vector Machines) and DBN-BP (Deep Belief Networks with Back-Propagation)</a:t>
                      </a:r>
                      <a:endParaRPr lang="en-IN" dirty="0"/>
                    </a:p>
                  </a:txBody>
                  <a:tcPr/>
                </a:tc>
                <a:tc>
                  <a:txBody>
                    <a:bodyPr/>
                    <a:lstStyle/>
                    <a:p>
                      <a:r>
                        <a:rPr lang="en-IN" sz="1800" b="0" i="0" kern="1200" dirty="0">
                          <a:solidFill>
                            <a:schemeClr val="dk1"/>
                          </a:solidFill>
                          <a:effectLst/>
                          <a:latin typeface="+mn-lt"/>
                          <a:ea typeface="+mn-ea"/>
                          <a:cs typeface="+mn-cs"/>
                        </a:rPr>
                        <a:t>Air Quality Index (AQI) </a:t>
                      </a:r>
                      <a:endParaRPr lang="en-IN" dirty="0"/>
                    </a:p>
                  </a:txBody>
                  <a:tcPr/>
                </a:tc>
                <a:tc>
                  <a:txBody>
                    <a:bodyPr/>
                    <a:lstStyle/>
                    <a:p>
                      <a:r>
                        <a:rPr lang="en-US" sz="1800" b="0" i="0" kern="1200" dirty="0">
                          <a:solidFill>
                            <a:schemeClr val="dk1"/>
                          </a:solidFill>
                          <a:effectLst/>
                          <a:latin typeface="+mn-lt"/>
                          <a:ea typeface="+mn-ea"/>
                          <a:cs typeface="+mn-cs"/>
                        </a:rPr>
                        <a:t>It outperformed the other approaches with a maximum accuracy of 74%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 the air quality with Above 90% accuracy</a:t>
                      </a:r>
                      <a:endParaRPr lang="en-IN" dirty="0"/>
                    </a:p>
                    <a:p>
                      <a:endParaRPr lang="en-IN" dirty="0"/>
                    </a:p>
                  </a:txBody>
                  <a:tcPr/>
                </a:tc>
                <a:tc>
                  <a:txBody>
                    <a:bodyPr/>
                    <a:lstStyle/>
                    <a:p>
                      <a:r>
                        <a:rPr lang="en-US" sz="1800" b="0" i="0" kern="1200" dirty="0">
                          <a:solidFill>
                            <a:schemeClr val="dk1"/>
                          </a:solidFill>
                          <a:effectLst/>
                          <a:latin typeface="+mn-lt"/>
                          <a:ea typeface="+mn-ea"/>
                          <a:cs typeface="+mn-cs"/>
                        </a:rPr>
                        <a:t>he results show that the proposed model trains faster and makes more accurate </a:t>
                      </a:r>
                      <a:r>
                        <a:rPr lang="en-US" sz="1800" b="0" i="0" kern="1200" dirty="0" err="1">
                          <a:solidFill>
                            <a:schemeClr val="dk1"/>
                          </a:solidFill>
                          <a:effectLst/>
                          <a:latin typeface="+mn-lt"/>
                          <a:ea typeface="+mn-ea"/>
                          <a:cs typeface="+mn-cs"/>
                        </a:rPr>
                        <a:t>predictio</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7B6A68DE-3609-6E14-0F71-28D768AFC0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4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46FE-937E-1895-43F0-96C97A4FF048}"/>
              </a:ext>
            </a:extLst>
          </p:cNvPr>
          <p:cNvSpPr>
            <a:spLocks noGrp="1"/>
          </p:cNvSpPr>
          <p:nvPr>
            <p:ph type="title"/>
          </p:nvPr>
        </p:nvSpPr>
        <p:spPr>
          <a:xfrm>
            <a:off x="457200" y="274638"/>
            <a:ext cx="8229600" cy="715962"/>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93B5B3C2-A6EA-2828-D822-A1CB5E5D549F}"/>
              </a:ext>
            </a:extLst>
          </p:cNvPr>
          <p:cNvGraphicFramePr>
            <a:graphicFrameLocks noGrp="1"/>
          </p:cNvGraphicFramePr>
          <p:nvPr>
            <p:extLst>
              <p:ext uri="{D42A27DB-BD31-4B8C-83A1-F6EECF244321}">
                <p14:modId xmlns:p14="http://schemas.microsoft.com/office/powerpoint/2010/main" val="1643123141"/>
              </p:ext>
            </p:extLst>
          </p:nvPr>
        </p:nvGraphicFramePr>
        <p:xfrm>
          <a:off x="76200" y="990600"/>
          <a:ext cx="9067801" cy="5836533"/>
        </p:xfrm>
        <a:graphic>
          <a:graphicData uri="http://schemas.openxmlformats.org/drawingml/2006/table">
            <a:tbl>
              <a:tblPr firstRow="1" bandRow="1">
                <a:tableStyleId>{5C22544A-7EE6-4342-B048-85BDC9FD1C3A}</a:tableStyleId>
              </a:tblPr>
              <a:tblGrid>
                <a:gridCol w="551953">
                  <a:extLst>
                    <a:ext uri="{9D8B030D-6E8A-4147-A177-3AD203B41FA5}">
                      <a16:colId xmlns:a16="http://schemas.microsoft.com/office/drawing/2014/main" val="3719257037"/>
                    </a:ext>
                  </a:extLst>
                </a:gridCol>
                <a:gridCol w="709654">
                  <a:extLst>
                    <a:ext uri="{9D8B030D-6E8A-4147-A177-3AD203B41FA5}">
                      <a16:colId xmlns:a16="http://schemas.microsoft.com/office/drawing/2014/main" val="3205176052"/>
                    </a:ext>
                  </a:extLst>
                </a:gridCol>
                <a:gridCol w="1103906">
                  <a:extLst>
                    <a:ext uri="{9D8B030D-6E8A-4147-A177-3AD203B41FA5}">
                      <a16:colId xmlns:a16="http://schemas.microsoft.com/office/drawing/2014/main" val="206161408"/>
                    </a:ext>
                  </a:extLst>
                </a:gridCol>
                <a:gridCol w="867355">
                  <a:extLst>
                    <a:ext uri="{9D8B030D-6E8A-4147-A177-3AD203B41FA5}">
                      <a16:colId xmlns:a16="http://schemas.microsoft.com/office/drawing/2014/main" val="2992910154"/>
                    </a:ext>
                  </a:extLst>
                </a:gridCol>
                <a:gridCol w="1182757">
                  <a:extLst>
                    <a:ext uri="{9D8B030D-6E8A-4147-A177-3AD203B41FA5}">
                      <a16:colId xmlns:a16="http://schemas.microsoft.com/office/drawing/2014/main" val="1920851090"/>
                    </a:ext>
                  </a:extLst>
                </a:gridCol>
                <a:gridCol w="1025056">
                  <a:extLst>
                    <a:ext uri="{9D8B030D-6E8A-4147-A177-3AD203B41FA5}">
                      <a16:colId xmlns:a16="http://schemas.microsoft.com/office/drawing/2014/main" val="2638654935"/>
                    </a:ext>
                  </a:extLst>
                </a:gridCol>
                <a:gridCol w="906780">
                  <a:extLst>
                    <a:ext uri="{9D8B030D-6E8A-4147-A177-3AD203B41FA5}">
                      <a16:colId xmlns:a16="http://schemas.microsoft.com/office/drawing/2014/main" val="614274749"/>
                    </a:ext>
                  </a:extLst>
                </a:gridCol>
                <a:gridCol w="827930">
                  <a:extLst>
                    <a:ext uri="{9D8B030D-6E8A-4147-A177-3AD203B41FA5}">
                      <a16:colId xmlns:a16="http://schemas.microsoft.com/office/drawing/2014/main" val="1799394374"/>
                    </a:ext>
                  </a:extLst>
                </a:gridCol>
                <a:gridCol w="985630">
                  <a:extLst>
                    <a:ext uri="{9D8B030D-6E8A-4147-A177-3AD203B41FA5}">
                      <a16:colId xmlns:a16="http://schemas.microsoft.com/office/drawing/2014/main" val="3284848637"/>
                    </a:ext>
                  </a:extLst>
                </a:gridCol>
                <a:gridCol w="906780">
                  <a:extLst>
                    <a:ext uri="{9D8B030D-6E8A-4147-A177-3AD203B41FA5}">
                      <a16:colId xmlns:a16="http://schemas.microsoft.com/office/drawing/2014/main" val="3157023432"/>
                    </a:ext>
                  </a:extLst>
                </a:gridCol>
              </a:tblGrid>
              <a:tr h="670629">
                <a:tc>
                  <a:txBody>
                    <a:bodyPr/>
                    <a:lstStyle/>
                    <a:p>
                      <a:r>
                        <a:rPr lang="en-US" dirty="0"/>
                        <a:t>Sl.no</a:t>
                      </a:r>
                      <a:endParaRPr lang="en-IN" dirty="0"/>
                    </a:p>
                  </a:txBody>
                  <a:tcPr/>
                </a:tc>
                <a:tc>
                  <a:txBody>
                    <a:bodyPr/>
                    <a:lstStyle/>
                    <a:p>
                      <a:r>
                        <a:rPr lang="en-US" dirty="0"/>
                        <a:t>Year</a:t>
                      </a:r>
                      <a:endParaRPr lang="en-IN" dirty="0"/>
                    </a:p>
                  </a:txBody>
                  <a:tcPr/>
                </a:tc>
                <a:tc>
                  <a:txBody>
                    <a:bodyPr/>
                    <a:lstStyle/>
                    <a:p>
                      <a:r>
                        <a:rPr lang="en-US" dirty="0"/>
                        <a:t>Name of paper</a:t>
                      </a:r>
                      <a:endParaRPr lang="en-IN" dirty="0"/>
                    </a:p>
                  </a:txBody>
                  <a:tcPr/>
                </a:tc>
                <a:tc>
                  <a:txBody>
                    <a:bodyPr/>
                    <a:lstStyle/>
                    <a:p>
                      <a:r>
                        <a:rPr lang="en-US" dirty="0"/>
                        <a:t>Author’s</a:t>
                      </a:r>
                      <a:endParaRPr lang="en-IN" dirty="0"/>
                    </a:p>
                  </a:txBody>
                  <a:tcPr/>
                </a:tc>
                <a:tc>
                  <a:txBody>
                    <a:bodyPr/>
                    <a:lstStyle/>
                    <a:p>
                      <a:r>
                        <a:rPr lang="en-US" dirty="0"/>
                        <a:t>Paper title</a:t>
                      </a:r>
                      <a:endParaRPr lang="en-IN" dirty="0"/>
                    </a:p>
                  </a:txBody>
                  <a:tcPr/>
                </a:tc>
                <a:tc>
                  <a:txBody>
                    <a:bodyPr/>
                    <a:lstStyle/>
                    <a:p>
                      <a:r>
                        <a:rPr lang="en-US" dirty="0"/>
                        <a:t>Methodology used</a:t>
                      </a:r>
                      <a:endParaRPr lang="en-IN" dirty="0"/>
                    </a:p>
                  </a:txBody>
                  <a:tcPr/>
                </a:tc>
                <a:tc>
                  <a:txBody>
                    <a:bodyPr/>
                    <a:lstStyle/>
                    <a:p>
                      <a:r>
                        <a:rPr lang="en-US" dirty="0"/>
                        <a:t>Dataset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c>
                  <a:txBody>
                    <a:bodyPr/>
                    <a:lstStyle/>
                    <a:p>
                      <a:r>
                        <a:rPr lang="en-US" dirty="0"/>
                        <a:t>Furter scope</a:t>
                      </a:r>
                      <a:endParaRPr lang="en-IN" dirty="0"/>
                    </a:p>
                  </a:txBody>
                  <a:tcPr/>
                </a:tc>
                <a:extLst>
                  <a:ext uri="{0D108BD9-81ED-4DB2-BD59-A6C34878D82A}">
                    <a16:rowId xmlns:a16="http://schemas.microsoft.com/office/drawing/2014/main" val="93137717"/>
                  </a:ext>
                </a:extLst>
              </a:tr>
              <a:tr h="4922133">
                <a:tc>
                  <a:txBody>
                    <a:bodyPr/>
                    <a:lstStyle/>
                    <a:p>
                      <a:r>
                        <a:rPr lang="en-US" dirty="0"/>
                        <a:t>6</a:t>
                      </a:r>
                      <a:endParaRPr lang="en-IN" dirty="0"/>
                    </a:p>
                  </a:txBody>
                  <a:tcPr/>
                </a:tc>
                <a:tc>
                  <a:txBody>
                    <a:bodyPr/>
                    <a:lstStyle/>
                    <a:p>
                      <a:r>
                        <a:rPr lang="en-US" dirty="0"/>
                        <a:t>2021</a:t>
                      </a:r>
                      <a:endParaRPr lang="en-IN" dirty="0"/>
                    </a:p>
                  </a:txBody>
                  <a:tcPr/>
                </a:tc>
                <a:tc>
                  <a:txBody>
                    <a:bodyPr/>
                    <a:lstStyle/>
                    <a:p>
                      <a:r>
                        <a:rPr lang="en-US" dirty="0"/>
                        <a:t>Journal</a:t>
                      </a:r>
                      <a:endParaRPr lang="en-IN" dirty="0"/>
                    </a:p>
                  </a:txBody>
                  <a:tcPr/>
                </a:tc>
                <a:tc>
                  <a:txBody>
                    <a:bodyPr/>
                    <a:lstStyle/>
                    <a:p>
                      <a:r>
                        <a:rPr lang="en-IN" sz="1800" b="0" i="0" kern="1200" dirty="0">
                          <a:solidFill>
                            <a:schemeClr val="dk1"/>
                          </a:solidFill>
                          <a:effectLst/>
                          <a:latin typeface="+mn-lt"/>
                          <a:ea typeface="+mn-ea"/>
                          <a:cs typeface="+mn-cs"/>
                        </a:rPr>
                        <a:t>Zeynep Bilen; Ferhat Bozkurt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Comparison of Different Machine and Deep Learning Techniques to Predict Air Quality Index: A Case of </a:t>
                      </a:r>
                      <a:r>
                        <a:rPr lang="en-US" sz="1800" b="0" i="0" kern="1200" dirty="0" err="1">
                          <a:solidFill>
                            <a:schemeClr val="dk1"/>
                          </a:solidFill>
                          <a:effectLst/>
                          <a:latin typeface="+mn-lt"/>
                          <a:ea typeface="+mn-ea"/>
                          <a:cs typeface="+mn-cs"/>
                        </a:rPr>
                        <a:t>Kocaeli</a:t>
                      </a:r>
                      <a:r>
                        <a:rPr lang="en-US" sz="1800" b="0" i="0" kern="1200" dirty="0">
                          <a:solidFill>
                            <a:schemeClr val="dk1"/>
                          </a:solidFill>
                          <a:effectLst/>
                          <a:latin typeface="+mn-lt"/>
                          <a:ea typeface="+mn-ea"/>
                          <a:cs typeface="+mn-cs"/>
                        </a:rPr>
                        <a:t> Province</a:t>
                      </a:r>
                    </a:p>
                    <a:p>
                      <a:endParaRPr lang="en-IN" dirty="0"/>
                    </a:p>
                  </a:txBody>
                  <a:tcPr/>
                </a:tc>
                <a:tc>
                  <a:txBody>
                    <a:bodyPr/>
                    <a:lstStyle/>
                    <a:p>
                      <a:r>
                        <a:rPr lang="en-US" sz="1800" b="0" i="0" kern="1200" dirty="0">
                          <a:solidFill>
                            <a:schemeClr val="dk1"/>
                          </a:solidFill>
                          <a:effectLst/>
                          <a:latin typeface="+mn-lt"/>
                          <a:ea typeface="+mn-ea"/>
                          <a:cs typeface="+mn-cs"/>
                        </a:rPr>
                        <a:t>k-Nearest Neighbor, Naive Bayes, Logistic Regression, Decision Trees, Random Forest, Support Vector Machines (SVM), </a:t>
                      </a:r>
                      <a:r>
                        <a:rPr lang="en-US" sz="1800" b="0" i="0" kern="1200" dirty="0" err="1">
                          <a:solidFill>
                            <a:schemeClr val="dk1"/>
                          </a:solidFill>
                          <a:effectLst/>
                          <a:latin typeface="+mn-lt"/>
                          <a:ea typeface="+mn-ea"/>
                          <a:cs typeface="+mn-cs"/>
                        </a:rPr>
                        <a:t>lstm</a:t>
                      </a:r>
                      <a:endParaRPr lang="en-IN" dirty="0"/>
                    </a:p>
                  </a:txBody>
                  <a:tcPr/>
                </a:tc>
                <a:tc>
                  <a:txBody>
                    <a:bodyPr/>
                    <a:lstStyle/>
                    <a:p>
                      <a:r>
                        <a:rPr lang="en-US" dirty="0"/>
                        <a:t>Air pollution</a:t>
                      </a:r>
                      <a:endParaRPr lang="en-IN" dirty="0"/>
                    </a:p>
                  </a:txBody>
                  <a:tcPr/>
                </a:tc>
                <a:tc>
                  <a:txBody>
                    <a:bodyPr/>
                    <a:lstStyle/>
                    <a:p>
                      <a:r>
                        <a:rPr lang="en-US" sz="1800" b="0" i="0" kern="1200" dirty="0">
                          <a:solidFill>
                            <a:schemeClr val="dk1"/>
                          </a:solidFill>
                          <a:effectLst/>
                          <a:latin typeface="+mn-lt"/>
                          <a:ea typeface="+mn-ea"/>
                          <a:cs typeface="+mn-cs"/>
                        </a:rPr>
                        <a:t>the highest accuracy value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lowest accuracy value </a:t>
                      </a:r>
                      <a:endParaRPr lang="en-IN" dirty="0"/>
                    </a:p>
                    <a:p>
                      <a:endParaRPr lang="en-IN" dirty="0"/>
                    </a:p>
                  </a:txBody>
                  <a:tcPr/>
                </a:tc>
                <a:tc>
                  <a:txBody>
                    <a:bodyPr/>
                    <a:lstStyle/>
                    <a:p>
                      <a:r>
                        <a:rPr lang="en-US" sz="1800" b="0" i="0" kern="1200" dirty="0">
                          <a:solidFill>
                            <a:schemeClr val="dk1"/>
                          </a:solidFill>
                          <a:effectLst/>
                          <a:latin typeface="+mn-lt"/>
                          <a:ea typeface="+mn-ea"/>
                          <a:cs typeface="+mn-cs"/>
                        </a:rPr>
                        <a:t>highest AUC value was reported as 98% with the LSTM model.</a:t>
                      </a:r>
                      <a:endParaRPr lang="en-IN" dirty="0"/>
                    </a:p>
                  </a:txBody>
                  <a:tcPr/>
                </a:tc>
                <a:extLst>
                  <a:ext uri="{0D108BD9-81ED-4DB2-BD59-A6C34878D82A}">
                    <a16:rowId xmlns:a16="http://schemas.microsoft.com/office/drawing/2014/main" val="3816021640"/>
                  </a:ext>
                </a:extLst>
              </a:tr>
            </a:tbl>
          </a:graphicData>
        </a:graphic>
      </p:graphicFrame>
      <p:pic>
        <p:nvPicPr>
          <p:cNvPr id="3" name="Picture 6">
            <a:extLst>
              <a:ext uri="{FF2B5EF4-FFF2-40B4-BE49-F238E27FC236}">
                <a16:creationId xmlns:a16="http://schemas.microsoft.com/office/drawing/2014/main" id="{00D326DC-F3DF-AFBA-48FD-EA49933A11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 y="0"/>
            <a:ext cx="149998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34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2522</Words>
  <Application>Microsoft Office PowerPoint</Application>
  <PresentationFormat>On-screen Show (4:3)</PresentationFormat>
  <Paragraphs>359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Palatino Linotype</vt:lpstr>
      <vt:lpstr>Söhne</vt:lpstr>
      <vt:lpstr>Times New Roman</vt:lpstr>
      <vt:lpstr>Office Theme</vt:lpstr>
      <vt:lpstr>2nd World Conference on Communication &amp; Computing 2024 (2nd WCONF  2024) Air Quality Analysis Using Deep  Learning </vt:lpstr>
      <vt:lpstr>Table of contents  </vt:lpstr>
      <vt:lpstr>ABSTRACT</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existing system with merits and demerits</vt:lpstr>
      <vt:lpstr>Challenges</vt:lpstr>
      <vt:lpstr>Problem statement</vt:lpstr>
      <vt:lpstr>Objectives</vt:lpstr>
      <vt:lpstr>                                ARCHITECTURE</vt:lpstr>
      <vt:lpstr>Modules</vt:lpstr>
      <vt:lpstr>Modules Description: Data Collection and Pre-processing</vt:lpstr>
      <vt:lpstr>Data Collection and Pre-processing</vt:lpstr>
      <vt:lpstr>Data input:</vt:lpstr>
      <vt:lpstr>Precision and Recall Graphs</vt:lpstr>
      <vt:lpstr>RESULT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Using Machine learning</dc:title>
  <dc:creator>Windows User</dc:creator>
  <cp:lastModifiedBy>Sai harish G</cp:lastModifiedBy>
  <cp:revision>10</cp:revision>
  <dcterms:created xsi:type="dcterms:W3CDTF">2022-11-19T11:51:42Z</dcterms:created>
  <dcterms:modified xsi:type="dcterms:W3CDTF">2024-07-12T07:22:30Z</dcterms:modified>
</cp:coreProperties>
</file>